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5" r:id="rId2"/>
    <p:sldMasterId id="2147483671" r:id="rId3"/>
  </p:sldMasterIdLst>
  <p:notesMasterIdLst>
    <p:notesMasterId r:id="rId48"/>
  </p:notesMasterIdLst>
  <p:handoutMasterIdLst>
    <p:handoutMasterId r:id="rId49"/>
  </p:handoutMasterIdLst>
  <p:sldIdLst>
    <p:sldId id="1006" r:id="rId4"/>
    <p:sldId id="969" r:id="rId5"/>
    <p:sldId id="968" r:id="rId6"/>
    <p:sldId id="970" r:id="rId7"/>
    <p:sldId id="971" r:id="rId8"/>
    <p:sldId id="976" r:id="rId9"/>
    <p:sldId id="972" r:id="rId10"/>
    <p:sldId id="973" r:id="rId11"/>
    <p:sldId id="974" r:id="rId12"/>
    <p:sldId id="975" r:id="rId13"/>
    <p:sldId id="1008" r:id="rId14"/>
    <p:sldId id="978" r:id="rId15"/>
    <p:sldId id="1009" r:id="rId16"/>
    <p:sldId id="256" r:id="rId17"/>
    <p:sldId id="981" r:id="rId18"/>
    <p:sldId id="982" r:id="rId19"/>
    <p:sldId id="983" r:id="rId20"/>
    <p:sldId id="1003" r:id="rId21"/>
    <p:sldId id="989" r:id="rId22"/>
    <p:sldId id="990" r:id="rId23"/>
    <p:sldId id="991" r:id="rId24"/>
    <p:sldId id="992" r:id="rId25"/>
    <p:sldId id="993" r:id="rId26"/>
    <p:sldId id="994" r:id="rId27"/>
    <p:sldId id="999" r:id="rId28"/>
    <p:sldId id="995" r:id="rId29"/>
    <p:sldId id="996" r:id="rId30"/>
    <p:sldId id="1010" r:id="rId31"/>
    <p:sldId id="997" r:id="rId32"/>
    <p:sldId id="1012" r:id="rId33"/>
    <p:sldId id="1013" r:id="rId34"/>
    <p:sldId id="1014" r:id="rId35"/>
    <p:sldId id="1001" r:id="rId36"/>
    <p:sldId id="694" r:id="rId37"/>
    <p:sldId id="278" r:id="rId38"/>
    <p:sldId id="1002" r:id="rId39"/>
    <p:sldId id="1000" r:id="rId40"/>
    <p:sldId id="1004" r:id="rId41"/>
    <p:sldId id="986" r:id="rId42"/>
    <p:sldId id="984" r:id="rId43"/>
    <p:sldId id="1007" r:id="rId44"/>
    <p:sldId id="965" r:id="rId45"/>
    <p:sldId id="1005" r:id="rId46"/>
    <p:sldId id="68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F00"/>
    <a:srgbClr val="D8B3D9"/>
    <a:srgbClr val="FFB2B3"/>
    <a:srgbClr val="D1D1D1"/>
    <a:srgbClr val="CD0920"/>
    <a:srgbClr val="F6BB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84"/>
    <p:restoredTop sz="91485"/>
  </p:normalViewPr>
  <p:slideViewPr>
    <p:cSldViewPr snapToGrid="0" snapToObjects="1">
      <p:cViewPr varScale="1">
        <p:scale>
          <a:sx n="116" d="100"/>
          <a:sy n="116" d="100"/>
        </p:scale>
        <p:origin x="3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03B3-037A-6D4B-A1BF-7C71D1CD0882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</a:t>
            </a:r>
          </a:p>
          <a:p>
            <a:pPr lvl="1"/>
            <a:r>
              <a:rPr lang="en-AU" dirty="0" err="1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4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6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3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3D0F1-E4F2-234C-B3BE-36580C5C5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67933" cy="13617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801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3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86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0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94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</a:t>
            </a:r>
          </a:p>
          <a:p>
            <a:pPr lvl="1"/>
            <a:r>
              <a:rPr lang="en-AU" dirty="0" err="1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EBL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03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EBL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1158875"/>
            <a:ext cx="3881438" cy="496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0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EBL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0" y="1158875"/>
            <a:ext cx="8442643" cy="41040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9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37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10FC-D904-674D-A7B8-8B39C00E9479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4AEA3-7C01-D54F-B9BA-AA55CA79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52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09F98-EFBA-3EB5-40AA-F4EBFCA4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63256-A1ED-2DDC-9AAB-8E0E13EE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76D06-FCA0-0F41-8B6B-D9B4C4F06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460" y="0"/>
            <a:ext cx="2718505" cy="12058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CA62C-7756-854C-A7D2-6994D8305445}"/>
              </a:ext>
            </a:extLst>
          </p:cNvPr>
          <p:cNvCxnSpPr/>
          <p:nvPr userDrawn="1"/>
        </p:nvCxnSpPr>
        <p:spPr>
          <a:xfrm>
            <a:off x="2670045" y="833933"/>
            <a:ext cx="610088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65710A-540C-8B4E-9743-1AE79A4D75AA}"/>
              </a:ext>
            </a:extLst>
          </p:cNvPr>
          <p:cNvSpPr/>
          <p:nvPr userDrawn="1"/>
        </p:nvSpPr>
        <p:spPr>
          <a:xfrm>
            <a:off x="-124358" y="6452006"/>
            <a:ext cx="9356140" cy="5193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6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1158875"/>
            <a:ext cx="3881438" cy="496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0" y="1158875"/>
            <a:ext cx="8442643" cy="41040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09F98-EFBA-3EB5-40AA-F4EBFCA4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63256-A1ED-2DDC-9AAB-8E0E13EE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76D06-FCA0-0F41-8B6B-D9B4C4F06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460" y="0"/>
            <a:ext cx="2718505" cy="12058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CA62C-7756-854C-A7D2-6994D8305445}"/>
              </a:ext>
            </a:extLst>
          </p:cNvPr>
          <p:cNvCxnSpPr/>
          <p:nvPr userDrawn="1"/>
        </p:nvCxnSpPr>
        <p:spPr>
          <a:xfrm>
            <a:off x="2670045" y="833933"/>
            <a:ext cx="610088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65710A-540C-8B4E-9743-1AE79A4D75AA}"/>
              </a:ext>
            </a:extLst>
          </p:cNvPr>
          <p:cNvSpPr/>
          <p:nvPr userDrawn="1"/>
        </p:nvSpPr>
        <p:spPr>
          <a:xfrm>
            <a:off x="-124358" y="6452006"/>
            <a:ext cx="9356140" cy="5193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2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35860-E1F7-D746-9781-575CF8CD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99713" cy="13617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1105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3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0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0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ESO-SKA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  <p:sldLayoutId id="2147483679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FBD65-0D3A-604C-B74A-D700767C090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2C9D-3709-834D-8827-578D930214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38688-10A2-6E48-ABF9-0957249D14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1299713" cy="13617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912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0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The EBL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9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4.jpeg"/><Relationship Id="rId7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35.jpeg"/><Relationship Id="rId5" Type="http://schemas.openxmlformats.org/officeDocument/2006/relationships/image" Target="../media/image20.jpeg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tiff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tiff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FE80A-BC55-632C-B9D4-40C23B365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58726-0385-4733-77FF-369FD8C3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E17B2-D82E-7D47-C885-329572583227}"/>
              </a:ext>
            </a:extLst>
          </p:cNvPr>
          <p:cNvSpPr txBox="1"/>
          <p:nvPr/>
        </p:nvSpPr>
        <p:spPr>
          <a:xfrm>
            <a:off x="2633031" y="1398457"/>
            <a:ext cx="50350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</a:t>
            </a:r>
          </a:p>
          <a:p>
            <a:r>
              <a:rPr lang="en-US" sz="3600" b="1" dirty="0"/>
              <a:t>Leads Committee (SSLC)</a:t>
            </a:r>
          </a:p>
          <a:p>
            <a:endParaRPr lang="en-US" sz="3600" b="1" dirty="0"/>
          </a:p>
          <a:p>
            <a:r>
              <a:rPr lang="en-US" sz="3600" b="1" dirty="0"/>
              <a:t>Simon Driver (SSLC Chair)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E256C1-5665-BE96-7050-1F0F651F236F}"/>
              </a:ext>
            </a:extLst>
          </p:cNvPr>
          <p:cNvSpPr/>
          <p:nvPr/>
        </p:nvSpPr>
        <p:spPr>
          <a:xfrm>
            <a:off x="2633031" y="627961"/>
            <a:ext cx="6277289" cy="462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in a room with a window and a planet in the background&#10;&#10;AI-generated content may be incorrect.">
            <a:extLst>
              <a:ext uri="{FF2B5EF4-FFF2-40B4-BE49-F238E27FC236}">
                <a16:creationId xmlns:a16="http://schemas.microsoft.com/office/drawing/2014/main" id="{120C95E2-254D-2ECE-E7BF-62B2E2D2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52" y="3789801"/>
            <a:ext cx="2703272" cy="26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4774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2025-2035 Decadal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38525-8BBA-2441-8D60-DE3FFCEC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2" y="1327150"/>
            <a:ext cx="3682763" cy="4984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93D53-67A7-204C-8668-B00F2FD9038D}"/>
              </a:ext>
            </a:extLst>
          </p:cNvPr>
          <p:cNvSpPr txBox="1"/>
          <p:nvPr/>
        </p:nvSpPr>
        <p:spPr>
          <a:xfrm>
            <a:off x="4572000" y="1010681"/>
            <a:ext cx="365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 mentioned ~40 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0B726-F7C6-E549-909D-3F02A5E92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115" y="1652886"/>
            <a:ext cx="4956997" cy="106619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D3639-7E88-A046-BFDC-0C0E62EB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857" y="2906007"/>
            <a:ext cx="4896560" cy="115824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1A0E2-F770-8643-A002-8FDF391E4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410" y="4271822"/>
            <a:ext cx="5180799" cy="5860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8EC71-1749-DF51-7CBF-29E18E18642A}"/>
              </a:ext>
            </a:extLst>
          </p:cNvPr>
          <p:cNvSpPr txBox="1"/>
          <p:nvPr/>
        </p:nvSpPr>
        <p:spPr>
          <a:xfrm>
            <a:off x="3953202" y="5340584"/>
            <a:ext cx="4538950" cy="6463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clear space recommendation to AAL</a:t>
            </a:r>
          </a:p>
          <a:p>
            <a:pPr algn="r"/>
            <a:r>
              <a:rPr lang="en-US" dirty="0"/>
              <a:t>    …but what would/should it be???</a:t>
            </a:r>
          </a:p>
        </p:txBody>
      </p:sp>
    </p:spTree>
    <p:extLst>
      <p:ext uri="{BB962C8B-B14F-4D97-AF65-F5344CB8AC3E}">
        <p14:creationId xmlns:p14="http://schemas.microsoft.com/office/powerpoint/2010/main" val="8356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D5C27-7213-67EF-DF36-A4E2560D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6F9E75-EB3D-4CAF-1B9F-6DDF94CA0CD5}"/>
              </a:ext>
            </a:extLst>
          </p:cNvPr>
          <p:cNvSpPr txBox="1"/>
          <p:nvPr/>
        </p:nvSpPr>
        <p:spPr>
          <a:xfrm>
            <a:off x="2722216" y="120502"/>
            <a:ext cx="583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complex space landscape</a:t>
            </a:r>
          </a:p>
        </p:txBody>
      </p:sp>
      <p:pic>
        <p:nvPicPr>
          <p:cNvPr id="9" name="Picture 8" descr="Earth on the moon with the earth in the background&#10;&#10;AI-generated content may be incorrect.">
            <a:extLst>
              <a:ext uri="{FF2B5EF4-FFF2-40B4-BE49-F238E27FC236}">
                <a16:creationId xmlns:a16="http://schemas.microsoft.com/office/drawing/2014/main" id="{524FDA0B-5BF5-EC1F-6866-94A15125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25" y="1261902"/>
            <a:ext cx="9157388" cy="5170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37FD5-77EF-BB52-6A31-AE6FAD3D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333"/>
            <a:ext cx="2980919" cy="1674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9701E-98F5-ACFD-ECBF-E9EDE8E0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598" y="1283833"/>
            <a:ext cx="15875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00824-FA8A-45F6-3681-708BC58CB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070" y="2618021"/>
            <a:ext cx="1455852" cy="1273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8C5F88-66CE-882C-4D1B-DDC4A18AE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598" y="1489243"/>
            <a:ext cx="190500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BF5AB-BCAB-F974-D768-A6EEA58F9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931" y="2556043"/>
            <a:ext cx="1739900" cy="1155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854FCA-3A00-0489-B185-1D66BC0DF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220" y="5243377"/>
            <a:ext cx="1739900" cy="115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448256-6FD8-8133-2E52-EA113772D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10174" y="5234001"/>
            <a:ext cx="1911046" cy="1201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9B2E89-4583-FBC8-04E6-1BB5C2762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" y="5243377"/>
            <a:ext cx="1917700" cy="1054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42B9A7-E145-0F29-1D37-CE3AAA660D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6" y="3456074"/>
            <a:ext cx="1155700" cy="1155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97DB3D-B4DD-ACA1-AEAD-4238E84784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7704" y="3782649"/>
            <a:ext cx="1422400" cy="1422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0DFAF5-6671-0449-CCF4-821B7AD56C00}"/>
              </a:ext>
            </a:extLst>
          </p:cNvPr>
          <p:cNvSpPr txBox="1"/>
          <p:nvPr/>
        </p:nvSpPr>
        <p:spPr>
          <a:xfrm>
            <a:off x="4039665" y="1439333"/>
            <a:ext cx="10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Earth </a:t>
            </a:r>
            <a:r>
              <a:rPr lang="en-US" dirty="0" err="1">
                <a:solidFill>
                  <a:schemeClr val="bg1"/>
                </a:solidFill>
              </a:rPr>
              <a:t>Obs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50A469-8486-B104-328E-4DBCC8B6C27E}"/>
              </a:ext>
            </a:extLst>
          </p:cNvPr>
          <p:cNvSpPr txBox="1"/>
          <p:nvPr/>
        </p:nvSpPr>
        <p:spPr>
          <a:xfrm>
            <a:off x="3305710" y="3113437"/>
            <a:ext cx="21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Planetary Science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(piggyback missions)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B4CF0C-45A8-CACA-F666-CA42DF225301}"/>
              </a:ext>
            </a:extLst>
          </p:cNvPr>
          <p:cNvSpPr txBox="1"/>
          <p:nvPr/>
        </p:nvSpPr>
        <p:spPr>
          <a:xfrm>
            <a:off x="7579027" y="25452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Roman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DA449E-B60B-1240-15B9-D6C64894FEAB}"/>
              </a:ext>
            </a:extLst>
          </p:cNvPr>
          <p:cNvSpPr txBox="1"/>
          <p:nvPr/>
        </p:nvSpPr>
        <p:spPr>
          <a:xfrm>
            <a:off x="7660265" y="1271168"/>
            <a:ext cx="12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JWST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83AC96-F6CC-E8B8-0E6D-9E076C5C311B}"/>
              </a:ext>
            </a:extLst>
          </p:cNvPr>
          <p:cNvSpPr txBox="1"/>
          <p:nvPr/>
        </p:nvSpPr>
        <p:spPr>
          <a:xfrm>
            <a:off x="6045544" y="1486350"/>
            <a:ext cx="114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ESA Euclid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36C403-30D1-CA12-288D-7F8A9D523DDE}"/>
              </a:ext>
            </a:extLst>
          </p:cNvPr>
          <p:cNvSpPr txBox="1"/>
          <p:nvPr/>
        </p:nvSpPr>
        <p:spPr>
          <a:xfrm>
            <a:off x="5686697" y="2583027"/>
            <a:ext cx="153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</a:t>
            </a:r>
            <a:r>
              <a:rPr lang="en-US" dirty="0" err="1">
                <a:solidFill>
                  <a:schemeClr val="bg1"/>
                </a:solidFill>
              </a:rPr>
              <a:t>SphereX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89632D-90A1-B806-366F-ABC1976342DC}"/>
              </a:ext>
            </a:extLst>
          </p:cNvPr>
          <p:cNvSpPr txBox="1"/>
          <p:nvPr/>
        </p:nvSpPr>
        <p:spPr>
          <a:xfrm>
            <a:off x="-86225" y="3385768"/>
            <a:ext cx="115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 Syd AMI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8BFF4F-6A28-CEF0-1E11-4D7A3540839F}"/>
              </a:ext>
            </a:extLst>
          </p:cNvPr>
          <p:cNvSpPr txBox="1"/>
          <p:nvPr/>
        </p:nvSpPr>
        <p:spPr>
          <a:xfrm>
            <a:off x="7511524" y="60608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Tidbinbilla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BB05FA-EB69-2E4F-7049-FDF7D074A550}"/>
              </a:ext>
            </a:extLst>
          </p:cNvPr>
          <p:cNvSpPr txBox="1"/>
          <p:nvPr/>
        </p:nvSpPr>
        <p:spPr>
          <a:xfrm>
            <a:off x="5996231" y="6087190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Norcia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59D25A-6044-2082-C4EA-B410DA66CB36}"/>
              </a:ext>
            </a:extLst>
          </p:cNvPr>
          <p:cNvSpPr txBox="1"/>
          <p:nvPr/>
        </p:nvSpPr>
        <p:spPr>
          <a:xfrm>
            <a:off x="109248" y="5234001"/>
            <a:ext cx="140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comms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83629D-C4AC-EE6A-4CE5-FADA4E3ED3BD}"/>
              </a:ext>
            </a:extLst>
          </p:cNvPr>
          <p:cNvSpPr txBox="1"/>
          <p:nvPr/>
        </p:nvSpPr>
        <p:spPr>
          <a:xfrm>
            <a:off x="7407704" y="378593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CPUs in space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2C569E-356E-C1B7-7811-05B734DF5A7E}"/>
              </a:ext>
            </a:extLst>
          </p:cNvPr>
          <p:cNvSpPr txBox="1"/>
          <p:nvPr/>
        </p:nvSpPr>
        <p:spPr>
          <a:xfrm>
            <a:off x="338923" y="1557092"/>
            <a:ext cx="1204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SpIRIT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SkyHopper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++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B72131E-84B2-479D-5745-057DC3EDD8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234" y="5501090"/>
            <a:ext cx="2486099" cy="8972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332A76-FD3F-2616-7A85-CA0EA8040D29}"/>
              </a:ext>
            </a:extLst>
          </p:cNvPr>
          <p:cNvSpPr txBox="1"/>
          <p:nvPr/>
        </p:nvSpPr>
        <p:spPr>
          <a:xfrm>
            <a:off x="2341863" y="5184091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MINERVA-Australis@TESS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977BAF-B8C1-7577-E1FE-8CB10C86272F}"/>
              </a:ext>
            </a:extLst>
          </p:cNvPr>
          <p:cNvSpPr txBox="1"/>
          <p:nvPr/>
        </p:nvSpPr>
        <p:spPr>
          <a:xfrm>
            <a:off x="3789982" y="4155269"/>
            <a:ext cx="134786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Fusion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Data Central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02486-D7F9-3EEE-D56D-D94D41E56541}"/>
              </a:ext>
            </a:extLst>
          </p:cNvPr>
          <p:cNvSpPr txBox="1"/>
          <p:nvPr/>
        </p:nvSpPr>
        <p:spPr>
          <a:xfrm>
            <a:off x="1627339" y="3370438"/>
            <a:ext cx="91563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Uni’s: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InSpace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USQ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53884-E120-C3B1-D8F3-0D69798A7D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0904" y="4158850"/>
            <a:ext cx="1775932" cy="7306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8198E8F-1CAB-6140-7F6A-817485427980}"/>
              </a:ext>
            </a:extLst>
          </p:cNvPr>
          <p:cNvSpPr txBox="1"/>
          <p:nvPr/>
        </p:nvSpPr>
        <p:spPr>
          <a:xfrm>
            <a:off x="5891580" y="5184091"/>
            <a:ext cx="231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International downlink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C0D09B-AE40-D601-F29B-B7452D0AE197}"/>
              </a:ext>
            </a:extLst>
          </p:cNvPr>
          <p:cNvSpPr txBox="1"/>
          <p:nvPr/>
        </p:nvSpPr>
        <p:spPr>
          <a:xfrm>
            <a:off x="2341863" y="907397"/>
            <a:ext cx="45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(millions) </a:t>
            </a:r>
            <a:r>
              <a:rPr lang="en-US" dirty="0">
                <a:sym typeface="Wingdings" pitchFamily="2" charset="2"/>
              </a:rPr>
              <a:t>  </a:t>
            </a:r>
            <a:r>
              <a:rPr lang="en-US" dirty="0"/>
              <a:t>International (billions)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2AF9C9-7F98-44F7-8810-DB7F964F9979}"/>
              </a:ext>
            </a:extLst>
          </p:cNvPr>
          <p:cNvSpPr txBox="1"/>
          <p:nvPr/>
        </p:nvSpPr>
        <p:spPr>
          <a:xfrm>
            <a:off x="5789535" y="3827419"/>
            <a:ext cx="119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TESS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E48E8-B804-5EDB-E0F2-44C94666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7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15EA-FEEE-6FA9-D959-EC31DE8B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F1413-CF3A-67C7-B1C1-C4936B573347}"/>
              </a:ext>
            </a:extLst>
          </p:cNvPr>
          <p:cNvSpPr txBox="1"/>
          <p:nvPr/>
        </p:nvSpPr>
        <p:spPr>
          <a:xfrm>
            <a:off x="2722216" y="120502"/>
            <a:ext cx="583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complex space landscape</a:t>
            </a:r>
          </a:p>
        </p:txBody>
      </p:sp>
      <p:pic>
        <p:nvPicPr>
          <p:cNvPr id="9" name="Picture 8" descr="Earth on the moon with the earth in the background&#10;&#10;AI-generated content may be incorrect.">
            <a:extLst>
              <a:ext uri="{FF2B5EF4-FFF2-40B4-BE49-F238E27FC236}">
                <a16:creationId xmlns:a16="http://schemas.microsoft.com/office/drawing/2014/main" id="{B8774D46-C62E-09FB-E34F-8DB10600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25" y="1261902"/>
            <a:ext cx="9157388" cy="5170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6D280-20D3-F37A-999E-D777C484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333"/>
            <a:ext cx="2980919" cy="1674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FA421C-0F6A-DCF8-4993-AF284B85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598" y="1283833"/>
            <a:ext cx="15875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78224-CD75-2E62-4C17-14D4BEF03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070" y="2618021"/>
            <a:ext cx="1455852" cy="1273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A2DBA4-2A23-17FE-8FD9-216477D54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598" y="1489243"/>
            <a:ext cx="190500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4BF627-105A-76D3-2DFB-83A141F5D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931" y="2556043"/>
            <a:ext cx="1739900" cy="1155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7EF98-C261-BEE7-01CD-B38900367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220" y="5243377"/>
            <a:ext cx="1739900" cy="115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6E0C09-DEFF-2D7C-60AF-31C3CDAD7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10174" y="5234001"/>
            <a:ext cx="1911046" cy="1201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39840-440B-127B-FBF6-14696F0EE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" y="5243377"/>
            <a:ext cx="1917700" cy="1054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B42C75-AC25-F62C-89F2-D1F85AFA4A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6" y="3456074"/>
            <a:ext cx="1155700" cy="1155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46D8D1-8857-9346-78D1-BED35E4E0F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7704" y="3782649"/>
            <a:ext cx="1422400" cy="1422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A72345-1BE4-8156-2E2F-394D8AE40835}"/>
              </a:ext>
            </a:extLst>
          </p:cNvPr>
          <p:cNvSpPr txBox="1"/>
          <p:nvPr/>
        </p:nvSpPr>
        <p:spPr>
          <a:xfrm>
            <a:off x="4039665" y="1439333"/>
            <a:ext cx="10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Earth </a:t>
            </a:r>
            <a:r>
              <a:rPr lang="en-US" dirty="0" err="1">
                <a:solidFill>
                  <a:schemeClr val="bg1"/>
                </a:solidFill>
              </a:rPr>
              <a:t>Obs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09F77A-6780-7B3C-AA6A-88C6FE929727}"/>
              </a:ext>
            </a:extLst>
          </p:cNvPr>
          <p:cNvSpPr txBox="1"/>
          <p:nvPr/>
        </p:nvSpPr>
        <p:spPr>
          <a:xfrm>
            <a:off x="3305710" y="3113437"/>
            <a:ext cx="21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Planetary Science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(piggyback missions)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9B9DD5-BC50-142E-9D1D-EE35EAE20EE0}"/>
              </a:ext>
            </a:extLst>
          </p:cNvPr>
          <p:cNvSpPr txBox="1"/>
          <p:nvPr/>
        </p:nvSpPr>
        <p:spPr>
          <a:xfrm>
            <a:off x="7579027" y="25452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Roman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3356B-DAFC-E619-63D5-8F7D695BC70D}"/>
              </a:ext>
            </a:extLst>
          </p:cNvPr>
          <p:cNvSpPr txBox="1"/>
          <p:nvPr/>
        </p:nvSpPr>
        <p:spPr>
          <a:xfrm>
            <a:off x="7660265" y="1271168"/>
            <a:ext cx="12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JWST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19E85-6F02-0C25-227D-9EBE7E2AF0A6}"/>
              </a:ext>
            </a:extLst>
          </p:cNvPr>
          <p:cNvSpPr txBox="1"/>
          <p:nvPr/>
        </p:nvSpPr>
        <p:spPr>
          <a:xfrm>
            <a:off x="6045544" y="1486350"/>
            <a:ext cx="114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ESA Euclid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EAB6DC-54E0-EEE9-9D01-922D3D2ADBD5}"/>
              </a:ext>
            </a:extLst>
          </p:cNvPr>
          <p:cNvSpPr txBox="1"/>
          <p:nvPr/>
        </p:nvSpPr>
        <p:spPr>
          <a:xfrm>
            <a:off x="5686697" y="2583027"/>
            <a:ext cx="153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</a:t>
            </a:r>
            <a:r>
              <a:rPr lang="en-US" dirty="0" err="1">
                <a:solidFill>
                  <a:schemeClr val="bg1"/>
                </a:solidFill>
              </a:rPr>
              <a:t>SphereX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825ED7-6C34-8918-7F78-ECC7ED071CAB}"/>
              </a:ext>
            </a:extLst>
          </p:cNvPr>
          <p:cNvSpPr txBox="1"/>
          <p:nvPr/>
        </p:nvSpPr>
        <p:spPr>
          <a:xfrm>
            <a:off x="-86225" y="3385768"/>
            <a:ext cx="115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 Syd AMI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F76F39-60F7-C848-3099-B80405513F08}"/>
              </a:ext>
            </a:extLst>
          </p:cNvPr>
          <p:cNvSpPr txBox="1"/>
          <p:nvPr/>
        </p:nvSpPr>
        <p:spPr>
          <a:xfrm>
            <a:off x="7511524" y="60608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Tidbinbilla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C252D5-A406-840B-1601-34EFA70039A8}"/>
              </a:ext>
            </a:extLst>
          </p:cNvPr>
          <p:cNvSpPr txBox="1"/>
          <p:nvPr/>
        </p:nvSpPr>
        <p:spPr>
          <a:xfrm>
            <a:off x="5996231" y="6087190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Norcia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506B1C-4B75-20DB-21E9-DD539B7569FB}"/>
              </a:ext>
            </a:extLst>
          </p:cNvPr>
          <p:cNvSpPr txBox="1"/>
          <p:nvPr/>
        </p:nvSpPr>
        <p:spPr>
          <a:xfrm>
            <a:off x="109248" y="5234001"/>
            <a:ext cx="140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comms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07B44A-91C0-2E20-93FB-DD86DB7601CB}"/>
              </a:ext>
            </a:extLst>
          </p:cNvPr>
          <p:cNvSpPr txBox="1"/>
          <p:nvPr/>
        </p:nvSpPr>
        <p:spPr>
          <a:xfrm>
            <a:off x="7407704" y="378593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CPUs in space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E5E944-5C39-699D-98FE-4DA31371B6F9}"/>
              </a:ext>
            </a:extLst>
          </p:cNvPr>
          <p:cNvSpPr txBox="1"/>
          <p:nvPr/>
        </p:nvSpPr>
        <p:spPr>
          <a:xfrm>
            <a:off x="338923" y="1557092"/>
            <a:ext cx="1204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SpIRIT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SkyHopper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++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CAC5495-2C3B-1457-DE02-04953097C3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234" y="5501090"/>
            <a:ext cx="2486099" cy="8972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14FC59-A3A9-7662-793A-EA657671D197}"/>
              </a:ext>
            </a:extLst>
          </p:cNvPr>
          <p:cNvSpPr txBox="1"/>
          <p:nvPr/>
        </p:nvSpPr>
        <p:spPr>
          <a:xfrm>
            <a:off x="2341863" y="5184091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MINERVA-Australis@TESS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8550C7-8794-D2E1-5D23-FA24C1801EFE}"/>
              </a:ext>
            </a:extLst>
          </p:cNvPr>
          <p:cNvSpPr txBox="1"/>
          <p:nvPr/>
        </p:nvSpPr>
        <p:spPr>
          <a:xfrm>
            <a:off x="3789982" y="4155269"/>
            <a:ext cx="134786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Fusion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Data Central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11E7FF-D4C6-36AE-3809-D8640481B0EC}"/>
              </a:ext>
            </a:extLst>
          </p:cNvPr>
          <p:cNvSpPr txBox="1"/>
          <p:nvPr/>
        </p:nvSpPr>
        <p:spPr>
          <a:xfrm>
            <a:off x="1627339" y="3370438"/>
            <a:ext cx="91563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Uni’s: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InSpace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USQ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4BDDF-0299-2A7C-F52D-26A3208F3C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0904" y="4158850"/>
            <a:ext cx="1775932" cy="7306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F3EEF1-1D1B-CEE3-EA9E-E5065CEDCA13}"/>
              </a:ext>
            </a:extLst>
          </p:cNvPr>
          <p:cNvSpPr txBox="1"/>
          <p:nvPr/>
        </p:nvSpPr>
        <p:spPr>
          <a:xfrm>
            <a:off x="5891580" y="5184091"/>
            <a:ext cx="231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International downlink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80AE35-E07B-178A-171A-11FE163ECD7F}"/>
              </a:ext>
            </a:extLst>
          </p:cNvPr>
          <p:cNvSpPr txBox="1"/>
          <p:nvPr/>
        </p:nvSpPr>
        <p:spPr>
          <a:xfrm>
            <a:off x="2341863" y="907397"/>
            <a:ext cx="45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(millions) </a:t>
            </a:r>
            <a:r>
              <a:rPr lang="en-US" dirty="0">
                <a:sym typeface="Wingdings" pitchFamily="2" charset="2"/>
              </a:rPr>
              <a:t>  </a:t>
            </a:r>
            <a:r>
              <a:rPr lang="en-US" dirty="0"/>
              <a:t>International (billions)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727AF99-93C1-AC72-D4E9-8A76A33659B6}"/>
              </a:ext>
            </a:extLst>
          </p:cNvPr>
          <p:cNvCxnSpPr>
            <a:cxnSpLocks/>
          </p:cNvCxnSpPr>
          <p:nvPr/>
        </p:nvCxnSpPr>
        <p:spPr>
          <a:xfrm flipV="1">
            <a:off x="783071" y="2049087"/>
            <a:ext cx="7308099" cy="20274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C50B781-BFC3-0FE9-B675-D8DA32010648}"/>
              </a:ext>
            </a:extLst>
          </p:cNvPr>
          <p:cNvSpPr txBox="1"/>
          <p:nvPr/>
        </p:nvSpPr>
        <p:spPr>
          <a:xfrm>
            <a:off x="5789535" y="3827419"/>
            <a:ext cx="119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TESS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3C7F6C9-4025-B7BA-C5FA-5ED8862F14FB}"/>
              </a:ext>
            </a:extLst>
          </p:cNvPr>
          <p:cNvCxnSpPr/>
          <p:nvPr/>
        </p:nvCxnSpPr>
        <p:spPr>
          <a:xfrm>
            <a:off x="2085156" y="2196662"/>
            <a:ext cx="4746568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9DC15CA-B687-076E-3AEA-FEF6DD3849DA}"/>
              </a:ext>
            </a:extLst>
          </p:cNvPr>
          <p:cNvCxnSpPr/>
          <p:nvPr/>
        </p:nvCxnSpPr>
        <p:spPr>
          <a:xfrm flipH="1">
            <a:off x="8091170" y="3216166"/>
            <a:ext cx="114249" cy="126226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4F52FFA-AA82-4046-9B9C-84BAA31E3067}"/>
              </a:ext>
            </a:extLst>
          </p:cNvPr>
          <p:cNvCxnSpPr/>
          <p:nvPr/>
        </p:nvCxnSpPr>
        <p:spPr>
          <a:xfrm flipH="1">
            <a:off x="1334814" y="4570767"/>
            <a:ext cx="6611007" cy="11258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9A5F190-0A8C-E40F-2047-679221F4AA37}"/>
              </a:ext>
            </a:extLst>
          </p:cNvPr>
          <p:cNvCxnSpPr/>
          <p:nvPr/>
        </p:nvCxnSpPr>
        <p:spPr>
          <a:xfrm flipH="1">
            <a:off x="5996231" y="2196662"/>
            <a:ext cx="761921" cy="35737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72D369B-B6F1-B990-DCE3-A0BB7235C085}"/>
              </a:ext>
            </a:extLst>
          </p:cNvPr>
          <p:cNvCxnSpPr>
            <a:cxnSpLocks/>
          </p:cNvCxnSpPr>
          <p:nvPr/>
        </p:nvCxnSpPr>
        <p:spPr>
          <a:xfrm flipH="1">
            <a:off x="8121908" y="2060268"/>
            <a:ext cx="239021" cy="351389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AEF9A5B-43D3-D004-8B31-5B2B29906DA8}"/>
              </a:ext>
            </a:extLst>
          </p:cNvPr>
          <p:cNvCxnSpPr>
            <a:cxnSpLocks/>
          </p:cNvCxnSpPr>
          <p:nvPr/>
        </p:nvCxnSpPr>
        <p:spPr>
          <a:xfrm flipH="1">
            <a:off x="6106961" y="3113437"/>
            <a:ext cx="2476361" cy="27077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7235B48-8E2F-5FA5-BAE8-C5561A6C7636}"/>
              </a:ext>
            </a:extLst>
          </p:cNvPr>
          <p:cNvCxnSpPr>
            <a:stCxn id="33" idx="0"/>
          </p:cNvCxnSpPr>
          <p:nvPr/>
        </p:nvCxnSpPr>
        <p:spPr>
          <a:xfrm flipV="1">
            <a:off x="3635070" y="4478434"/>
            <a:ext cx="2361161" cy="7056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EE655B2-EE7F-DF5D-6010-DE3006FABF1C}"/>
              </a:ext>
            </a:extLst>
          </p:cNvPr>
          <p:cNvCxnSpPr>
            <a:stCxn id="36" idx="3"/>
          </p:cNvCxnSpPr>
          <p:nvPr/>
        </p:nvCxnSpPr>
        <p:spPr>
          <a:xfrm flipV="1">
            <a:off x="2542974" y="3456074"/>
            <a:ext cx="1692695" cy="5145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B405710-575C-AC41-56B6-D8144346A93B}"/>
              </a:ext>
            </a:extLst>
          </p:cNvPr>
          <p:cNvCxnSpPr/>
          <p:nvPr/>
        </p:nvCxnSpPr>
        <p:spPr>
          <a:xfrm flipV="1">
            <a:off x="4636305" y="2469752"/>
            <a:ext cx="2939293" cy="87516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F61CDA1-B5A7-9035-933C-DBEAB0033C97}"/>
              </a:ext>
            </a:extLst>
          </p:cNvPr>
          <p:cNvCxnSpPr/>
          <p:nvPr/>
        </p:nvCxnSpPr>
        <p:spPr>
          <a:xfrm flipH="1">
            <a:off x="4492469" y="2196662"/>
            <a:ext cx="2141244" cy="21441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91CAA7-2F3B-B419-19C9-01CCC4D84B7B}"/>
              </a:ext>
            </a:extLst>
          </p:cNvPr>
          <p:cNvCxnSpPr/>
          <p:nvPr/>
        </p:nvCxnSpPr>
        <p:spPr>
          <a:xfrm flipH="1">
            <a:off x="4981903" y="2364828"/>
            <a:ext cx="2963918" cy="19759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2E3703-26CA-2020-8D26-BDCC84265888}"/>
              </a:ext>
            </a:extLst>
          </p:cNvPr>
          <p:cNvCxnSpPr>
            <a:endCxn id="35" idx="3"/>
          </p:cNvCxnSpPr>
          <p:nvPr/>
        </p:nvCxnSpPr>
        <p:spPr>
          <a:xfrm flipH="1">
            <a:off x="5137851" y="3133893"/>
            <a:ext cx="3067568" cy="134454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28561AB-BAD9-6008-6B15-C251E8D3835F}"/>
              </a:ext>
            </a:extLst>
          </p:cNvPr>
          <p:cNvCxnSpPr/>
          <p:nvPr/>
        </p:nvCxnSpPr>
        <p:spPr>
          <a:xfrm flipV="1">
            <a:off x="4437120" y="2060268"/>
            <a:ext cx="21320" cy="209500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9E773D-356A-E128-2E9B-0F88DD00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12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0F4A26-D001-F167-9FBC-58FA75107664}"/>
              </a:ext>
            </a:extLst>
          </p:cNvPr>
          <p:cNvCxnSpPr/>
          <p:nvPr/>
        </p:nvCxnSpPr>
        <p:spPr>
          <a:xfrm flipH="1">
            <a:off x="4822333" y="3429000"/>
            <a:ext cx="1069247" cy="7677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A069A-CDC6-2E47-4DB3-B10B978D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CC90C7-9869-4347-1864-737ADFF40552}"/>
              </a:ext>
            </a:extLst>
          </p:cNvPr>
          <p:cNvSpPr txBox="1"/>
          <p:nvPr/>
        </p:nvSpPr>
        <p:spPr>
          <a:xfrm>
            <a:off x="2722216" y="120502"/>
            <a:ext cx="583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complex space landscape</a:t>
            </a:r>
          </a:p>
        </p:txBody>
      </p:sp>
      <p:pic>
        <p:nvPicPr>
          <p:cNvPr id="9" name="Picture 8" descr="Earth on the moon with the earth in the background&#10;&#10;AI-generated content may be incorrect.">
            <a:extLst>
              <a:ext uri="{FF2B5EF4-FFF2-40B4-BE49-F238E27FC236}">
                <a16:creationId xmlns:a16="http://schemas.microsoft.com/office/drawing/2014/main" id="{C50FDCAE-E30D-C01D-C8F7-F79FBCAD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25" y="1261902"/>
            <a:ext cx="9157388" cy="5170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1999E-580F-9689-DA6C-6FD0D953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333"/>
            <a:ext cx="2980919" cy="1674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27B3C-DDF8-360C-4500-BCC4ECC3D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598" y="1283833"/>
            <a:ext cx="15875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AC9E6-313D-8B02-EAAD-3242BB226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070" y="2618021"/>
            <a:ext cx="1455852" cy="1273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22A997-FE73-F188-83FC-CDF02CF37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598" y="1489243"/>
            <a:ext cx="190500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DCF14E-0BB7-396A-5B81-DAEE22594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931" y="2556043"/>
            <a:ext cx="1739900" cy="1155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901014-9A8F-2253-0611-8EF536331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220" y="5243377"/>
            <a:ext cx="1739900" cy="115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CECA1C-8C6C-ACB4-850F-5F095DDD0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10174" y="5234001"/>
            <a:ext cx="1911046" cy="1201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ED84C1-C5F9-1E8D-5A88-97A658872C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" y="5243377"/>
            <a:ext cx="1917700" cy="1054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9F9049-C0AF-1BBB-AA59-9BAE2FC20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6" y="3456074"/>
            <a:ext cx="1155700" cy="1155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0ECD46-6DF5-F1F2-20A8-5A3EB6F989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7704" y="3782649"/>
            <a:ext cx="1422400" cy="1422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419A98-9C26-D122-AAED-C92747F88BE4}"/>
              </a:ext>
            </a:extLst>
          </p:cNvPr>
          <p:cNvSpPr txBox="1"/>
          <p:nvPr/>
        </p:nvSpPr>
        <p:spPr>
          <a:xfrm>
            <a:off x="4039665" y="1439333"/>
            <a:ext cx="10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Earth </a:t>
            </a:r>
            <a:r>
              <a:rPr lang="en-US" dirty="0" err="1">
                <a:solidFill>
                  <a:schemeClr val="bg1"/>
                </a:solidFill>
              </a:rPr>
              <a:t>Obs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44EFE-D42B-233C-5783-A7B7CE3C30C8}"/>
              </a:ext>
            </a:extLst>
          </p:cNvPr>
          <p:cNvSpPr txBox="1"/>
          <p:nvPr/>
        </p:nvSpPr>
        <p:spPr>
          <a:xfrm>
            <a:off x="3305710" y="3113437"/>
            <a:ext cx="21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Planetary Science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(piggyback missions)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AC0DE-4CBC-15ED-0644-AADBE5682A20}"/>
              </a:ext>
            </a:extLst>
          </p:cNvPr>
          <p:cNvSpPr txBox="1"/>
          <p:nvPr/>
        </p:nvSpPr>
        <p:spPr>
          <a:xfrm>
            <a:off x="7579027" y="25452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Roman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3B55B-28D7-A58C-B2F8-D25420DEEE39}"/>
              </a:ext>
            </a:extLst>
          </p:cNvPr>
          <p:cNvSpPr txBox="1"/>
          <p:nvPr/>
        </p:nvSpPr>
        <p:spPr>
          <a:xfrm>
            <a:off x="7660265" y="1271168"/>
            <a:ext cx="12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JWST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875394-2370-E3CE-6E39-3FFC79065BF4}"/>
              </a:ext>
            </a:extLst>
          </p:cNvPr>
          <p:cNvSpPr txBox="1"/>
          <p:nvPr/>
        </p:nvSpPr>
        <p:spPr>
          <a:xfrm>
            <a:off x="6045544" y="1486350"/>
            <a:ext cx="114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ESA Euclid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B16C37-15EC-29FB-4F25-8B105AA11C35}"/>
              </a:ext>
            </a:extLst>
          </p:cNvPr>
          <p:cNvSpPr txBox="1"/>
          <p:nvPr/>
        </p:nvSpPr>
        <p:spPr>
          <a:xfrm>
            <a:off x="5686697" y="2583027"/>
            <a:ext cx="153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</a:t>
            </a:r>
            <a:r>
              <a:rPr lang="en-US" dirty="0" err="1">
                <a:solidFill>
                  <a:schemeClr val="bg1"/>
                </a:solidFill>
              </a:rPr>
              <a:t>SphereX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460F1-EEFB-7E09-95E8-67098EE65FC1}"/>
              </a:ext>
            </a:extLst>
          </p:cNvPr>
          <p:cNvSpPr txBox="1"/>
          <p:nvPr/>
        </p:nvSpPr>
        <p:spPr>
          <a:xfrm>
            <a:off x="-86225" y="3385768"/>
            <a:ext cx="115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 Syd AMI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074F6B-3F82-25FE-AAF1-09A2EC8DD411}"/>
              </a:ext>
            </a:extLst>
          </p:cNvPr>
          <p:cNvSpPr txBox="1"/>
          <p:nvPr/>
        </p:nvSpPr>
        <p:spPr>
          <a:xfrm>
            <a:off x="7511524" y="60608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Tidbinbilla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59E569-1313-C473-2FFC-70E4496F16F9}"/>
              </a:ext>
            </a:extLst>
          </p:cNvPr>
          <p:cNvSpPr txBox="1"/>
          <p:nvPr/>
        </p:nvSpPr>
        <p:spPr>
          <a:xfrm>
            <a:off x="5996231" y="6087190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Norcia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EC181C-556D-CA5F-8634-DF47ABCC80C5}"/>
              </a:ext>
            </a:extLst>
          </p:cNvPr>
          <p:cNvSpPr txBox="1"/>
          <p:nvPr/>
        </p:nvSpPr>
        <p:spPr>
          <a:xfrm>
            <a:off x="109248" y="5234001"/>
            <a:ext cx="140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comms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763211-4C17-3249-6422-C924B9A2A2A9}"/>
              </a:ext>
            </a:extLst>
          </p:cNvPr>
          <p:cNvSpPr txBox="1"/>
          <p:nvPr/>
        </p:nvSpPr>
        <p:spPr>
          <a:xfrm>
            <a:off x="7407704" y="378593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CPUs in space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C1233D-2E6F-210F-3EFD-10E977B9FF1B}"/>
              </a:ext>
            </a:extLst>
          </p:cNvPr>
          <p:cNvSpPr txBox="1"/>
          <p:nvPr/>
        </p:nvSpPr>
        <p:spPr>
          <a:xfrm>
            <a:off x="338923" y="1557092"/>
            <a:ext cx="1204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SpIRIT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SkyHopper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++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C530673-0733-746E-3A2C-192D8ACAED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234" y="5501090"/>
            <a:ext cx="2486099" cy="8972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D2017E0-3E4C-F05B-0775-5C48C3540C14}"/>
              </a:ext>
            </a:extLst>
          </p:cNvPr>
          <p:cNvSpPr txBox="1"/>
          <p:nvPr/>
        </p:nvSpPr>
        <p:spPr>
          <a:xfrm>
            <a:off x="2341863" y="5184091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MINERVA-Australis@TESS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B2118F-6B77-9F57-5D10-8DF20EA7E081}"/>
              </a:ext>
            </a:extLst>
          </p:cNvPr>
          <p:cNvSpPr txBox="1"/>
          <p:nvPr/>
        </p:nvSpPr>
        <p:spPr>
          <a:xfrm>
            <a:off x="3789982" y="4155269"/>
            <a:ext cx="134786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Fusion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Data Central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3355B3-BFCA-22FF-EAC6-141105BEBFB8}"/>
              </a:ext>
            </a:extLst>
          </p:cNvPr>
          <p:cNvSpPr txBox="1"/>
          <p:nvPr/>
        </p:nvSpPr>
        <p:spPr>
          <a:xfrm>
            <a:off x="1627339" y="3370438"/>
            <a:ext cx="91563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Uni’s: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InSpace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USQ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3A3B7-9E1B-00F0-F7BB-0F5BB4A11D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0904" y="4158850"/>
            <a:ext cx="1775932" cy="7306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A47157F-5408-0569-C7C8-BF50AA275AD9}"/>
              </a:ext>
            </a:extLst>
          </p:cNvPr>
          <p:cNvSpPr txBox="1"/>
          <p:nvPr/>
        </p:nvSpPr>
        <p:spPr>
          <a:xfrm>
            <a:off x="5891580" y="5184091"/>
            <a:ext cx="231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International downlink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2F9B96-3DC2-89B3-0202-920E60745429}"/>
              </a:ext>
            </a:extLst>
          </p:cNvPr>
          <p:cNvSpPr txBox="1"/>
          <p:nvPr/>
        </p:nvSpPr>
        <p:spPr>
          <a:xfrm>
            <a:off x="2341863" y="907397"/>
            <a:ext cx="45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(millions) </a:t>
            </a:r>
            <a:r>
              <a:rPr lang="en-US" dirty="0">
                <a:sym typeface="Wingdings" pitchFamily="2" charset="2"/>
              </a:rPr>
              <a:t>  </a:t>
            </a:r>
            <a:r>
              <a:rPr lang="en-US" dirty="0"/>
              <a:t>International (billions)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250C389-AFFA-6934-CFD1-6D3E9FC201BD}"/>
              </a:ext>
            </a:extLst>
          </p:cNvPr>
          <p:cNvCxnSpPr>
            <a:cxnSpLocks/>
          </p:cNvCxnSpPr>
          <p:nvPr/>
        </p:nvCxnSpPr>
        <p:spPr>
          <a:xfrm flipV="1">
            <a:off x="783071" y="2049087"/>
            <a:ext cx="7308099" cy="20274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737561E-AFDA-E0A2-8E4A-A1DAA35599F9}"/>
              </a:ext>
            </a:extLst>
          </p:cNvPr>
          <p:cNvSpPr txBox="1"/>
          <p:nvPr/>
        </p:nvSpPr>
        <p:spPr>
          <a:xfrm>
            <a:off x="5789535" y="3827419"/>
            <a:ext cx="119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TESS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F138185-A10D-EB86-03CF-6FF8A331957C}"/>
              </a:ext>
            </a:extLst>
          </p:cNvPr>
          <p:cNvCxnSpPr/>
          <p:nvPr/>
        </p:nvCxnSpPr>
        <p:spPr>
          <a:xfrm>
            <a:off x="2085156" y="2196662"/>
            <a:ext cx="4746568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A6C88CE-F6F2-EF1D-8E0F-290665273BC6}"/>
              </a:ext>
            </a:extLst>
          </p:cNvPr>
          <p:cNvCxnSpPr/>
          <p:nvPr/>
        </p:nvCxnSpPr>
        <p:spPr>
          <a:xfrm flipH="1">
            <a:off x="8091170" y="3216166"/>
            <a:ext cx="114249" cy="126226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619D884-06C2-D3A0-6E6B-4635BB3977F8}"/>
              </a:ext>
            </a:extLst>
          </p:cNvPr>
          <p:cNvCxnSpPr/>
          <p:nvPr/>
        </p:nvCxnSpPr>
        <p:spPr>
          <a:xfrm flipH="1">
            <a:off x="1334814" y="4570767"/>
            <a:ext cx="6611007" cy="11258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66B54C9-34B1-EC3C-4B26-C7A3606D570E}"/>
              </a:ext>
            </a:extLst>
          </p:cNvPr>
          <p:cNvCxnSpPr/>
          <p:nvPr/>
        </p:nvCxnSpPr>
        <p:spPr>
          <a:xfrm flipH="1">
            <a:off x="5996231" y="2196662"/>
            <a:ext cx="761921" cy="35737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3A85FF7-D70D-D0D9-E94E-71853F6BC820}"/>
              </a:ext>
            </a:extLst>
          </p:cNvPr>
          <p:cNvCxnSpPr>
            <a:cxnSpLocks/>
          </p:cNvCxnSpPr>
          <p:nvPr/>
        </p:nvCxnSpPr>
        <p:spPr>
          <a:xfrm flipH="1">
            <a:off x="8121908" y="2060268"/>
            <a:ext cx="239021" cy="351389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481A162-FDD0-12C7-CA1F-8BC754932D7B}"/>
              </a:ext>
            </a:extLst>
          </p:cNvPr>
          <p:cNvCxnSpPr>
            <a:cxnSpLocks/>
          </p:cNvCxnSpPr>
          <p:nvPr/>
        </p:nvCxnSpPr>
        <p:spPr>
          <a:xfrm flipH="1">
            <a:off x="6106961" y="3113437"/>
            <a:ext cx="2476361" cy="27077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923F80D-9E95-1EEE-A752-70F67C3A6A9B}"/>
              </a:ext>
            </a:extLst>
          </p:cNvPr>
          <p:cNvCxnSpPr>
            <a:stCxn id="33" idx="0"/>
          </p:cNvCxnSpPr>
          <p:nvPr/>
        </p:nvCxnSpPr>
        <p:spPr>
          <a:xfrm flipV="1">
            <a:off x="3635070" y="4478434"/>
            <a:ext cx="2361161" cy="7056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4E156AE-A1F5-497C-FD8F-092FD58A85C6}"/>
              </a:ext>
            </a:extLst>
          </p:cNvPr>
          <p:cNvCxnSpPr>
            <a:stCxn id="36" idx="3"/>
          </p:cNvCxnSpPr>
          <p:nvPr/>
        </p:nvCxnSpPr>
        <p:spPr>
          <a:xfrm flipV="1">
            <a:off x="2542974" y="3456074"/>
            <a:ext cx="1692695" cy="5145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1992CE7-7C26-90BF-D926-3FD5A542A7E9}"/>
              </a:ext>
            </a:extLst>
          </p:cNvPr>
          <p:cNvCxnSpPr/>
          <p:nvPr/>
        </p:nvCxnSpPr>
        <p:spPr>
          <a:xfrm flipV="1">
            <a:off x="4636305" y="2469752"/>
            <a:ext cx="2939293" cy="87516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3EC6AD9-F91A-6311-0FAF-748884EF70EF}"/>
              </a:ext>
            </a:extLst>
          </p:cNvPr>
          <p:cNvCxnSpPr/>
          <p:nvPr/>
        </p:nvCxnSpPr>
        <p:spPr>
          <a:xfrm flipH="1">
            <a:off x="4492469" y="2196662"/>
            <a:ext cx="2141244" cy="21441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F2FF5EC-C0D4-2700-6FF0-FA3CB7591097}"/>
              </a:ext>
            </a:extLst>
          </p:cNvPr>
          <p:cNvCxnSpPr/>
          <p:nvPr/>
        </p:nvCxnSpPr>
        <p:spPr>
          <a:xfrm flipH="1">
            <a:off x="4981903" y="2364828"/>
            <a:ext cx="2963918" cy="19759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BB13473-0052-92B7-42FB-06CE28B33A33}"/>
              </a:ext>
            </a:extLst>
          </p:cNvPr>
          <p:cNvCxnSpPr>
            <a:endCxn id="35" idx="3"/>
          </p:cNvCxnSpPr>
          <p:nvPr/>
        </p:nvCxnSpPr>
        <p:spPr>
          <a:xfrm flipH="1">
            <a:off x="5137851" y="3133893"/>
            <a:ext cx="3067568" cy="134454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975DD3B-8758-0CA6-959E-E1DA60BB6266}"/>
              </a:ext>
            </a:extLst>
          </p:cNvPr>
          <p:cNvCxnSpPr/>
          <p:nvPr/>
        </p:nvCxnSpPr>
        <p:spPr>
          <a:xfrm flipV="1">
            <a:off x="4437120" y="2060268"/>
            <a:ext cx="21320" cy="209500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15886-45C4-B0B7-A235-84B49C0B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0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3016250" y="670561"/>
            <a:ext cx="6083300" cy="29298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An Australian Space Telescope Science Institute and Data Fusion</a:t>
            </a:r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Simon Driver</a:t>
            </a:r>
          </a:p>
        </p:txBody>
      </p:sp>
    </p:spTree>
    <p:extLst>
      <p:ext uri="{BB962C8B-B14F-4D97-AF65-F5344CB8AC3E}">
        <p14:creationId xmlns:p14="http://schemas.microsoft.com/office/powerpoint/2010/main" val="209575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617F-1C35-935C-1EB6-1F9A34A9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Autofit/>
          </a:bodyPr>
          <a:lstStyle/>
          <a:p>
            <a:r>
              <a:rPr lang="en-US" sz="2800" dirty="0"/>
              <a:t>An Australian Space Telescope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4B509-76CF-8B7D-B0DF-AAEBE12F55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C394A0-CC32-67E2-EEA9-A9A944065F47}"/>
              </a:ext>
            </a:extLst>
          </p:cNvPr>
          <p:cNvGrpSpPr/>
          <p:nvPr/>
        </p:nvGrpSpPr>
        <p:grpSpPr>
          <a:xfrm>
            <a:off x="3183824" y="940000"/>
            <a:ext cx="2754316" cy="1715061"/>
            <a:chOff x="3183824" y="940000"/>
            <a:chExt cx="2754316" cy="2737920"/>
          </a:xfrm>
        </p:grpSpPr>
        <p:pic>
          <p:nvPicPr>
            <p:cNvPr id="9" name="Picture 8" descr="A building with a round structure and trees&#10;&#10;AI-generated content may be incorrect.">
              <a:extLst>
                <a:ext uri="{FF2B5EF4-FFF2-40B4-BE49-F238E27FC236}">
                  <a16:creationId xmlns:a16="http://schemas.microsoft.com/office/drawing/2014/main" id="{5ED5ABCA-DC08-75B0-41D6-B29F09F7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3825" y="940000"/>
              <a:ext cx="2754315" cy="27379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9C3F9-43AD-D4CF-88C1-F1C699F92804}"/>
                </a:ext>
              </a:extLst>
            </p:cNvPr>
            <p:cNvSpPr/>
            <p:nvPr/>
          </p:nvSpPr>
          <p:spPr>
            <a:xfrm>
              <a:off x="3183824" y="940000"/>
              <a:ext cx="2754315" cy="273792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  <a:p>
              <a:pPr algn="ctr"/>
              <a:r>
                <a:rPr lang="en-US" sz="6000" dirty="0"/>
                <a:t>ASTI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20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25D8-A23C-2C6E-D546-EDDBD850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3018-2CBB-09C5-1896-3C54BAA8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Autofit/>
          </a:bodyPr>
          <a:lstStyle/>
          <a:p>
            <a:r>
              <a:rPr lang="en-US" sz="2800" dirty="0"/>
              <a:t>An Australian Space Telescope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92A59-561A-0E9D-134F-6F50EA363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BB9F93-000D-6736-528E-FC3357A489AD}"/>
              </a:ext>
            </a:extLst>
          </p:cNvPr>
          <p:cNvGrpSpPr/>
          <p:nvPr/>
        </p:nvGrpSpPr>
        <p:grpSpPr>
          <a:xfrm>
            <a:off x="44067" y="4076240"/>
            <a:ext cx="1233889" cy="2225407"/>
            <a:chOff x="870333" y="2996588"/>
            <a:chExt cx="1233889" cy="2225407"/>
          </a:xfrm>
          <a:solidFill>
            <a:srgbClr val="FF000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9A4D9A-2150-6B89-4735-EDE30E3AB970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Sovereign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Telescopes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1CDC66B-D3F3-B7EA-2BC8-23AFBABCB7B6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BD6A55-CD0F-E45C-0AA4-7E8201112FF0}"/>
              </a:ext>
            </a:extLst>
          </p:cNvPr>
          <p:cNvGrpSpPr/>
          <p:nvPr/>
        </p:nvGrpSpPr>
        <p:grpSpPr>
          <a:xfrm>
            <a:off x="1322029" y="4085420"/>
            <a:ext cx="1342215" cy="2225407"/>
            <a:chOff x="762007" y="2996588"/>
            <a:chExt cx="1342215" cy="2225407"/>
          </a:xfrm>
          <a:solidFill>
            <a:schemeClr val="accent6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FD19E1-2BCB-0F64-90F5-5C8302787AB7}"/>
                </a:ext>
              </a:extLst>
            </p:cNvPr>
            <p:cNvSpPr/>
            <p:nvPr/>
          </p:nvSpPr>
          <p:spPr>
            <a:xfrm>
              <a:off x="762007" y="4021157"/>
              <a:ext cx="1342215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Internat’l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48F33A-2CF4-085B-EB5B-353716638F2F}"/>
                </a:ext>
              </a:extLst>
            </p:cNvPr>
            <p:cNvCxnSpPr/>
            <p:nvPr/>
          </p:nvCxnSpPr>
          <p:spPr>
            <a:xfrm>
              <a:off x="1476259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D31B52-71A4-BB55-0D26-E71EB993A439}"/>
              </a:ext>
            </a:extLst>
          </p:cNvPr>
          <p:cNvGrpSpPr/>
          <p:nvPr/>
        </p:nvGrpSpPr>
        <p:grpSpPr>
          <a:xfrm>
            <a:off x="2708313" y="4085420"/>
            <a:ext cx="1233889" cy="2225407"/>
            <a:chOff x="870333" y="2996588"/>
            <a:chExt cx="1233889" cy="2225407"/>
          </a:xfrm>
          <a:solidFill>
            <a:srgbClr val="E7FF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0755CF-93CC-B91A-4ADC-FE5E1AACBDF1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Comms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(trad +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Laser)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9BB062-4B36-8CC7-68DD-18572AD09058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B954DF-3729-39FD-7F33-181674A379E4}"/>
              </a:ext>
            </a:extLst>
          </p:cNvPr>
          <p:cNvGrpSpPr/>
          <p:nvPr/>
        </p:nvGrpSpPr>
        <p:grpSpPr>
          <a:xfrm>
            <a:off x="3975258" y="4085420"/>
            <a:ext cx="1233889" cy="2225407"/>
            <a:chOff x="870333" y="2996588"/>
            <a:chExt cx="1233889" cy="2225407"/>
          </a:xfrm>
          <a:solidFill>
            <a:srgbClr val="92D05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9EB5C-A7BE-AF9C-311C-01E81F6A4315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Ground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Support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7F199D-0FF5-6093-09DD-7737238F1847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B4F4AA-9818-85CE-9D23-2D1C75A513A2}"/>
              </a:ext>
            </a:extLst>
          </p:cNvPr>
          <p:cNvGrpSpPr/>
          <p:nvPr/>
        </p:nvGrpSpPr>
        <p:grpSpPr>
          <a:xfrm>
            <a:off x="5253216" y="4074402"/>
            <a:ext cx="1233889" cy="2225407"/>
            <a:chOff x="870333" y="2996588"/>
            <a:chExt cx="1233889" cy="22254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50E51F5-85E0-FACB-4417-0F85D676952C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Fusion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16B603-4684-31B5-2DBD-7F9DEADCB695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451E1E-48B1-3E1F-68F4-81F16D8E5DAA}"/>
              </a:ext>
            </a:extLst>
          </p:cNvPr>
          <p:cNvGrpSpPr/>
          <p:nvPr/>
        </p:nvGrpSpPr>
        <p:grpSpPr>
          <a:xfrm>
            <a:off x="6531178" y="4074402"/>
            <a:ext cx="1233889" cy="2225407"/>
            <a:chOff x="870333" y="2996588"/>
            <a:chExt cx="1233889" cy="2225407"/>
          </a:xfrm>
          <a:solidFill>
            <a:srgbClr val="D8B3D9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8FB712-6518-0CAB-B579-01C47808A662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Internat’l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Agencies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5BE519-0783-B8C0-F0B9-AEA4686DB5B9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4DD4C8-477C-91E6-D472-6C041F5115FC}"/>
              </a:ext>
            </a:extLst>
          </p:cNvPr>
          <p:cNvGrpSpPr/>
          <p:nvPr/>
        </p:nvGrpSpPr>
        <p:grpSpPr>
          <a:xfrm>
            <a:off x="7832988" y="4074402"/>
            <a:ext cx="1233889" cy="2225407"/>
            <a:chOff x="870333" y="2996588"/>
            <a:chExt cx="1233889" cy="2225407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C4F665-CFC0-442F-B0B5-834F1807268B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 &amp; I &amp; O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FE0406E-10CB-7B27-C102-189ECFC7B4C0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2D56EC-1B84-F395-B125-B013937769E5}"/>
              </a:ext>
            </a:extLst>
          </p:cNvPr>
          <p:cNvSpPr/>
          <p:nvPr/>
        </p:nvSpPr>
        <p:spPr>
          <a:xfrm>
            <a:off x="7192189" y="1288973"/>
            <a:ext cx="1874688" cy="169659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DF9888-0CE1-769D-DECA-F56F26AF0193}"/>
              </a:ext>
            </a:extLst>
          </p:cNvPr>
          <p:cNvSpPr/>
          <p:nvPr/>
        </p:nvSpPr>
        <p:spPr>
          <a:xfrm>
            <a:off x="103287" y="1260631"/>
            <a:ext cx="1780598" cy="173595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E78B83-49DA-DD6A-49EA-80B8D9324344}"/>
              </a:ext>
            </a:extLst>
          </p:cNvPr>
          <p:cNvCxnSpPr>
            <a:cxnSpLocks/>
          </p:cNvCxnSpPr>
          <p:nvPr/>
        </p:nvCxnSpPr>
        <p:spPr>
          <a:xfrm>
            <a:off x="1883884" y="2137272"/>
            <a:ext cx="1002535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186F24-F7D2-3DB5-2C1E-E22E49738A60}"/>
              </a:ext>
            </a:extLst>
          </p:cNvPr>
          <p:cNvCxnSpPr>
            <a:cxnSpLocks/>
          </p:cNvCxnSpPr>
          <p:nvPr/>
        </p:nvCxnSpPr>
        <p:spPr>
          <a:xfrm>
            <a:off x="6189654" y="2135436"/>
            <a:ext cx="1002535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62499B-F7DE-6FA6-D0EB-BAA817EE40F2}"/>
              </a:ext>
            </a:extLst>
          </p:cNvPr>
          <p:cNvGrpSpPr/>
          <p:nvPr/>
        </p:nvGrpSpPr>
        <p:grpSpPr>
          <a:xfrm>
            <a:off x="3183824" y="940000"/>
            <a:ext cx="2754316" cy="1715061"/>
            <a:chOff x="3183824" y="940000"/>
            <a:chExt cx="2754316" cy="2737920"/>
          </a:xfrm>
        </p:grpSpPr>
        <p:pic>
          <p:nvPicPr>
            <p:cNvPr id="40" name="Picture 39" descr="A building with a round structure and trees&#10;&#10;AI-generated content may be incorrect.">
              <a:extLst>
                <a:ext uri="{FF2B5EF4-FFF2-40B4-BE49-F238E27FC236}">
                  <a16:creationId xmlns:a16="http://schemas.microsoft.com/office/drawing/2014/main" id="{0CEFDBAB-164B-AE4F-93A8-4151E220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3825" y="940000"/>
              <a:ext cx="2754315" cy="273792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69E696-9CEB-2165-C4BA-D896D1857200}"/>
                </a:ext>
              </a:extLst>
            </p:cNvPr>
            <p:cNvSpPr/>
            <p:nvPr/>
          </p:nvSpPr>
          <p:spPr>
            <a:xfrm>
              <a:off x="3183824" y="940000"/>
              <a:ext cx="2754315" cy="273792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  <a:p>
              <a:pPr algn="ctr"/>
              <a:r>
                <a:rPr lang="en-US" sz="6000" dirty="0"/>
                <a:t>ASTI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DCE1B78-F452-2F6C-1181-935765DA9141}"/>
              </a:ext>
            </a:extLst>
          </p:cNvPr>
          <p:cNvSpPr/>
          <p:nvPr/>
        </p:nvSpPr>
        <p:spPr>
          <a:xfrm>
            <a:off x="81253" y="3778786"/>
            <a:ext cx="8963590" cy="4296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802C352-AF9F-3593-F508-0F2B639028A4}"/>
              </a:ext>
            </a:extLst>
          </p:cNvPr>
          <p:cNvCxnSpPr>
            <a:cxnSpLocks/>
          </p:cNvCxnSpPr>
          <p:nvPr/>
        </p:nvCxnSpPr>
        <p:spPr>
          <a:xfrm>
            <a:off x="4560982" y="2655061"/>
            <a:ext cx="24100" cy="1123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2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9BF6D-8171-6309-C01C-E0AF29E5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3E4247C-042B-89E6-07DC-B0DAFD2A89AE}"/>
              </a:ext>
            </a:extLst>
          </p:cNvPr>
          <p:cNvGrpSpPr/>
          <p:nvPr/>
        </p:nvGrpSpPr>
        <p:grpSpPr>
          <a:xfrm>
            <a:off x="3854074" y="2245600"/>
            <a:ext cx="1233889" cy="2225407"/>
            <a:chOff x="870333" y="2996588"/>
            <a:chExt cx="1233889" cy="22254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E999DC-EAF6-1AD5-7E63-CD5B4956AFEF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Fusion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00AA09A-BF79-D2A0-162E-AE55A6D67B43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360652-A20E-1E5F-C4E9-B2128738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Autofit/>
          </a:bodyPr>
          <a:lstStyle/>
          <a:p>
            <a:r>
              <a:rPr lang="en-US" sz="2800" dirty="0"/>
              <a:t>An Australian Space Telescope Institute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0D847C-B222-7680-4EF9-1346D7BAFFD1}"/>
              </a:ext>
            </a:extLst>
          </p:cNvPr>
          <p:cNvGrpSpPr/>
          <p:nvPr/>
        </p:nvGrpSpPr>
        <p:grpSpPr>
          <a:xfrm>
            <a:off x="2515127" y="4688798"/>
            <a:ext cx="3698385" cy="1870430"/>
            <a:chOff x="2515127" y="4688798"/>
            <a:chExt cx="3698385" cy="187043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098B935-04B9-EB9B-AC91-B5AC5C688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604039" y="5357672"/>
              <a:ext cx="1911046" cy="120155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1BAE3EF-84FB-A40C-169F-233DE1BB8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8012" y="5343380"/>
              <a:ext cx="1807855" cy="120083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07E53E-70EA-3DE6-8CB0-F1A91807727F}"/>
                </a:ext>
              </a:extLst>
            </p:cNvPr>
            <p:cNvSpPr txBox="1"/>
            <p:nvPr/>
          </p:nvSpPr>
          <p:spPr>
            <a:xfrm>
              <a:off x="2515127" y="4688798"/>
              <a:ext cx="3698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A$1.3billion of NASA/ESA </a:t>
              </a:r>
            </a:p>
            <a:p>
              <a:pPr algn="ctr"/>
              <a:r>
                <a:rPr lang="en-US" dirty="0"/>
                <a:t>Infrastructure growing &amp; replenishing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838AF4-2727-6238-FCC9-340FCD4D12B5}"/>
                </a:ext>
              </a:extLst>
            </p:cNvPr>
            <p:cNvSpPr txBox="1"/>
            <p:nvPr/>
          </p:nvSpPr>
          <p:spPr>
            <a:xfrm>
              <a:off x="3465850" y="5343380"/>
              <a:ext cx="174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(300 employees)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554471-B3C5-F6DE-A526-294797BBEB5B}"/>
              </a:ext>
            </a:extLst>
          </p:cNvPr>
          <p:cNvGrpSpPr/>
          <p:nvPr/>
        </p:nvGrpSpPr>
        <p:grpSpPr>
          <a:xfrm>
            <a:off x="3183824" y="940000"/>
            <a:ext cx="2754316" cy="1715061"/>
            <a:chOff x="3183824" y="940000"/>
            <a:chExt cx="2754316" cy="2737920"/>
          </a:xfrm>
        </p:grpSpPr>
        <p:pic>
          <p:nvPicPr>
            <p:cNvPr id="4" name="Picture 3" descr="A building with a round structure and trees&#10;&#10;AI-generated content may be incorrect.">
              <a:extLst>
                <a:ext uri="{FF2B5EF4-FFF2-40B4-BE49-F238E27FC236}">
                  <a16:creationId xmlns:a16="http://schemas.microsoft.com/office/drawing/2014/main" id="{6BF604F3-0EDB-694F-05F6-461D8F7E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3825" y="940000"/>
              <a:ext cx="2754315" cy="273792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49BE94-BED1-AE60-10F1-ACC2958B0067}"/>
                </a:ext>
              </a:extLst>
            </p:cNvPr>
            <p:cNvSpPr/>
            <p:nvPr/>
          </p:nvSpPr>
          <p:spPr>
            <a:xfrm>
              <a:off x="3183824" y="940000"/>
              <a:ext cx="2754315" cy="273792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  <a:p>
              <a:pPr algn="ctr"/>
              <a:r>
                <a:rPr lang="en-US" sz="6000" dirty="0"/>
                <a:t>ASTI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081001-92DE-D309-40A9-B1AB6CF17204}"/>
              </a:ext>
            </a:extLst>
          </p:cNvPr>
          <p:cNvGrpSpPr/>
          <p:nvPr/>
        </p:nvGrpSpPr>
        <p:grpSpPr>
          <a:xfrm>
            <a:off x="5191760" y="2449191"/>
            <a:ext cx="4056081" cy="4076986"/>
            <a:chOff x="5191760" y="2449191"/>
            <a:chExt cx="4056081" cy="407698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CFFCF7-7678-F26A-0305-CA7C5BDD5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6559" y="4100477"/>
              <a:ext cx="1696598" cy="127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08168-CB6D-7A6C-3E95-1C09260F03A5}"/>
                </a:ext>
              </a:extLst>
            </p:cNvPr>
            <p:cNvSpPr/>
            <p:nvPr/>
          </p:nvSpPr>
          <p:spPr>
            <a:xfrm>
              <a:off x="6896559" y="3395949"/>
              <a:ext cx="1696598" cy="91440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STScI</a:t>
              </a:r>
              <a:endParaRPr lang="en-US" dirty="0"/>
            </a:p>
            <a:p>
              <a:pPr algn="ctr"/>
              <a:r>
                <a:rPr lang="en-US" dirty="0"/>
                <a:t>(600 employes)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7BFC12-3B85-56E2-50E2-64A0B9D25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6559" y="5370477"/>
              <a:ext cx="1696598" cy="1155700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36DE37F-C968-CF09-453C-8A30519E3DB0}"/>
                </a:ext>
              </a:extLst>
            </p:cNvPr>
            <p:cNvCxnSpPr/>
            <p:nvPr/>
          </p:nvCxnSpPr>
          <p:spPr>
            <a:xfrm flipH="1">
              <a:off x="5191760" y="3870588"/>
              <a:ext cx="162768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2A16921-8ED1-6E1F-7C94-45BE90BD7C4D}"/>
                </a:ext>
              </a:extLst>
            </p:cNvPr>
            <p:cNvCxnSpPr>
              <a:endCxn id="34" idx="1"/>
            </p:cNvCxnSpPr>
            <p:nvPr/>
          </p:nvCxnSpPr>
          <p:spPr>
            <a:xfrm flipV="1">
              <a:off x="6005600" y="4735477"/>
              <a:ext cx="890959" cy="635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E47FC-E5A1-76FD-F1C4-579FB426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6559" y="2449191"/>
              <a:ext cx="1696595" cy="9500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2CB0BE-D4A7-D9FC-909A-1B95F7FA6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55593" y="4809027"/>
              <a:ext cx="1292248" cy="97169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04DC74-A65D-2D0D-EFCD-DA3DE806308A}"/>
              </a:ext>
            </a:extLst>
          </p:cNvPr>
          <p:cNvGrpSpPr/>
          <p:nvPr/>
        </p:nvGrpSpPr>
        <p:grpSpPr>
          <a:xfrm>
            <a:off x="383018" y="2281115"/>
            <a:ext cx="3351700" cy="3939900"/>
            <a:chOff x="383018" y="2281115"/>
            <a:chExt cx="3351700" cy="39399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A9C02B-BB48-ADBF-B67D-B1700460EBB1}"/>
                </a:ext>
              </a:extLst>
            </p:cNvPr>
            <p:cNvGrpSpPr/>
            <p:nvPr/>
          </p:nvGrpSpPr>
          <p:grpSpPr>
            <a:xfrm>
              <a:off x="383753" y="2281115"/>
              <a:ext cx="3350965" cy="3099276"/>
              <a:chOff x="383753" y="2281115"/>
              <a:chExt cx="3350965" cy="309927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1E01BBD-F5C8-620D-65F2-D22D46BC4108}"/>
                  </a:ext>
                </a:extLst>
              </p:cNvPr>
              <p:cNvSpPr/>
              <p:nvPr/>
            </p:nvSpPr>
            <p:spPr>
              <a:xfrm>
                <a:off x="383754" y="3413388"/>
                <a:ext cx="1696598" cy="9144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IPAC</a:t>
                </a:r>
              </a:p>
              <a:p>
                <a:pPr algn="ctr"/>
                <a:r>
                  <a:rPr lang="en-US" dirty="0"/>
                  <a:t>(180 employes)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BDE3496-D73D-F9A2-255A-30A95F6AB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754" y="4327786"/>
                <a:ext cx="1696598" cy="950095"/>
              </a:xfrm>
              <a:prstGeom prst="rect">
                <a:avLst/>
              </a:prstGeom>
            </p:spPr>
          </p:pic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0CDBC5B-27B5-6007-182F-072690EFAAC4}"/>
                  </a:ext>
                </a:extLst>
              </p:cNvPr>
              <p:cNvCxnSpPr/>
              <p:nvPr/>
            </p:nvCxnSpPr>
            <p:spPr>
              <a:xfrm>
                <a:off x="2247441" y="3870588"/>
                <a:ext cx="148727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800C3CE-0607-5C11-6AF7-8FFF94CE7484}"/>
                  </a:ext>
                </a:extLst>
              </p:cNvPr>
              <p:cNvCxnSpPr>
                <a:cxnSpLocks/>
                <a:endCxn id="32" idx="3"/>
              </p:cNvCxnSpPr>
              <p:nvPr/>
            </p:nvCxnSpPr>
            <p:spPr>
              <a:xfrm flipH="1" flipV="1">
                <a:off x="2080352" y="4802834"/>
                <a:ext cx="536141" cy="5775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990A84B-EEF6-F26A-2012-CD22ADFC1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753" y="2281115"/>
                <a:ext cx="1696595" cy="112592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D95F7C-0AA0-D423-C04F-8059A048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3018" y="5264545"/>
              <a:ext cx="1696595" cy="95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60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271BB-6CE9-48B9-1297-9F33CF970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1CF8E-A9D4-7A7B-F853-35122196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What is Data Fusion?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64779-8606-27AC-12C0-F23C7D470EAB}"/>
              </a:ext>
            </a:extLst>
          </p:cNvPr>
          <p:cNvSpPr txBox="1"/>
          <p:nvPr/>
        </p:nvSpPr>
        <p:spPr>
          <a:xfrm>
            <a:off x="1831013" y="1716476"/>
            <a:ext cx="5835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LSS and sub-structure is the next frontier</a:t>
            </a:r>
          </a:p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critical to understand gas flows, gas properties, merger rates</a:t>
            </a:r>
          </a:p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and the role of the          Dark Matter Halo       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C0B1DF-9868-C6CA-A06D-98E76C67D9B3}"/>
              </a:ext>
            </a:extLst>
          </p:cNvPr>
          <p:cNvCxnSpPr>
            <a:cxnSpLocks/>
          </p:cNvCxnSpPr>
          <p:nvPr/>
        </p:nvCxnSpPr>
        <p:spPr>
          <a:xfrm>
            <a:off x="4633847" y="2835077"/>
            <a:ext cx="0" cy="102271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6242A3-DF46-AF9E-76E5-9684BAF1251E}"/>
              </a:ext>
            </a:extLst>
          </p:cNvPr>
          <p:cNvSpPr/>
          <p:nvPr/>
        </p:nvSpPr>
        <p:spPr>
          <a:xfrm>
            <a:off x="488068" y="1432059"/>
            <a:ext cx="8102910" cy="1403018"/>
          </a:xfrm>
          <a:prstGeom prst="roundRect">
            <a:avLst>
              <a:gd name="adj" fmla="val 5202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E848A0-4072-DEFF-843D-BFA8B1F12655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3044296" y="4273497"/>
            <a:ext cx="1097387" cy="11912"/>
          </a:xfrm>
          <a:prstGeom prst="straightConnector1">
            <a:avLst/>
          </a:prstGeom>
          <a:ln w="38100">
            <a:solidFill>
              <a:schemeClr val="accent5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586156-5529-CB84-04FE-166FAA625C09}"/>
              </a:ext>
            </a:extLst>
          </p:cNvPr>
          <p:cNvSpPr/>
          <p:nvPr/>
        </p:nvSpPr>
        <p:spPr>
          <a:xfrm>
            <a:off x="96545" y="3190337"/>
            <a:ext cx="2932703" cy="2172332"/>
          </a:xfrm>
          <a:prstGeom prst="roundRect">
            <a:avLst>
              <a:gd name="adj" fmla="val 6943"/>
            </a:avLst>
          </a:prstGeom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985585-2AF1-23FA-69EC-D57F0BC7A249}"/>
              </a:ext>
            </a:extLst>
          </p:cNvPr>
          <p:cNvCxnSpPr>
            <a:cxnSpLocks/>
          </p:cNvCxnSpPr>
          <p:nvPr/>
        </p:nvCxnSpPr>
        <p:spPr>
          <a:xfrm flipH="1">
            <a:off x="5051718" y="4273497"/>
            <a:ext cx="1003919" cy="119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54AF656-C876-429D-A11B-BF37D960DA6F}"/>
              </a:ext>
            </a:extLst>
          </p:cNvPr>
          <p:cNvSpPr/>
          <p:nvPr/>
        </p:nvSpPr>
        <p:spPr>
          <a:xfrm>
            <a:off x="6078897" y="3185165"/>
            <a:ext cx="2964670" cy="2219502"/>
          </a:xfrm>
          <a:prstGeom prst="roundRect">
            <a:avLst>
              <a:gd name="adj" fmla="val 6248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AF155-85CA-DFDE-2BF1-228B40D9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646" y="4561552"/>
            <a:ext cx="658671" cy="643756"/>
          </a:xfrm>
          <a:prstGeom prst="rect">
            <a:avLst/>
          </a:prstGeom>
          <a:noFill/>
          <a:ln>
            <a:noFill/>
          </a:ln>
          <a:effectLst>
            <a:glow>
              <a:schemeClr val="tx1"/>
            </a:glow>
            <a:outerShdw sx="1000" sy="1000" algn="ctr" rotWithShape="0">
              <a:srgbClr val="000000"/>
            </a:outerShdw>
            <a:reflection stA="51000" endPos="0" dist="50800" dir="5400000" sy="-100000" algn="bl" rotWithShape="0"/>
            <a:softEdge rad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D0D93A-CFE9-90F4-6DB7-E456CB1CFC45}"/>
              </a:ext>
            </a:extLst>
          </p:cNvPr>
          <p:cNvSpPr txBox="1"/>
          <p:nvPr/>
        </p:nvSpPr>
        <p:spPr>
          <a:xfrm>
            <a:off x="2786051" y="1402972"/>
            <a:ext cx="3729354" cy="400110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PLASMA, STARS, AGN &amp; DUST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3918D-A32A-A1BE-5FB5-BC157207B23D}"/>
              </a:ext>
            </a:extLst>
          </p:cNvPr>
          <p:cNvSpPr txBox="1"/>
          <p:nvPr/>
        </p:nvSpPr>
        <p:spPr>
          <a:xfrm>
            <a:off x="149317" y="3213248"/>
            <a:ext cx="1661808" cy="1323439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DISTANCES, GROUPS </a:t>
            </a:r>
          </a:p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&amp; DARK MATTER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A7B618-A603-3F82-63C0-CDB5642B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525" y="4356902"/>
            <a:ext cx="937539" cy="90915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outerShdw algn="ctr" rotWithShape="0">
              <a:srgbClr val="000000"/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E3149E-7C61-B90E-CD33-96520981E290}"/>
              </a:ext>
            </a:extLst>
          </p:cNvPr>
          <p:cNvSpPr txBox="1"/>
          <p:nvPr/>
        </p:nvSpPr>
        <p:spPr>
          <a:xfrm>
            <a:off x="6178734" y="3273490"/>
            <a:ext cx="2153410" cy="1015663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NEUTRAL GAS &amp;</a:t>
            </a:r>
          </a:p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CHARGED </a:t>
            </a:r>
          </a:p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PARTICLES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E5E7A3-2361-B0F1-1B8B-856CCE3B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93" y="3306339"/>
            <a:ext cx="1219108" cy="10550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BCC529-D143-71A9-0CF8-CE6F58ACA46C}"/>
              </a:ext>
            </a:extLst>
          </p:cNvPr>
          <p:cNvSpPr/>
          <p:nvPr/>
        </p:nvSpPr>
        <p:spPr>
          <a:xfrm>
            <a:off x="1710790" y="4194767"/>
            <a:ext cx="1229583" cy="16590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4MOST (2024)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73AC0B-7EE8-1E49-DCB8-7C126A3A1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900" y="1782655"/>
            <a:ext cx="991735" cy="9917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F9E009-58B6-93DD-4052-7D0780C9AD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059" y="1773993"/>
            <a:ext cx="1059264" cy="100302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algn="ctr" rotWithShape="0">
              <a:srgbClr val="00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21223A-7F8B-937F-E643-8343855FB7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7"/>
          <a:stretch/>
        </p:blipFill>
        <p:spPr>
          <a:xfrm>
            <a:off x="5159279" y="1789465"/>
            <a:ext cx="1016539" cy="9889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CEC24EC-34E8-5852-A49C-229DA7C64F24}"/>
              </a:ext>
            </a:extLst>
          </p:cNvPr>
          <p:cNvSpPr/>
          <p:nvPr/>
        </p:nvSpPr>
        <p:spPr>
          <a:xfrm>
            <a:off x="566636" y="2611171"/>
            <a:ext cx="1086936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 err="1">
                <a:solidFill>
                  <a:prstClr val="white"/>
                </a:solidFill>
                <a:latin typeface="Avenir Next" panose="020B0503020202020204" pitchFamily="34" charset="0"/>
              </a:rPr>
              <a:t>eROSITA</a:t>
            </a:r>
            <a:endParaRPr lang="en-US" sz="900" dirty="0">
              <a:solidFill>
                <a:prstClr val="white"/>
              </a:solidFill>
              <a:latin typeface="Avenir Next" panose="020B0503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4A9CC9-55E6-9D80-056A-3E8DC798F929}"/>
              </a:ext>
            </a:extLst>
          </p:cNvPr>
          <p:cNvSpPr/>
          <p:nvPr/>
        </p:nvSpPr>
        <p:spPr>
          <a:xfrm>
            <a:off x="4059184" y="2597135"/>
            <a:ext cx="1001543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EUCLID (2023)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F805B9-E3AD-B029-6549-8840C0C49FAE}"/>
              </a:ext>
            </a:extLst>
          </p:cNvPr>
          <p:cNvSpPr/>
          <p:nvPr/>
        </p:nvSpPr>
        <p:spPr>
          <a:xfrm>
            <a:off x="5099586" y="2601287"/>
            <a:ext cx="1092801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Roman (2026)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661B3B-63F3-36E8-227F-63BD35B72A47}"/>
              </a:ext>
            </a:extLst>
          </p:cNvPr>
          <p:cNvSpPr/>
          <p:nvPr/>
        </p:nvSpPr>
        <p:spPr>
          <a:xfrm>
            <a:off x="6957525" y="4911819"/>
            <a:ext cx="937539" cy="35715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100" dirty="0">
                <a:solidFill>
                  <a:prstClr val="white"/>
                </a:solidFill>
                <a:latin typeface="Avenir Next" panose="020B0503020202020204" pitchFamily="34" charset="0"/>
              </a:rPr>
              <a:t>ASKAP (2021)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7B2CB-A7B9-16EC-CC86-A21B19858A3C}"/>
              </a:ext>
            </a:extLst>
          </p:cNvPr>
          <p:cNvSpPr txBox="1"/>
          <p:nvPr/>
        </p:nvSpPr>
        <p:spPr>
          <a:xfrm>
            <a:off x="5234578" y="4001692"/>
            <a:ext cx="1606845" cy="54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RADIO</a:t>
            </a:r>
          </a:p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SURVEYS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AC731A-5B12-459E-1A3A-54230C413153}"/>
              </a:ext>
            </a:extLst>
          </p:cNvPr>
          <p:cNvSpPr txBox="1"/>
          <p:nvPr/>
        </p:nvSpPr>
        <p:spPr>
          <a:xfrm>
            <a:off x="3736791" y="3120586"/>
            <a:ext cx="874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GROUND</a:t>
            </a:r>
          </a:p>
          <a:p>
            <a:pPr defTabSz="457177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&amp; SPACE</a:t>
            </a:r>
          </a:p>
          <a:p>
            <a:pPr defTabSz="457177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IMAGING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949C50-5D95-2285-3DC8-7335D00FE60A}"/>
              </a:ext>
            </a:extLst>
          </p:cNvPr>
          <p:cNvSpPr txBox="1"/>
          <p:nvPr/>
        </p:nvSpPr>
        <p:spPr>
          <a:xfrm>
            <a:off x="2990091" y="4013845"/>
            <a:ext cx="1630544" cy="54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4BACC6"/>
                </a:solidFill>
                <a:latin typeface="Calibri"/>
              </a:rPr>
              <a:t>OPTICAL </a:t>
            </a:r>
          </a:p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4BACC6"/>
                </a:solidFill>
                <a:latin typeface="Calibri"/>
              </a:rPr>
              <a:t>SPECTROSCOPY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544092-57F4-5F31-491C-C5122E54D15C}"/>
              </a:ext>
            </a:extLst>
          </p:cNvPr>
          <p:cNvSpPr/>
          <p:nvPr/>
        </p:nvSpPr>
        <p:spPr>
          <a:xfrm>
            <a:off x="4141684" y="3860067"/>
            <a:ext cx="957903" cy="850684"/>
          </a:xfrm>
          <a:prstGeom prst="ellipse">
            <a:avLst/>
          </a:prstGeom>
          <a:solidFill>
            <a:srgbClr val="7030A0"/>
          </a:solidFill>
          <a:ln w="44450">
            <a:solidFill>
              <a:srgbClr val="7030A0"/>
            </a:solidFill>
          </a:ln>
          <a:effectLst>
            <a:glow>
              <a:srgbClr val="C00000">
                <a:alpha val="50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7"/>
            <a:r>
              <a:rPr lang="en-US" sz="1125" b="1" dirty="0">
                <a:solidFill>
                  <a:prstClr val="white"/>
                </a:solidFill>
                <a:latin typeface="Avenir Next" panose="020B0503020202020204" pitchFamily="34" charset="0"/>
              </a:rPr>
              <a:t>Data</a:t>
            </a:r>
          </a:p>
          <a:p>
            <a:pPr algn="ctr" defTabSz="457177"/>
            <a:r>
              <a:rPr lang="en-US" sz="1125" b="1" dirty="0">
                <a:solidFill>
                  <a:prstClr val="white"/>
                </a:solidFill>
                <a:latin typeface="Avenir Next" panose="020B0503020202020204" pitchFamily="34" charset="0"/>
              </a:rPr>
              <a:t>Fusion</a:t>
            </a:r>
          </a:p>
          <a:p>
            <a:pPr algn="ctr" defTabSz="457177"/>
            <a:r>
              <a:rPr lang="en-US" sz="1125" b="1" dirty="0">
                <a:solidFill>
                  <a:prstClr val="white"/>
                </a:solidFill>
                <a:latin typeface="Avenir Next" panose="020B0503020202020204" pitchFamily="34" charset="0"/>
              </a:rPr>
              <a:t>Centre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B5ECB96-FFA8-2401-A7E5-FD1E0A97C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760" y="3672929"/>
            <a:ext cx="932031" cy="159312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792EB39-1C70-41B5-76CF-E23A50504702}"/>
              </a:ext>
            </a:extLst>
          </p:cNvPr>
          <p:cNvSpPr/>
          <p:nvPr/>
        </p:nvSpPr>
        <p:spPr>
          <a:xfrm>
            <a:off x="7997760" y="5111421"/>
            <a:ext cx="932031" cy="155835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100" dirty="0">
                <a:solidFill>
                  <a:prstClr val="white"/>
                </a:solidFill>
                <a:latin typeface="Avenir Next" panose="020B0503020202020204" pitchFamily="34" charset="0"/>
              </a:rPr>
              <a:t>SKA (2029)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8DC3E05-98A6-2723-6840-591415787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384" y="1773994"/>
            <a:ext cx="1049792" cy="10054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6429CBC-8EF6-1321-97D3-F89169BBD615}"/>
              </a:ext>
            </a:extLst>
          </p:cNvPr>
          <p:cNvSpPr/>
          <p:nvPr/>
        </p:nvSpPr>
        <p:spPr>
          <a:xfrm>
            <a:off x="2871844" y="2614489"/>
            <a:ext cx="1098370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LSST (2024)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EF7F43-7F87-DC4E-642F-EBFFBAE90A93}"/>
              </a:ext>
            </a:extLst>
          </p:cNvPr>
          <p:cNvSpPr/>
          <p:nvPr/>
        </p:nvSpPr>
        <p:spPr>
          <a:xfrm>
            <a:off x="1715651" y="4055516"/>
            <a:ext cx="1224722" cy="14252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MOONS (2024)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2A2D404-0705-6C0E-898A-C3832A215B46}"/>
              </a:ext>
            </a:extLst>
          </p:cNvPr>
          <p:cNvCxnSpPr>
            <a:cxnSpLocks/>
            <a:stCxn id="35" idx="4"/>
            <a:endCxn id="52" idx="0"/>
          </p:cNvCxnSpPr>
          <p:nvPr/>
        </p:nvCxnSpPr>
        <p:spPr>
          <a:xfrm>
            <a:off x="4620636" y="4710751"/>
            <a:ext cx="18196" cy="7629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24F163E-9C20-C667-8C28-2EE3BB1EFE93}"/>
              </a:ext>
            </a:extLst>
          </p:cNvPr>
          <p:cNvSpPr txBox="1"/>
          <p:nvPr/>
        </p:nvSpPr>
        <p:spPr>
          <a:xfrm>
            <a:off x="3227644" y="5473726"/>
            <a:ext cx="28223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COLLABORATION &amp; SCIENCE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D5177A5-C168-B648-1E6E-260462B8DE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1060" y="1773993"/>
            <a:ext cx="1032481" cy="10112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2147F10-F40A-B25A-3030-F230B71D7816}"/>
              </a:ext>
            </a:extLst>
          </p:cNvPr>
          <p:cNvSpPr/>
          <p:nvPr/>
        </p:nvSpPr>
        <p:spPr>
          <a:xfrm>
            <a:off x="7457728" y="2611170"/>
            <a:ext cx="1035813" cy="18057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Herschel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B217AD6-E553-0B83-F81A-352E7D75E8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299" y="1778211"/>
            <a:ext cx="1036204" cy="10177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3D25CC8-10C4-7F31-9535-D6C758E20AA1}"/>
              </a:ext>
            </a:extLst>
          </p:cNvPr>
          <p:cNvSpPr/>
          <p:nvPr/>
        </p:nvSpPr>
        <p:spPr>
          <a:xfrm>
            <a:off x="6289825" y="2614488"/>
            <a:ext cx="1036204" cy="18057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WISE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85ADD2F-4662-D74A-6425-6C62B8B89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4308" y="1773994"/>
            <a:ext cx="1047535" cy="100039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BC4D01-10C0-1FD5-C336-BC39EBCD5DCA}"/>
              </a:ext>
            </a:extLst>
          </p:cNvPr>
          <p:cNvSpPr/>
          <p:nvPr/>
        </p:nvSpPr>
        <p:spPr>
          <a:xfrm>
            <a:off x="1671587" y="2597135"/>
            <a:ext cx="1118838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GALEX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7AC9505-34ED-61C2-AB39-B74962C04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642" y="4468366"/>
            <a:ext cx="1419621" cy="8232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0FD7100-8F00-AF28-CBA1-2EF4421B6B19}"/>
              </a:ext>
            </a:extLst>
          </p:cNvPr>
          <p:cNvSpPr/>
          <p:nvPr/>
        </p:nvSpPr>
        <p:spPr>
          <a:xfrm>
            <a:off x="191640" y="5149116"/>
            <a:ext cx="1416454" cy="14252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DESI (2021)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751710E-6737-55FB-D0D6-FE954E3D44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9680" y="4463312"/>
            <a:ext cx="1235721" cy="8355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4CD62A3-C282-D3FA-5710-209A184A42CA}"/>
              </a:ext>
            </a:extLst>
          </p:cNvPr>
          <p:cNvSpPr/>
          <p:nvPr/>
        </p:nvSpPr>
        <p:spPr>
          <a:xfrm>
            <a:off x="1696513" y="5163108"/>
            <a:ext cx="1238889" cy="14252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WST or MSE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C473E57-535C-BD3F-04A6-E3C81A6491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2026" y="4673189"/>
            <a:ext cx="985690" cy="69665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DE19645-0BBD-B688-9CD4-63BA643F2F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8109" y="4710752"/>
            <a:ext cx="1036107" cy="5657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BBA5920-ABF3-7E98-18E5-FA1A234448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9440" y="2962774"/>
            <a:ext cx="690554" cy="5726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3EED7D-9867-B73B-221F-6BBE6C0EE9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4575" y="2926742"/>
            <a:ext cx="726591" cy="7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9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619FF-A40B-F5CE-8C92-10BC7876D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DA79F-6391-841C-BD2A-30613033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15071C-E8E0-FAF3-A40B-A9B317B63FF8}"/>
              </a:ext>
            </a:extLst>
          </p:cNvPr>
          <p:cNvSpPr txBox="1"/>
          <p:nvPr/>
        </p:nvSpPr>
        <p:spPr>
          <a:xfrm>
            <a:off x="143243" y="1079651"/>
            <a:ext cx="85469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optical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8AC56A5-341D-7156-DAFF-2E88C3D0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9AF2B0-D393-708E-F7AB-20DA069847ED}"/>
              </a:ext>
            </a:extLst>
          </p:cNvPr>
          <p:cNvSpPr txBox="1"/>
          <p:nvPr/>
        </p:nvSpPr>
        <p:spPr>
          <a:xfrm>
            <a:off x="627961" y="3558448"/>
            <a:ext cx="3242533" cy="2027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E2E86-E8B0-2DC6-9F5A-E5812981A883}"/>
              </a:ext>
            </a:extLst>
          </p:cNvPr>
          <p:cNvSpPr txBox="1"/>
          <p:nvPr/>
        </p:nvSpPr>
        <p:spPr>
          <a:xfrm>
            <a:off x="4171594" y="3611693"/>
            <a:ext cx="4377494" cy="19738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D0A0-1B72-71BB-5BAD-4C2AED558340}"/>
              </a:ext>
            </a:extLst>
          </p:cNvPr>
          <p:cNvSpPr txBox="1"/>
          <p:nvPr/>
        </p:nvSpPr>
        <p:spPr>
          <a:xfrm>
            <a:off x="3732912" y="1606976"/>
            <a:ext cx="604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LSST</a:t>
            </a:r>
          </a:p>
          <a:p>
            <a:pPr algn="ctr"/>
            <a:r>
              <a:rPr lang="en-US" dirty="0"/>
              <a:t>HST</a:t>
            </a:r>
          </a:p>
          <a:p>
            <a:pPr algn="ctr"/>
            <a:r>
              <a:rPr lang="en-US" dirty="0"/>
              <a:t>AAT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FD3B6-1979-30CC-905B-6C5C2C9D2F8A}"/>
              </a:ext>
            </a:extLst>
          </p:cNvPr>
          <p:cNvSpPr txBox="1"/>
          <p:nvPr/>
        </p:nvSpPr>
        <p:spPr>
          <a:xfrm>
            <a:off x="616945" y="2864385"/>
            <a:ext cx="7932144" cy="848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DA40A-45D9-15CA-4C63-70B85EE6EC11}"/>
              </a:ext>
            </a:extLst>
          </p:cNvPr>
          <p:cNvSpPr txBox="1"/>
          <p:nvPr/>
        </p:nvSpPr>
        <p:spPr>
          <a:xfrm>
            <a:off x="1575412" y="3310232"/>
            <a:ext cx="88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Mature</a:t>
            </a:r>
          </a:p>
          <a:p>
            <a:pPr algn="ctr"/>
            <a:r>
              <a:rPr lang="en-US" dirty="0"/>
              <a:t>stars</a:t>
            </a:r>
          </a:p>
        </p:txBody>
      </p:sp>
    </p:spTree>
    <p:extLst>
      <p:ext uri="{BB962C8B-B14F-4D97-AF65-F5344CB8AC3E}">
        <p14:creationId xmlns:p14="http://schemas.microsoft.com/office/powerpoint/2010/main" val="174396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DF6B7-F698-714E-B913-10C758FA6A06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08403-9D98-F847-861C-E77AFE532CC1}"/>
              </a:ext>
            </a:extLst>
          </p:cNvPr>
          <p:cNvSpPr txBox="1"/>
          <p:nvPr/>
        </p:nvSpPr>
        <p:spPr>
          <a:xfrm>
            <a:off x="567070" y="1779181"/>
            <a:ext cx="46925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advisory committee to AAL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Meets twice per year plus ad hoc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Attend by AAL Board rep (Brian Schmidt)</a:t>
            </a:r>
          </a:p>
          <a:p>
            <a:endParaRPr lang="en-US" dirty="0"/>
          </a:p>
          <a:p>
            <a:r>
              <a:rPr lang="en-US" dirty="0"/>
              <a:t>Remit: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engagement pathways for AAL Board around space (abridged) and guided by 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comment on space sector priorities for the Astro community as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opportunities to value add to AAL’s portfolio around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comment on opportunities for collaborative research combining space with existing facilities (ESO, SKA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EC4A4-FA76-234C-9E8B-62FB0505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72" y="970162"/>
            <a:ext cx="2817628" cy="5457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AF8D54-33E4-BF48-9C83-9A42FCF34E22}"/>
              </a:ext>
            </a:extLst>
          </p:cNvPr>
          <p:cNvSpPr/>
          <p:nvPr/>
        </p:nvSpPr>
        <p:spPr>
          <a:xfrm>
            <a:off x="6032205" y="5188688"/>
            <a:ext cx="2346251" cy="6025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99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AF66-3B81-4FA2-1D30-1B66CDA90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0FBF-024B-6E2E-AAC9-CCEE2822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744C7-927D-CE48-3736-9CA16A251BF9}"/>
              </a:ext>
            </a:extLst>
          </p:cNvPr>
          <p:cNvSpPr txBox="1"/>
          <p:nvPr/>
        </p:nvSpPr>
        <p:spPr>
          <a:xfrm>
            <a:off x="143243" y="1079651"/>
            <a:ext cx="91610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near-infrared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5F9101-E483-6BE0-D84B-C6631FEB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49219D-02CB-06E7-B70E-C11F3F0E4746}"/>
              </a:ext>
            </a:extLst>
          </p:cNvPr>
          <p:cNvSpPr txBox="1"/>
          <p:nvPr/>
        </p:nvSpPr>
        <p:spPr>
          <a:xfrm>
            <a:off x="616945" y="3558448"/>
            <a:ext cx="3510738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2024A-D103-24BE-AC1A-D3BDD01AC910}"/>
              </a:ext>
            </a:extLst>
          </p:cNvPr>
          <p:cNvSpPr txBox="1"/>
          <p:nvPr/>
        </p:nvSpPr>
        <p:spPr>
          <a:xfrm>
            <a:off x="4428781" y="3611693"/>
            <a:ext cx="4120308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10E17-7F92-0864-1932-C3746EAA0B9D}"/>
              </a:ext>
            </a:extLst>
          </p:cNvPr>
          <p:cNvSpPr txBox="1"/>
          <p:nvPr/>
        </p:nvSpPr>
        <p:spPr>
          <a:xfrm>
            <a:off x="3898165" y="1576231"/>
            <a:ext cx="858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VISTA</a:t>
            </a:r>
          </a:p>
          <a:p>
            <a:r>
              <a:rPr lang="en-US" b="1" dirty="0">
                <a:solidFill>
                  <a:srgbClr val="FF0000"/>
                </a:solidFill>
              </a:rPr>
              <a:t>Euclid</a:t>
            </a:r>
          </a:p>
          <a:p>
            <a:r>
              <a:rPr lang="en-US" b="1" dirty="0">
                <a:solidFill>
                  <a:srgbClr val="FF0000"/>
                </a:solidFill>
              </a:rPr>
              <a:t>Roman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91737-CEFE-EB04-1B8D-8C43B11271B9}"/>
              </a:ext>
            </a:extLst>
          </p:cNvPr>
          <p:cNvSpPr txBox="1"/>
          <p:nvPr/>
        </p:nvSpPr>
        <p:spPr>
          <a:xfrm>
            <a:off x="616945" y="2864385"/>
            <a:ext cx="7932144" cy="848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F4AB3-4E9A-50C2-CDB0-513A6B676CAB}"/>
              </a:ext>
            </a:extLst>
          </p:cNvPr>
          <p:cNvSpPr txBox="1"/>
          <p:nvPr/>
        </p:nvSpPr>
        <p:spPr>
          <a:xfrm>
            <a:off x="1704965" y="3310232"/>
            <a:ext cx="622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Old</a:t>
            </a:r>
          </a:p>
          <a:p>
            <a:pPr algn="ctr"/>
            <a:r>
              <a:rPr lang="en-US" dirty="0"/>
              <a:t>stars</a:t>
            </a:r>
          </a:p>
        </p:txBody>
      </p:sp>
    </p:spTree>
    <p:extLst>
      <p:ext uri="{BB962C8B-B14F-4D97-AF65-F5344CB8AC3E}">
        <p14:creationId xmlns:p14="http://schemas.microsoft.com/office/powerpoint/2010/main" val="233386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2BE2E-2ADF-486A-BD7C-7BEAFFBA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D08A6-8CCF-6C72-BB33-8EAC668E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353D81-2BE3-F4B0-B0C7-B80BDAC12A10}"/>
              </a:ext>
            </a:extLst>
          </p:cNvPr>
          <p:cNvSpPr txBox="1"/>
          <p:nvPr/>
        </p:nvSpPr>
        <p:spPr>
          <a:xfrm>
            <a:off x="143243" y="1101685"/>
            <a:ext cx="90981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mid-infrared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3A95FAA-349C-870A-F106-47942614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E58DD-5692-8DA7-8C20-4261BA06974B}"/>
              </a:ext>
            </a:extLst>
          </p:cNvPr>
          <p:cNvSpPr txBox="1"/>
          <p:nvPr/>
        </p:nvSpPr>
        <p:spPr>
          <a:xfrm>
            <a:off x="616944" y="3558448"/>
            <a:ext cx="3745735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B5515-8355-E767-066F-C0AFD4DD2145}"/>
              </a:ext>
            </a:extLst>
          </p:cNvPr>
          <p:cNvSpPr txBox="1"/>
          <p:nvPr/>
        </p:nvSpPr>
        <p:spPr>
          <a:xfrm>
            <a:off x="5133859" y="3611693"/>
            <a:ext cx="3415229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2E315-832F-6545-C7C1-D08E05B9D4FF}"/>
              </a:ext>
            </a:extLst>
          </p:cNvPr>
          <p:cNvSpPr txBox="1"/>
          <p:nvPr/>
        </p:nvSpPr>
        <p:spPr>
          <a:xfrm>
            <a:off x="4174750" y="1576231"/>
            <a:ext cx="959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WISE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JWST</a:t>
            </a:r>
          </a:p>
          <a:p>
            <a:pPr algn="ctr"/>
            <a:r>
              <a:rPr lang="en-US" dirty="0" err="1"/>
              <a:t>SPhereX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749EC1-E9B1-0323-062F-A1E92CDA7B9A}"/>
              </a:ext>
            </a:extLst>
          </p:cNvPr>
          <p:cNvSpPr txBox="1"/>
          <p:nvPr/>
        </p:nvSpPr>
        <p:spPr>
          <a:xfrm>
            <a:off x="616945" y="2864385"/>
            <a:ext cx="7932144" cy="848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4B95F-1118-9C8E-2C86-71599B0F3A81}"/>
              </a:ext>
            </a:extLst>
          </p:cNvPr>
          <p:cNvSpPr txBox="1"/>
          <p:nvPr/>
        </p:nvSpPr>
        <p:spPr>
          <a:xfrm>
            <a:off x="1710736" y="3310232"/>
            <a:ext cx="611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Hot </a:t>
            </a:r>
          </a:p>
          <a:p>
            <a:pPr algn="ctr"/>
            <a:r>
              <a:rPr lang="en-US" dirty="0"/>
              <a:t>Gas</a:t>
            </a:r>
          </a:p>
          <a:p>
            <a:pPr algn="ctr"/>
            <a:r>
              <a:rPr lang="en-US" dirty="0"/>
              <a:t>AGN</a:t>
            </a:r>
          </a:p>
        </p:txBody>
      </p:sp>
    </p:spTree>
    <p:extLst>
      <p:ext uri="{BB962C8B-B14F-4D97-AF65-F5344CB8AC3E}">
        <p14:creationId xmlns:p14="http://schemas.microsoft.com/office/powerpoint/2010/main" val="4235434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F2D07-1B55-F3B0-A888-6F004C0C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D4D9-E8F8-D321-90DB-E203A2B5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ABA9FC-AC91-248C-549E-753246D08EE6}"/>
              </a:ext>
            </a:extLst>
          </p:cNvPr>
          <p:cNvSpPr txBox="1"/>
          <p:nvPr/>
        </p:nvSpPr>
        <p:spPr>
          <a:xfrm>
            <a:off x="143243" y="1101685"/>
            <a:ext cx="89789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far-infrared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1F0C761-C103-9DFE-C6E0-806B067E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48339-3BC2-9D1F-DB50-68AC50E80933}"/>
              </a:ext>
            </a:extLst>
          </p:cNvPr>
          <p:cNvSpPr txBox="1"/>
          <p:nvPr/>
        </p:nvSpPr>
        <p:spPr>
          <a:xfrm>
            <a:off x="616944" y="3558448"/>
            <a:ext cx="4516915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C438E-6D00-0A35-6DDE-AF889B02C666}"/>
              </a:ext>
            </a:extLst>
          </p:cNvPr>
          <p:cNvSpPr txBox="1"/>
          <p:nvPr/>
        </p:nvSpPr>
        <p:spPr>
          <a:xfrm>
            <a:off x="6092328" y="3611693"/>
            <a:ext cx="2434728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8E57F-89D3-8FAF-809E-83BC575D2D4F}"/>
              </a:ext>
            </a:extLst>
          </p:cNvPr>
          <p:cNvSpPr txBox="1"/>
          <p:nvPr/>
        </p:nvSpPr>
        <p:spPr>
          <a:xfrm>
            <a:off x="5094105" y="1741799"/>
            <a:ext cx="99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Herschel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2C5E9-342A-CBA8-1C0A-C94EBDD989FD}"/>
              </a:ext>
            </a:extLst>
          </p:cNvPr>
          <p:cNvSpPr txBox="1"/>
          <p:nvPr/>
        </p:nvSpPr>
        <p:spPr>
          <a:xfrm>
            <a:off x="616945" y="2864385"/>
            <a:ext cx="7932144" cy="848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8C5FD-73E8-16AB-97D8-12E1383B4D05}"/>
              </a:ext>
            </a:extLst>
          </p:cNvPr>
          <p:cNvSpPr txBox="1"/>
          <p:nvPr/>
        </p:nvSpPr>
        <p:spPr>
          <a:xfrm>
            <a:off x="1487887" y="3310232"/>
            <a:ext cx="1056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Dust &amp;</a:t>
            </a:r>
          </a:p>
          <a:p>
            <a:pPr algn="ctr"/>
            <a:r>
              <a:rPr lang="en-US" dirty="0"/>
              <a:t>Cold Gas </a:t>
            </a:r>
          </a:p>
        </p:txBody>
      </p:sp>
    </p:spTree>
    <p:extLst>
      <p:ext uri="{BB962C8B-B14F-4D97-AF65-F5344CB8AC3E}">
        <p14:creationId xmlns:p14="http://schemas.microsoft.com/office/powerpoint/2010/main" val="4180984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5BB0-B5E8-EA97-2CF5-9D1B24725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1592-0AE1-8AEA-BCFC-FF238053D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63F8C8-7201-0561-C871-16386DE7274C}"/>
              </a:ext>
            </a:extLst>
          </p:cNvPr>
          <p:cNvSpPr txBox="1"/>
          <p:nvPr/>
        </p:nvSpPr>
        <p:spPr>
          <a:xfrm>
            <a:off x="143243" y="1101685"/>
            <a:ext cx="91583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sub-mm/mm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D1EFB3-B1FB-77EE-58BC-33EF2FF6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82D31-149D-D102-70F7-6E6362D9FF6B}"/>
              </a:ext>
            </a:extLst>
          </p:cNvPr>
          <p:cNvSpPr txBox="1"/>
          <p:nvPr/>
        </p:nvSpPr>
        <p:spPr>
          <a:xfrm>
            <a:off x="616944" y="3558448"/>
            <a:ext cx="5255045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E3215-0C36-74E1-936B-1B151E14F243}"/>
              </a:ext>
            </a:extLst>
          </p:cNvPr>
          <p:cNvSpPr txBox="1"/>
          <p:nvPr/>
        </p:nvSpPr>
        <p:spPr>
          <a:xfrm>
            <a:off x="6301648" y="3611693"/>
            <a:ext cx="2247441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FEE9C-87FF-85C6-66E6-59A09ED6A7F2}"/>
              </a:ext>
            </a:extLst>
          </p:cNvPr>
          <p:cNvSpPr txBox="1"/>
          <p:nvPr/>
        </p:nvSpPr>
        <p:spPr>
          <a:xfrm>
            <a:off x="5555931" y="1657805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LMT</a:t>
            </a:r>
          </a:p>
          <a:p>
            <a:r>
              <a:rPr lang="en-US" dirty="0"/>
              <a:t>ALMA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00B6B-7B00-4164-9980-0ED2DC7E4D4E}"/>
              </a:ext>
            </a:extLst>
          </p:cNvPr>
          <p:cNvSpPr txBox="1"/>
          <p:nvPr/>
        </p:nvSpPr>
        <p:spPr>
          <a:xfrm>
            <a:off x="616945" y="2864385"/>
            <a:ext cx="7932144" cy="848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BA04BB-D392-6D0E-5F2E-FAFF9D7303BC}"/>
              </a:ext>
            </a:extLst>
          </p:cNvPr>
          <p:cNvSpPr txBox="1"/>
          <p:nvPr/>
        </p:nvSpPr>
        <p:spPr>
          <a:xfrm>
            <a:off x="1448616" y="3310232"/>
            <a:ext cx="1135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Cold &amp;</a:t>
            </a:r>
          </a:p>
          <a:p>
            <a:pPr algn="ctr"/>
            <a:r>
              <a:rPr lang="en-US" dirty="0"/>
              <a:t>Molecular</a:t>
            </a:r>
          </a:p>
          <a:p>
            <a:pPr algn="ctr"/>
            <a:r>
              <a:rPr lang="en-US" dirty="0"/>
              <a:t>Gas </a:t>
            </a:r>
          </a:p>
        </p:txBody>
      </p:sp>
    </p:spTree>
    <p:extLst>
      <p:ext uri="{BB962C8B-B14F-4D97-AF65-F5344CB8AC3E}">
        <p14:creationId xmlns:p14="http://schemas.microsoft.com/office/powerpoint/2010/main" val="2013720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4C984-1C34-D6A6-F802-CE63404B9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42EB-5715-E054-6BE6-191BF433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7566C-29CD-EE39-BA63-4E6AFFC815C1}"/>
              </a:ext>
            </a:extLst>
          </p:cNvPr>
          <p:cNvSpPr txBox="1"/>
          <p:nvPr/>
        </p:nvSpPr>
        <p:spPr>
          <a:xfrm>
            <a:off x="143243" y="1101685"/>
            <a:ext cx="83934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radio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ADDC330-0B92-9FA6-1AE6-91D55FA2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27477-0F51-7F4E-1B7B-FEE6D8D741C2}"/>
              </a:ext>
            </a:extLst>
          </p:cNvPr>
          <p:cNvSpPr txBox="1"/>
          <p:nvPr/>
        </p:nvSpPr>
        <p:spPr>
          <a:xfrm>
            <a:off x="616944" y="3558448"/>
            <a:ext cx="6066863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EE9BA-703A-3FE4-B148-EDE4B8729E99}"/>
              </a:ext>
            </a:extLst>
          </p:cNvPr>
          <p:cNvSpPr txBox="1"/>
          <p:nvPr/>
        </p:nvSpPr>
        <p:spPr>
          <a:xfrm>
            <a:off x="7584189" y="1466476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ATCA</a:t>
            </a:r>
          </a:p>
          <a:p>
            <a:pPr algn="ctr"/>
            <a:r>
              <a:rPr lang="en-US" dirty="0"/>
              <a:t>Parkes</a:t>
            </a:r>
          </a:p>
          <a:p>
            <a:pPr algn="ctr"/>
            <a:r>
              <a:rPr lang="en-US" dirty="0"/>
              <a:t>ASKAP</a:t>
            </a:r>
          </a:p>
          <a:p>
            <a:pPr algn="ctr"/>
            <a:r>
              <a:rPr lang="en-US" dirty="0"/>
              <a:t>SKA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84015-5EAF-466F-4DA9-CC9DDF5FCB15}"/>
              </a:ext>
            </a:extLst>
          </p:cNvPr>
          <p:cNvSpPr txBox="1"/>
          <p:nvPr/>
        </p:nvSpPr>
        <p:spPr>
          <a:xfrm>
            <a:off x="616945" y="2864385"/>
            <a:ext cx="7924406" cy="980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0083-AB9A-B4FA-5229-E8518BA0E59A}"/>
              </a:ext>
            </a:extLst>
          </p:cNvPr>
          <p:cNvSpPr txBox="1"/>
          <p:nvPr/>
        </p:nvSpPr>
        <p:spPr>
          <a:xfrm>
            <a:off x="1091281" y="3310232"/>
            <a:ext cx="1849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Synchrotron</a:t>
            </a:r>
          </a:p>
          <a:p>
            <a:pPr algn="ctr"/>
            <a:r>
              <a:rPr lang="en-US" dirty="0"/>
              <a:t>Free-Free</a:t>
            </a:r>
          </a:p>
          <a:p>
            <a:pPr algn="ctr"/>
            <a:r>
              <a:rPr lang="en-US" dirty="0"/>
              <a:t>Neutral Hydrogen</a:t>
            </a:r>
          </a:p>
        </p:txBody>
      </p:sp>
    </p:spTree>
    <p:extLst>
      <p:ext uri="{BB962C8B-B14F-4D97-AF65-F5344CB8AC3E}">
        <p14:creationId xmlns:p14="http://schemas.microsoft.com/office/powerpoint/2010/main" val="347432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12E31-9159-B7EE-649A-E16DA0E1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AA80-B674-A5C7-A76D-CA88CBE9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4C4F2-F740-E110-BD17-B3A401A5681F}"/>
              </a:ext>
            </a:extLst>
          </p:cNvPr>
          <p:cNvSpPr txBox="1"/>
          <p:nvPr/>
        </p:nvSpPr>
        <p:spPr>
          <a:xfrm>
            <a:off x="143243" y="1079651"/>
            <a:ext cx="85469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optical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9EC6ED-7A59-135E-CC7D-BD0F38DC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DA0452-B824-8A6B-0EB2-E8D3D92363AB}"/>
              </a:ext>
            </a:extLst>
          </p:cNvPr>
          <p:cNvSpPr txBox="1"/>
          <p:nvPr/>
        </p:nvSpPr>
        <p:spPr>
          <a:xfrm>
            <a:off x="627962" y="3558448"/>
            <a:ext cx="2258458" cy="2027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092E6-6BDE-22B7-F210-4E5D9DC17096}"/>
              </a:ext>
            </a:extLst>
          </p:cNvPr>
          <p:cNvSpPr txBox="1"/>
          <p:nvPr/>
        </p:nvSpPr>
        <p:spPr>
          <a:xfrm>
            <a:off x="3732912" y="3611693"/>
            <a:ext cx="4816176" cy="19738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7F0E0-4D1A-78A1-42B4-C12D91EF1D0B}"/>
              </a:ext>
            </a:extLst>
          </p:cNvPr>
          <p:cNvSpPr txBox="1"/>
          <p:nvPr/>
        </p:nvSpPr>
        <p:spPr>
          <a:xfrm>
            <a:off x="2657197" y="1621566"/>
            <a:ext cx="971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GALEX</a:t>
            </a:r>
          </a:p>
          <a:p>
            <a:pPr algn="ctr"/>
            <a:r>
              <a:rPr lang="en-US" dirty="0" err="1"/>
              <a:t>AstroSat</a:t>
            </a:r>
            <a:endParaRPr lang="en-US" dirty="0"/>
          </a:p>
          <a:p>
            <a:pPr algn="ctr"/>
            <a:r>
              <a:rPr lang="en-US" dirty="0"/>
              <a:t>Swift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15E30-FE79-C3CB-8A23-5E68B05CF61E}"/>
              </a:ext>
            </a:extLst>
          </p:cNvPr>
          <p:cNvSpPr txBox="1"/>
          <p:nvPr/>
        </p:nvSpPr>
        <p:spPr>
          <a:xfrm>
            <a:off x="616945" y="2864385"/>
            <a:ext cx="7932144" cy="848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FCA1F0-DEFA-DA0B-343D-D26108B34EF1}"/>
              </a:ext>
            </a:extLst>
          </p:cNvPr>
          <p:cNvSpPr txBox="1"/>
          <p:nvPr/>
        </p:nvSpPr>
        <p:spPr>
          <a:xfrm>
            <a:off x="1590673" y="3310232"/>
            <a:ext cx="85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Young</a:t>
            </a:r>
          </a:p>
          <a:p>
            <a:pPr algn="ctr"/>
            <a:r>
              <a:rPr lang="en-US" dirty="0"/>
              <a:t>Stars &amp;</a:t>
            </a:r>
          </a:p>
          <a:p>
            <a:pPr algn="ctr"/>
            <a:r>
              <a:rPr lang="en-US" dirty="0"/>
              <a:t>AGN</a:t>
            </a:r>
          </a:p>
        </p:txBody>
      </p:sp>
    </p:spTree>
    <p:extLst>
      <p:ext uri="{BB962C8B-B14F-4D97-AF65-F5344CB8AC3E}">
        <p14:creationId xmlns:p14="http://schemas.microsoft.com/office/powerpoint/2010/main" val="49544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C90F6-115E-2EF0-366D-8B0C7F97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75AA-7F4D-87AF-93F4-850FEF28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F5512-233B-26FB-8B62-D347C76ACF9B}"/>
              </a:ext>
            </a:extLst>
          </p:cNvPr>
          <p:cNvSpPr txBox="1"/>
          <p:nvPr/>
        </p:nvSpPr>
        <p:spPr>
          <a:xfrm>
            <a:off x="143243" y="1101685"/>
            <a:ext cx="83643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x-ray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83E787-38B2-EEF6-ADB8-B48F7423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260C1C-70C3-D592-FE87-D659B1849613}"/>
              </a:ext>
            </a:extLst>
          </p:cNvPr>
          <p:cNvSpPr txBox="1"/>
          <p:nvPr/>
        </p:nvSpPr>
        <p:spPr>
          <a:xfrm>
            <a:off x="2842351" y="3558448"/>
            <a:ext cx="5684703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E27EF-2E96-C30E-9D9D-0D1E05FA7859}"/>
              </a:ext>
            </a:extLst>
          </p:cNvPr>
          <p:cNvSpPr txBox="1"/>
          <p:nvPr/>
        </p:nvSpPr>
        <p:spPr>
          <a:xfrm>
            <a:off x="1395599" y="1756869"/>
            <a:ext cx="9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eROSITA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1A2AF-E8A1-591F-A48A-66CBD5754872}"/>
              </a:ext>
            </a:extLst>
          </p:cNvPr>
          <p:cNvSpPr txBox="1"/>
          <p:nvPr/>
        </p:nvSpPr>
        <p:spPr>
          <a:xfrm>
            <a:off x="616945" y="2864385"/>
            <a:ext cx="7924406" cy="980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278D2-3E82-361E-F62A-222E7C41AC7A}"/>
              </a:ext>
            </a:extLst>
          </p:cNvPr>
          <p:cNvSpPr txBox="1"/>
          <p:nvPr/>
        </p:nvSpPr>
        <p:spPr>
          <a:xfrm>
            <a:off x="3605069" y="3423403"/>
            <a:ext cx="966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Warm &amp;</a:t>
            </a:r>
          </a:p>
          <a:p>
            <a:pPr algn="ctr"/>
            <a:r>
              <a:rPr lang="en-US" dirty="0"/>
              <a:t>Hot Gas</a:t>
            </a:r>
          </a:p>
          <a:p>
            <a:pPr algn="ctr"/>
            <a:r>
              <a:rPr lang="en-US" dirty="0"/>
              <a:t>XRBs</a:t>
            </a:r>
          </a:p>
          <a:p>
            <a:pPr algn="ctr"/>
            <a:r>
              <a:rPr lang="en-US" dirty="0"/>
              <a:t>AGN</a:t>
            </a:r>
          </a:p>
        </p:txBody>
      </p:sp>
    </p:spTree>
    <p:extLst>
      <p:ext uri="{BB962C8B-B14F-4D97-AF65-F5344CB8AC3E}">
        <p14:creationId xmlns:p14="http://schemas.microsoft.com/office/powerpoint/2010/main" val="193329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D8AA5-024A-DF95-F1D9-37850D99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CB90-4CEA-79A2-F993-C050AC0F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BD686E-67AD-4FBD-9330-F791EC2E61A0}"/>
              </a:ext>
            </a:extLst>
          </p:cNvPr>
          <p:cNvSpPr txBox="1"/>
          <p:nvPr/>
        </p:nvSpPr>
        <p:spPr>
          <a:xfrm>
            <a:off x="143243" y="1101685"/>
            <a:ext cx="84225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single facility only sees a small fraction of the electromagnetic spectrum, e.g., </a:t>
            </a:r>
            <a:r>
              <a:rPr lang="en-US" b="1" dirty="0">
                <a:solidFill>
                  <a:srgbClr val="FF0000"/>
                </a:solidFill>
              </a:rPr>
              <a:t>VHE!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4BB631-BAE5-EFE4-9D95-E0775AB2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D980A3-648F-E7CA-9B38-35742E944948}"/>
              </a:ext>
            </a:extLst>
          </p:cNvPr>
          <p:cNvSpPr txBox="1"/>
          <p:nvPr/>
        </p:nvSpPr>
        <p:spPr>
          <a:xfrm>
            <a:off x="624683" y="3558448"/>
            <a:ext cx="7924406" cy="198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B2D01-8EAB-7B38-F4E7-4CDB063FEA93}"/>
              </a:ext>
            </a:extLst>
          </p:cNvPr>
          <p:cNvSpPr txBox="1"/>
          <p:nvPr/>
        </p:nvSpPr>
        <p:spPr>
          <a:xfrm>
            <a:off x="316493" y="1756869"/>
            <a:ext cx="312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 CTAO/Fermi/H.E.S.S./MAGIC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BE10A-E614-E7EE-6DA9-D1415EDF62D6}"/>
              </a:ext>
            </a:extLst>
          </p:cNvPr>
          <p:cNvSpPr txBox="1"/>
          <p:nvPr/>
        </p:nvSpPr>
        <p:spPr>
          <a:xfrm>
            <a:off x="616945" y="2864385"/>
            <a:ext cx="7924406" cy="980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CD487-AB95-5559-E6A3-207D2A542A9D}"/>
              </a:ext>
            </a:extLst>
          </p:cNvPr>
          <p:cNvSpPr txBox="1"/>
          <p:nvPr/>
        </p:nvSpPr>
        <p:spPr>
          <a:xfrm>
            <a:off x="1068636" y="3642840"/>
            <a:ext cx="1007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BLAZARS</a:t>
            </a:r>
          </a:p>
          <a:p>
            <a:pPr algn="ctr"/>
            <a:r>
              <a:rPr lang="en-US" dirty="0"/>
              <a:t>CRs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05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8DCD5-2EB0-B6B2-CC6B-BAB20D00E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E22D-1C6B-6B11-1F8A-70337913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D15E87B-10E7-575F-E924-973C0B21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96572-F3CF-8CB8-CF8F-119FDA6024FD}"/>
              </a:ext>
            </a:extLst>
          </p:cNvPr>
          <p:cNvSpPr txBox="1"/>
          <p:nvPr/>
        </p:nvSpPr>
        <p:spPr>
          <a:xfrm>
            <a:off x="87791" y="1201943"/>
            <a:ext cx="8968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see the</a:t>
            </a:r>
            <a:r>
              <a:rPr lang="en-US" b="1" i="1" dirty="0"/>
              <a:t> full picture </a:t>
            </a:r>
            <a:r>
              <a:rPr lang="en-US" dirty="0"/>
              <a:t>one needs to survey the entire electromagnetic spectrum  = </a:t>
            </a:r>
            <a:r>
              <a:rPr lang="en-US" b="1" dirty="0"/>
              <a:t>data fusion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And wherever possible add or estimate distance information (spec-z and photo-z)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86BC75-99B7-C495-CAE8-99E76AE8D940}"/>
              </a:ext>
            </a:extLst>
          </p:cNvPr>
          <p:cNvCxnSpPr/>
          <p:nvPr/>
        </p:nvCxnSpPr>
        <p:spPr>
          <a:xfrm flipH="1">
            <a:off x="870333" y="3723701"/>
            <a:ext cx="2644048" cy="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40000" dist="20000" dir="5400000" rotWithShape="0">
              <a:schemeClr val="accent6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BB7002-E29C-8510-EE80-A5B5D7C003BF}"/>
              </a:ext>
            </a:extLst>
          </p:cNvPr>
          <p:cNvCxnSpPr/>
          <p:nvPr/>
        </p:nvCxnSpPr>
        <p:spPr>
          <a:xfrm>
            <a:off x="5871990" y="3723701"/>
            <a:ext cx="2599981" cy="0"/>
          </a:xfrm>
          <a:prstGeom prst="straightConnector1">
            <a:avLst/>
          </a:prstGeom>
          <a:ln w="412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1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6BB48-D019-8E9E-1A38-D9357CCCE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F442-53BA-6A15-ED0B-41CE154C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Why Fuse Data?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F0A215C-26FF-8F49-0CAD-134ED2FC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4" y="2544896"/>
            <a:ext cx="8545193" cy="3987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0667F-9416-B960-DD54-99C49A08EAB6}"/>
              </a:ext>
            </a:extLst>
          </p:cNvPr>
          <p:cNvSpPr txBox="1"/>
          <p:nvPr/>
        </p:nvSpPr>
        <p:spPr>
          <a:xfrm>
            <a:off x="87791" y="1201943"/>
            <a:ext cx="8968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see the</a:t>
            </a:r>
            <a:r>
              <a:rPr lang="en-US" b="1" i="1" dirty="0"/>
              <a:t> full picture </a:t>
            </a:r>
            <a:r>
              <a:rPr lang="en-US" dirty="0"/>
              <a:t>one needs to survey the entire electromagnetic spectrum  = </a:t>
            </a:r>
            <a:r>
              <a:rPr lang="en-US" b="1" dirty="0"/>
              <a:t>data fusion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And wherever possible add or estimate distance information (spec-z and photo-z)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ECA014-DE94-2B83-CFAC-1648AFA87F43}"/>
              </a:ext>
            </a:extLst>
          </p:cNvPr>
          <p:cNvSpPr/>
          <p:nvPr/>
        </p:nvSpPr>
        <p:spPr>
          <a:xfrm>
            <a:off x="3481330" y="3624549"/>
            <a:ext cx="2500829" cy="2544897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2740C-0969-FF4F-A56C-04315B250ABB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62B29-6F90-0F4A-8ECC-4CD09C4C51B2}"/>
              </a:ext>
            </a:extLst>
          </p:cNvPr>
          <p:cNvSpPr txBox="1"/>
          <p:nvPr/>
        </p:nvSpPr>
        <p:spPr>
          <a:xfrm>
            <a:off x="425303" y="1403498"/>
            <a:ext cx="143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we are: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C642-3223-9B4C-B377-9A4A19A6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79" y="1461114"/>
            <a:ext cx="4394200" cy="3822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F02F30-E189-6848-A1B2-9D0F15E11B4C}"/>
              </a:ext>
            </a:extLst>
          </p:cNvPr>
          <p:cNvSpPr txBox="1"/>
          <p:nvPr/>
        </p:nvSpPr>
        <p:spPr>
          <a:xfrm>
            <a:off x="2155160" y="5344633"/>
            <a:ext cx="463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Brian Schmidt (attending AAL Board member)</a:t>
            </a:r>
          </a:p>
        </p:txBody>
      </p:sp>
    </p:spTree>
    <p:extLst>
      <p:ext uri="{BB962C8B-B14F-4D97-AF65-F5344CB8AC3E}">
        <p14:creationId xmlns:p14="http://schemas.microsoft.com/office/powerpoint/2010/main" val="1990113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1C64-2D5B-385C-260A-B38BF49D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Galaxy And Mass 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717D-D690-B5C1-E247-2944F6D4AC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49FBFE-1B88-4688-FD0D-C163CEE639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 GAMA we fused UV to far-IR for over 300,000 galaxies</a:t>
            </a:r>
          </a:p>
        </p:txBody>
      </p:sp>
      <p:pic>
        <p:nvPicPr>
          <p:cNvPr id="9" name="Picture 8" descr="A collage of images of stars&#10;&#10;AI-generated content may be incorrect.">
            <a:extLst>
              <a:ext uri="{FF2B5EF4-FFF2-40B4-BE49-F238E27FC236}">
                <a16:creationId xmlns:a16="http://schemas.microsoft.com/office/drawing/2014/main" id="{F16A48D1-9C8F-85CB-9C4D-8E39B4296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899"/>
            <a:ext cx="4304282" cy="4112180"/>
          </a:xfrm>
          <a:prstGeom prst="rect">
            <a:avLst/>
          </a:prstGeom>
        </p:spPr>
      </p:pic>
      <p:pic>
        <p:nvPicPr>
          <p:cNvPr id="11" name="Picture 10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9F2AACF0-5B2B-06D4-B5F0-5C225C06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798" y="2263085"/>
            <a:ext cx="4704202" cy="4233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2AC33A-ED55-1D0E-1F7B-45B2DB56B1EF}"/>
              </a:ext>
            </a:extLst>
          </p:cNvPr>
          <p:cNvSpPr txBox="1"/>
          <p:nvPr/>
        </p:nvSpPr>
        <p:spPr>
          <a:xfrm>
            <a:off x="1119072" y="1864338"/>
            <a:ext cx="139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“Fused”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EDCA3-DBCE-8A41-93DB-DD570900AB34}"/>
              </a:ext>
            </a:extLst>
          </p:cNvPr>
          <p:cNvSpPr txBox="1"/>
          <p:nvPr/>
        </p:nvSpPr>
        <p:spPr>
          <a:xfrm>
            <a:off x="6082730" y="1864338"/>
            <a:ext cx="14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SEDs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90A6B-BDF6-B0DF-68CB-4908D754F106}"/>
              </a:ext>
            </a:extLst>
          </p:cNvPr>
          <p:cNvSpPr txBox="1"/>
          <p:nvPr/>
        </p:nvSpPr>
        <p:spPr>
          <a:xfrm>
            <a:off x="6082730" y="4968607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Star-formation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1D02BC-B02F-0059-E783-46B174413428}"/>
              </a:ext>
            </a:extLst>
          </p:cNvPr>
          <p:cNvSpPr txBox="1"/>
          <p:nvPr/>
        </p:nvSpPr>
        <p:spPr>
          <a:xfrm>
            <a:off x="6082730" y="5669622"/>
            <a:ext cx="18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Metallicity history</a:t>
            </a:r>
          </a:p>
        </p:txBody>
      </p:sp>
    </p:spTree>
    <p:extLst>
      <p:ext uri="{BB962C8B-B14F-4D97-AF65-F5344CB8AC3E}">
        <p14:creationId xmlns:p14="http://schemas.microsoft.com/office/powerpoint/2010/main" val="2272865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94B23-B9ED-2DC4-D390-60F53AF48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3F2CB-4D65-5238-585C-0DF997DF5F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0CF94-88FA-2074-63F7-6AFE7C8B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 GAMA we fused UV to far-IR for over 300,000 galaxies</a:t>
            </a:r>
          </a:p>
        </p:txBody>
      </p:sp>
      <p:pic>
        <p:nvPicPr>
          <p:cNvPr id="6" name="Picture 5" descr="A collage of images of a galaxy&#10;&#10;AI-generated content may be incorrect.">
            <a:extLst>
              <a:ext uri="{FF2B5EF4-FFF2-40B4-BE49-F238E27FC236}">
                <a16:creationId xmlns:a16="http://schemas.microsoft.com/office/drawing/2014/main" id="{800ACFD4-92E8-CCC7-353E-D3F3CB9E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899"/>
            <a:ext cx="4329884" cy="4112180"/>
          </a:xfrm>
          <a:prstGeom prst="rect">
            <a:avLst/>
          </a:prstGeom>
        </p:spPr>
      </p:pic>
      <p:pic>
        <p:nvPicPr>
          <p:cNvPr id="8" name="Picture 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C276CFBD-8171-9AF9-D043-8E6936476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798" y="2359899"/>
            <a:ext cx="4635286" cy="4188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CA3703-F17F-39FA-3C15-416FBE46EDCA}"/>
              </a:ext>
            </a:extLst>
          </p:cNvPr>
          <p:cNvSpPr txBox="1"/>
          <p:nvPr/>
        </p:nvSpPr>
        <p:spPr>
          <a:xfrm>
            <a:off x="1119072" y="1864338"/>
            <a:ext cx="139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“Fused”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F49EB-CB61-E0E7-238C-D48A568B84C7}"/>
              </a:ext>
            </a:extLst>
          </p:cNvPr>
          <p:cNvSpPr txBox="1"/>
          <p:nvPr/>
        </p:nvSpPr>
        <p:spPr>
          <a:xfrm>
            <a:off x="6082730" y="1864338"/>
            <a:ext cx="14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SEDs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58F57-E747-6329-9D5B-6C1190EA847E}"/>
              </a:ext>
            </a:extLst>
          </p:cNvPr>
          <p:cNvSpPr txBox="1"/>
          <p:nvPr/>
        </p:nvSpPr>
        <p:spPr>
          <a:xfrm>
            <a:off x="6082730" y="4968607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Star-formation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A6D58-618A-DD8C-906F-1C9ABEAE933C}"/>
              </a:ext>
            </a:extLst>
          </p:cNvPr>
          <p:cNvSpPr txBox="1"/>
          <p:nvPr/>
        </p:nvSpPr>
        <p:spPr>
          <a:xfrm>
            <a:off x="6082730" y="5669622"/>
            <a:ext cx="18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Metallicity history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C4041-86A8-EFE8-F92D-4AA16070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Galaxy And Mass Assembly</a:t>
            </a:r>
          </a:p>
        </p:txBody>
      </p:sp>
    </p:spTree>
    <p:extLst>
      <p:ext uri="{BB962C8B-B14F-4D97-AF65-F5344CB8AC3E}">
        <p14:creationId xmlns:p14="http://schemas.microsoft.com/office/powerpoint/2010/main" val="3126390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D2D7-8C76-D7DA-9C1B-0A8950BE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Galaxy population science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C6A30-3AC0-9D2C-39C3-E5BDCD2A0A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(Edit in File &gt; 'Page Setup’ &gt; ‘Header/footer’)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2425A-3415-1AD9-EEE6-83E5AFA223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363AB-F841-552E-E56D-ECA1E505E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e.g., Reconstruct Cosmic tar-formation history (</a:t>
            </a:r>
            <a:r>
              <a:rPr lang="en-US" sz="1800" dirty="0" err="1">
                <a:solidFill>
                  <a:schemeClr val="tx1"/>
                </a:solidFill>
              </a:rPr>
              <a:t>Bellstedt</a:t>
            </a:r>
            <a:r>
              <a:rPr lang="en-US" sz="1800" dirty="0">
                <a:solidFill>
                  <a:schemeClr val="tx1"/>
                </a:solidFill>
              </a:rPr>
              <a:t> et al 2020)</a:t>
            </a:r>
          </a:p>
        </p:txBody>
      </p:sp>
      <p:pic>
        <p:nvPicPr>
          <p:cNvPr id="7" name="Picture 6" descr="A graph of a graph of a person and person&#10;&#10;AI-generated content may be incorrect.">
            <a:extLst>
              <a:ext uri="{FF2B5EF4-FFF2-40B4-BE49-F238E27FC236}">
                <a16:creationId xmlns:a16="http://schemas.microsoft.com/office/drawing/2014/main" id="{B202D15F-F586-41C4-FA87-6BCA7F31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491" y="1635194"/>
            <a:ext cx="5829100" cy="4938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B5B71-CB93-40D5-6C7E-FB3581189942}"/>
              </a:ext>
            </a:extLst>
          </p:cNvPr>
          <p:cNvSpPr txBox="1"/>
          <p:nvPr/>
        </p:nvSpPr>
        <p:spPr>
          <a:xfrm>
            <a:off x="223837" y="1994053"/>
            <a:ext cx="27882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“Forensic” reconstruction</a:t>
            </a:r>
          </a:p>
          <a:p>
            <a:r>
              <a:rPr lang="en-US" dirty="0"/>
              <a:t>Of the entire cosmic </a:t>
            </a:r>
          </a:p>
          <a:p>
            <a:r>
              <a:rPr lang="en-US" dirty="0"/>
              <a:t>star-formation history from </a:t>
            </a:r>
          </a:p>
          <a:p>
            <a:r>
              <a:rPr lang="en-US" dirty="0"/>
              <a:t>6000 nearby galaxies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build-up of stellar-mass</a:t>
            </a:r>
          </a:p>
          <a:p>
            <a:r>
              <a:rPr lang="en-US" dirty="0"/>
              <a:t>over time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9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67077-8F41-F1E6-724A-5B84592E7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6924-4C18-276B-984A-75C5B8B1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132080"/>
            <a:ext cx="6977380" cy="6502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Olbers</a:t>
            </a:r>
            <a:r>
              <a:rPr lang="en-US" dirty="0"/>
              <a:t> Paradox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EBL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81D68-471D-2B3C-9047-A6772ACA7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353" y="996300"/>
            <a:ext cx="7612857" cy="5211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Contrary to </a:t>
            </a:r>
            <a:r>
              <a:rPr lang="en-US" sz="2000" b="1" dirty="0" err="1"/>
              <a:t>Olbers</a:t>
            </a:r>
            <a:r>
              <a:rPr lang="en-US" sz="2000" b="1" dirty="0"/>
              <a:t> paradox the sky is </a:t>
            </a:r>
            <a:r>
              <a:rPr lang="en-US" sz="2000" b="1" i="1" dirty="0"/>
              <a:t>NOT</a:t>
            </a:r>
            <a:r>
              <a:rPr lang="en-US" sz="2000" b="1" dirty="0"/>
              <a:t> dark but</a:t>
            </a:r>
          </a:p>
          <a:p>
            <a:pPr marL="0" indent="0" algn="ctr">
              <a:buNone/>
            </a:pPr>
            <a:r>
              <a:rPr lang="en-US" sz="2000" dirty="0"/>
              <a:t>radiates at all wavelengths: </a:t>
            </a:r>
            <a:r>
              <a:rPr lang="en-US" sz="2000" dirty="0" err="1"/>
              <a:t>measureable</a:t>
            </a:r>
            <a:r>
              <a:rPr lang="en-US" sz="2000" dirty="0"/>
              <a:t> and </a:t>
            </a:r>
            <a:r>
              <a:rPr lang="en-US" sz="2000" dirty="0" err="1"/>
              <a:t>modelable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b="1" dirty="0"/>
              <a:t>100% </a:t>
            </a:r>
            <a:r>
              <a:rPr lang="en-US" sz="2000" b="1" dirty="0">
                <a:sym typeface="Wingdings" pitchFamily="2" charset="2"/>
              </a:rPr>
              <a:t> 20%  5%  2%</a:t>
            </a:r>
            <a:endParaRPr lang="en-US" sz="2000" b="1" dirty="0"/>
          </a:p>
        </p:txBody>
      </p:sp>
      <p:pic>
        <p:nvPicPr>
          <p:cNvPr id="6" name="Picture 5" descr="A drawing of a person holding a laser beam&#10;&#10;Description automatically generated">
            <a:extLst>
              <a:ext uri="{FF2B5EF4-FFF2-40B4-BE49-F238E27FC236}">
                <a16:creationId xmlns:a16="http://schemas.microsoft.com/office/drawing/2014/main" id="{472977DA-6EC6-E99C-B234-63905E23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365" y="-10633"/>
            <a:ext cx="1588534" cy="1987051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53CCE59-0880-9F17-F523-D21667876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8" y="2108622"/>
            <a:ext cx="7378977" cy="44703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66EFB87-0ABF-D938-C63D-75003BA395B6}"/>
              </a:ext>
            </a:extLst>
          </p:cNvPr>
          <p:cNvGrpSpPr/>
          <p:nvPr/>
        </p:nvGrpSpPr>
        <p:grpSpPr>
          <a:xfrm>
            <a:off x="2688116" y="2622014"/>
            <a:ext cx="4920333" cy="1068637"/>
            <a:chOff x="2688116" y="2622014"/>
            <a:chExt cx="4920333" cy="10686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4EEBA9-D5E7-EC1F-8E23-6D02A97A9522}"/>
                </a:ext>
              </a:extLst>
            </p:cNvPr>
            <p:cNvSpPr/>
            <p:nvPr/>
          </p:nvSpPr>
          <p:spPr>
            <a:xfrm>
              <a:off x="2688116" y="2633031"/>
              <a:ext cx="1377108" cy="10576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2527B2-B1CB-6E03-076D-F2F323617BBC}"/>
                </a:ext>
              </a:extLst>
            </p:cNvPr>
            <p:cNvSpPr txBox="1"/>
            <p:nvPr/>
          </p:nvSpPr>
          <p:spPr>
            <a:xfrm>
              <a:off x="4418986" y="2622014"/>
              <a:ext cx="31894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Cosmic Optical Background</a:t>
              </a:r>
            </a:p>
            <a:p>
              <a:r>
                <a:rPr lang="en-US" dirty="0"/>
                <a:t>+Cosmic Infrared Background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4E60EE9-D4D1-054F-1B8B-66EE0F5DFC62}"/>
                </a:ext>
              </a:extLst>
            </p:cNvPr>
            <p:cNvCxnSpPr>
              <a:stCxn id="7" idx="1"/>
              <a:endCxn id="5" idx="3"/>
            </p:cNvCxnSpPr>
            <p:nvPr/>
          </p:nvCxnSpPr>
          <p:spPr>
            <a:xfrm flipH="1">
              <a:off x="4065224" y="2945180"/>
              <a:ext cx="353762" cy="2166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10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18A65-C7B3-9E8D-E309-773FCBF7C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979FD-3F65-558E-0566-8EE2282F8D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EBL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F4506-6858-8F05-8CA1-E85780076A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BE7E5-7A56-45C9-3A20-551565C3746D}"/>
              </a:ext>
            </a:extLst>
          </p:cNvPr>
          <p:cNvSpPr txBox="1"/>
          <p:nvPr/>
        </p:nvSpPr>
        <p:spPr>
          <a:xfrm>
            <a:off x="1137920" y="74434"/>
            <a:ext cx="8006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Measuring the spectrum of the Universe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D5684-ABB2-889F-B9EB-A47112E809A8}"/>
              </a:ext>
            </a:extLst>
          </p:cNvPr>
          <p:cNvSpPr txBox="1"/>
          <p:nvPr/>
        </p:nvSpPr>
        <p:spPr>
          <a:xfrm>
            <a:off x="1292773" y="943790"/>
            <a:ext cx="615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= MD14 CSFH + </a:t>
            </a:r>
            <a:r>
              <a:rPr lang="en-US" dirty="0" err="1"/>
              <a:t>Chabrier</a:t>
            </a:r>
            <a:r>
              <a:rPr lang="en-US" dirty="0"/>
              <a:t> IMF + Evolving Z + Charlot &amp; Fall</a:t>
            </a:r>
          </a:p>
        </p:txBody>
      </p:sp>
      <p:pic>
        <p:nvPicPr>
          <p:cNvPr id="13" name="Picture 12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D0F3C916-CB58-0FBA-28EA-EAA1B287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8" y="1474592"/>
            <a:ext cx="7772400" cy="5055353"/>
          </a:xfrm>
          <a:prstGeom prst="rect">
            <a:avLst/>
          </a:prstGeom>
        </p:spPr>
      </p:pic>
      <p:pic>
        <p:nvPicPr>
          <p:cNvPr id="16" name="Picture 15" descr="A graph of a wave&#10;&#10;Description automatically generated">
            <a:extLst>
              <a:ext uri="{FF2B5EF4-FFF2-40B4-BE49-F238E27FC236}">
                <a16:creationId xmlns:a16="http://schemas.microsoft.com/office/drawing/2014/main" id="{357CACD8-FDC6-BEEA-4D0B-490373F8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8" y="1474591"/>
            <a:ext cx="7772400" cy="50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846E-F8FB-0FCE-087E-192BF51B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Extending out the radio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FC1C0-27FF-6912-DFE7-9997234E1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EBL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1B819-0DB5-00AF-924B-34C0E14B1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DA608-E4E3-E50F-798E-38B2ECCCE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126" y="1106362"/>
            <a:ext cx="9012714" cy="5211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tx1"/>
                </a:solidFill>
              </a:rPr>
              <a:t>Marvil</a:t>
            </a:r>
            <a:r>
              <a:rPr lang="en-US" sz="1800" b="0" dirty="0">
                <a:solidFill>
                  <a:schemeClr val="tx1"/>
                </a:solidFill>
              </a:rPr>
              <a:t>, Owen, </a:t>
            </a:r>
            <a:r>
              <a:rPr lang="en-US" sz="1800" b="0" dirty="0" err="1">
                <a:solidFill>
                  <a:schemeClr val="tx1"/>
                </a:solidFill>
              </a:rPr>
              <a:t>Eilek</a:t>
            </a:r>
            <a:r>
              <a:rPr lang="en-US" sz="1800" b="0" dirty="0">
                <a:solidFill>
                  <a:schemeClr val="tx1"/>
                </a:solidFill>
              </a:rPr>
              <a:t> (2015) for SF continuum emission built into </a:t>
            </a:r>
            <a:r>
              <a:rPr lang="en-US" sz="1800" b="0" dirty="0" err="1">
                <a:solidFill>
                  <a:schemeClr val="tx1"/>
                </a:solidFill>
              </a:rPr>
              <a:t>ProSpect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Need to either increase free-free emission or plasma temperature to fit SF data.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AGN need as well as better mid-IR sampling: </a:t>
            </a:r>
            <a:r>
              <a:rPr lang="en-US" sz="1800" b="0" dirty="0" err="1">
                <a:solidFill>
                  <a:schemeClr val="tx1"/>
                </a:solidFill>
              </a:rPr>
              <a:t>SphereX</a:t>
            </a:r>
            <a:r>
              <a:rPr lang="en-US" sz="1800" b="0" dirty="0">
                <a:solidFill>
                  <a:schemeClr val="tx1"/>
                </a:solidFill>
              </a:rPr>
              <a:t> and JWST</a:t>
            </a: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9501FF2-217A-26E9-D0E0-49767BB5F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00" y="2268000"/>
            <a:ext cx="6482861" cy="4320000"/>
          </a:xfrm>
          <a:prstGeom prst="rect">
            <a:avLst/>
          </a:prstGeom>
        </p:spPr>
      </p:pic>
      <p:pic>
        <p:nvPicPr>
          <p:cNvPr id="12" name="Picture 11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D9CC8819-8EBD-E178-F828-AA208835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2268000"/>
            <a:ext cx="6482861" cy="4320000"/>
          </a:xfrm>
          <a:prstGeom prst="rect">
            <a:avLst/>
          </a:prstGeom>
        </p:spPr>
      </p:pic>
      <p:pic>
        <p:nvPicPr>
          <p:cNvPr id="14" name="Picture 13" descr="A graph of a star-form&#10;&#10;Description automatically generated with medium confidence">
            <a:extLst>
              <a:ext uri="{FF2B5EF4-FFF2-40B4-BE49-F238E27FC236}">
                <a16:creationId xmlns:a16="http://schemas.microsoft.com/office/drawing/2014/main" id="{9611C37B-2387-BDFD-E65E-E506475E3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00" y="2268000"/>
            <a:ext cx="6482861" cy="4320000"/>
          </a:xfrm>
          <a:prstGeom prst="rect">
            <a:avLst/>
          </a:prstGeom>
        </p:spPr>
      </p:pic>
      <p:pic>
        <p:nvPicPr>
          <p:cNvPr id="16" name="Picture 15" descr="A graph of a star&#10;&#10;Description automatically generated with medium confidence">
            <a:extLst>
              <a:ext uri="{FF2B5EF4-FFF2-40B4-BE49-F238E27FC236}">
                <a16:creationId xmlns:a16="http://schemas.microsoft.com/office/drawing/2014/main" id="{7ED4CDE2-EB3C-B7D5-E3FA-3390D1294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0" y="2268000"/>
            <a:ext cx="6482861" cy="4320000"/>
          </a:xfrm>
          <a:prstGeom prst="rect">
            <a:avLst/>
          </a:prstGeom>
        </p:spPr>
      </p:pic>
      <p:pic>
        <p:nvPicPr>
          <p:cNvPr id="20" name="Picture 19" descr="A graph of a star&#10;&#10;Description automatically generated">
            <a:extLst>
              <a:ext uri="{FF2B5EF4-FFF2-40B4-BE49-F238E27FC236}">
                <a16:creationId xmlns:a16="http://schemas.microsoft.com/office/drawing/2014/main" id="{053B83AC-78A7-58D8-1F8E-778EA15E1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000" y="2268000"/>
            <a:ext cx="6482861" cy="4320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22F7F6D-4906-4A8E-802B-C3E9D94CC45C}"/>
              </a:ext>
            </a:extLst>
          </p:cNvPr>
          <p:cNvGrpSpPr/>
          <p:nvPr/>
        </p:nvGrpSpPr>
        <p:grpSpPr>
          <a:xfrm>
            <a:off x="1839433" y="2587255"/>
            <a:ext cx="5624622" cy="3343610"/>
            <a:chOff x="1839433" y="2587255"/>
            <a:chExt cx="5624622" cy="334361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B66558-0A7F-A963-07F8-C7F43B0EE797}"/>
                </a:ext>
              </a:extLst>
            </p:cNvPr>
            <p:cNvSpPr/>
            <p:nvPr/>
          </p:nvSpPr>
          <p:spPr>
            <a:xfrm>
              <a:off x="1839433" y="2668772"/>
              <a:ext cx="606055" cy="6060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3C049E-60E8-B97B-49F7-D02322A715B2}"/>
                </a:ext>
              </a:extLst>
            </p:cNvPr>
            <p:cNvSpPr/>
            <p:nvPr/>
          </p:nvSpPr>
          <p:spPr>
            <a:xfrm>
              <a:off x="2906233" y="2587255"/>
              <a:ext cx="606055" cy="6060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BB88C53-9DA3-F20F-F519-AC3BBD6A9FB4}"/>
                </a:ext>
              </a:extLst>
            </p:cNvPr>
            <p:cNvSpPr/>
            <p:nvPr/>
          </p:nvSpPr>
          <p:spPr>
            <a:xfrm rot="817606">
              <a:off x="5458046" y="5324809"/>
              <a:ext cx="2006009" cy="6060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092C3F-D4F9-B6F1-72FD-6952C86B9FD7}"/>
                </a:ext>
              </a:extLst>
            </p:cNvPr>
            <p:cNvSpPr txBox="1"/>
            <p:nvPr/>
          </p:nvSpPr>
          <p:spPr>
            <a:xfrm>
              <a:off x="3332480" y="3480024"/>
              <a:ext cx="848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AGN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D200A37-1758-AC0B-DE76-2802549F5A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5488" y="3193311"/>
              <a:ext cx="886992" cy="471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D6E5229-3250-FAAE-C397-F7D876395E8F}"/>
                </a:ext>
              </a:extLst>
            </p:cNvPr>
            <p:cNvCxnSpPr>
              <a:cxnSpLocks/>
              <a:endCxn id="22" idx="5"/>
            </p:cNvCxnSpPr>
            <p:nvPr/>
          </p:nvCxnSpPr>
          <p:spPr>
            <a:xfrm flipH="1" flipV="1">
              <a:off x="3423533" y="3104556"/>
              <a:ext cx="207443" cy="3754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C32BC8-BA98-F6F5-9A7A-47A3596DD5D1}"/>
                </a:ext>
              </a:extLst>
            </p:cNvPr>
            <p:cNvCxnSpPr>
              <a:cxnSpLocks/>
            </p:cNvCxnSpPr>
            <p:nvPr/>
          </p:nvCxnSpPr>
          <p:spPr>
            <a:xfrm>
              <a:off x="3937998" y="4003244"/>
              <a:ext cx="1575028" cy="12811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4BD2D4E-BF12-6929-E375-50CC874B2C5C}"/>
              </a:ext>
            </a:extLst>
          </p:cNvPr>
          <p:cNvSpPr txBox="1"/>
          <p:nvPr/>
        </p:nvSpPr>
        <p:spPr>
          <a:xfrm>
            <a:off x="10160" y="6541254"/>
            <a:ext cx="219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Tompkins et al (2023)</a:t>
            </a:r>
          </a:p>
        </p:txBody>
      </p:sp>
    </p:spTree>
    <p:extLst>
      <p:ext uri="{BB962C8B-B14F-4D97-AF65-F5344CB8AC3E}">
        <p14:creationId xmlns:p14="http://schemas.microsoft.com/office/powerpoint/2010/main" val="39275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5FE5-C68A-FD34-8B47-2823EDE8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3E1E-8180-7446-0861-4CAA4785A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3" y="162242"/>
            <a:ext cx="6977380" cy="650240"/>
          </a:xfrm>
        </p:spPr>
        <p:txBody>
          <a:bodyPr>
            <a:normAutofit fontScale="90000"/>
          </a:bodyPr>
          <a:lstStyle/>
          <a:p>
            <a:r>
              <a:rPr lang="en-US" dirty="0"/>
              <a:t>Extending to the full EBL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9CDCF-AAF6-9916-21BA-E64D13D24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3013" y="1158875"/>
            <a:ext cx="7677150" cy="5211763"/>
          </a:xfrm>
        </p:spPr>
        <p:txBody>
          <a:bodyPr>
            <a:normAutofit/>
          </a:bodyPr>
          <a:lstStyle/>
          <a:p>
            <a:r>
              <a:rPr lang="en-US" sz="2000" b="1" i="1" dirty="0"/>
              <a:t>Most</a:t>
            </a:r>
            <a:r>
              <a:rPr lang="en-US" sz="2000" dirty="0"/>
              <a:t> energy production is via </a:t>
            </a:r>
            <a:r>
              <a:rPr lang="en-US" sz="2000" b="1" i="1" dirty="0"/>
              <a:t>three</a:t>
            </a:r>
            <a:r>
              <a:rPr lang="en-US" sz="2000" dirty="0"/>
              <a:t> processes: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90496-89F8-9593-EAB4-C51CC69DB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8" y="1769517"/>
            <a:ext cx="8429625" cy="4547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8EFD46-B767-63EB-7D07-BA96FC656BDF}"/>
              </a:ext>
            </a:extLst>
          </p:cNvPr>
          <p:cNvSpPr/>
          <p:nvPr/>
        </p:nvSpPr>
        <p:spPr>
          <a:xfrm>
            <a:off x="333375" y="5186363"/>
            <a:ext cx="323850" cy="92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B433E0-CA13-A47B-E929-6E8ADE4CB792}"/>
              </a:ext>
            </a:extLst>
          </p:cNvPr>
          <p:cNvSpPr/>
          <p:nvPr/>
        </p:nvSpPr>
        <p:spPr>
          <a:xfrm>
            <a:off x="3814763" y="6222206"/>
            <a:ext cx="1178718" cy="148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07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67073-0776-1E83-F943-35784DD7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EBL and the search for Dark Matter signatures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486AD-F419-2AF5-5F5B-6050874A4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(Edit in File &gt; 'Page Setup’ &gt; ‘Header/footer’)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91E8D-C37E-7508-4CEC-701B2B5648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8D6DB-AE99-0B16-227F-CE9D055123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74" y="1158875"/>
            <a:ext cx="8800465" cy="5211763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If Dark Matter annihilates, decays or interacts it will likely produce anomalous radiation at some wavelength that we cannot explain.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Most searches are in </a:t>
            </a:r>
            <a:r>
              <a:rPr lang="en-US" sz="1800" b="0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sz="1800" b="0" dirty="0">
                <a:solidFill>
                  <a:schemeClr val="tx1"/>
                </a:solidFill>
              </a:rPr>
              <a:t>-ray and x-ray and focused on galaxy halo </a:t>
            </a:r>
            <a:r>
              <a:rPr lang="en-US" sz="1800" b="0" dirty="0" err="1">
                <a:solidFill>
                  <a:schemeClr val="tx1"/>
                </a:solidFill>
              </a:rPr>
              <a:t>centres</a:t>
            </a:r>
            <a:r>
              <a:rPr lang="en-US" sz="1800" b="0" dirty="0">
                <a:solidFill>
                  <a:schemeClr val="tx1"/>
                </a:solidFill>
              </a:rPr>
              <a:t> where DM density is highest but it could appear at any wavelength or from anywhere as most DM is outside galaxies (do we watch the galaxy or the Universe?)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The Extragalactic Background Light can be measured and modelled 100% </a:t>
            </a:r>
            <a:r>
              <a:rPr lang="en-US" sz="1800" b="0" dirty="0">
                <a:solidFill>
                  <a:schemeClr val="tx1"/>
                </a:solidFill>
                <a:sym typeface="Wingdings" pitchFamily="2" charset="2"/>
              </a:rPr>
              <a:t> 20%  few%-&gt; &lt;1%</a:t>
            </a:r>
            <a:endParaRPr lang="en-US" sz="1800" b="0" dirty="0">
              <a:solidFill>
                <a:schemeClr val="tx1"/>
              </a:solidFill>
            </a:endParaRPr>
          </a:p>
          <a:p>
            <a:pPr marL="8185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The cosmic star-formation history </a:t>
            </a:r>
          </a:p>
          <a:p>
            <a:pPr marL="8185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The cosmic AGN history</a:t>
            </a:r>
          </a:p>
          <a:p>
            <a:pPr marL="8185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Dust reprocessing</a:t>
            </a:r>
          </a:p>
          <a:p>
            <a:pPr marL="818550" lvl="2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7030A0"/>
                </a:solidFill>
              </a:rPr>
              <a:t>Intracluster</a:t>
            </a:r>
            <a:r>
              <a:rPr lang="en-US" sz="1800" b="1" dirty="0">
                <a:solidFill>
                  <a:srgbClr val="7030A0"/>
                </a:solidFill>
              </a:rPr>
              <a:t> and group plasma properties</a:t>
            </a:r>
          </a:p>
          <a:p>
            <a:pPr marL="8185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AGN Jets (Blazars and radio jets)</a:t>
            </a:r>
          </a:p>
          <a:p>
            <a:pPr marL="8185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Anomalies may point towards DM or as yet unknown physics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Lack of anomalies provides DM annihilation/decay/interaction constraints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Recent optical/infrared controversy now resolved (New Horizons v IGL v VHE)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Current issues in radio (x5) and ultraviolet (New Horizons x2)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X-ray under review (</a:t>
            </a:r>
            <a:r>
              <a:rPr lang="en-US" sz="1800" dirty="0" err="1"/>
              <a:t>eROSITA</a:t>
            </a:r>
            <a:r>
              <a:rPr lang="en-US" sz="18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35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0E55-2AE2-3E31-7344-F78A3B7C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A7DF-6ED4-5FB8-2EE3-2D05E7693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EBL and the search for Dark Matter signatures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334E-2772-7ED4-97FE-0FA528082A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C3238-E573-3893-61AB-0E9CEC56C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74" y="1158875"/>
            <a:ext cx="8800465" cy="5211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1m3 of space: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29AABBE-4927-E827-7C9B-58E8B39DC17B}"/>
              </a:ext>
            </a:extLst>
          </p:cNvPr>
          <p:cNvSpPr/>
          <p:nvPr/>
        </p:nvSpPr>
        <p:spPr>
          <a:xfrm>
            <a:off x="634212" y="1938968"/>
            <a:ext cx="4197427" cy="410929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9CA6A-56D7-F7DD-CE87-6F6A1D77FC49}"/>
              </a:ext>
            </a:extLst>
          </p:cNvPr>
          <p:cNvSpPr txBox="1"/>
          <p:nvPr/>
        </p:nvSpPr>
        <p:spPr>
          <a:xfrm>
            <a:off x="4937912" y="1938968"/>
            <a:ext cx="41974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contain: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 hydrogen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~10-10000 dark mater particles (mass?)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Trillions of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to radio photons per s</a:t>
            </a:r>
          </a:p>
          <a:p>
            <a:endParaRPr lang="en-US" dirty="0"/>
          </a:p>
          <a:p>
            <a:r>
              <a:rPr lang="en-US" dirty="0"/>
              <a:t>Potential for an interaction giving rise to </a:t>
            </a:r>
          </a:p>
          <a:p>
            <a:r>
              <a:rPr lang="en-US" dirty="0"/>
              <a:t>anomalous  radiation, chances miniscule but scaled to entire Universe who knows?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Better to observe one galaxy, or a steradian of the Universe, i.e., the EBL?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3DC329-DC7E-3214-4B57-397BF98CBAAA}"/>
              </a:ext>
            </a:extLst>
          </p:cNvPr>
          <p:cNvSpPr/>
          <p:nvPr/>
        </p:nvSpPr>
        <p:spPr>
          <a:xfrm>
            <a:off x="1751684" y="2577947"/>
            <a:ext cx="132202" cy="1432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57221C-822F-ABD2-231C-1E058D910F48}"/>
              </a:ext>
            </a:extLst>
          </p:cNvPr>
          <p:cNvSpPr/>
          <p:nvPr/>
        </p:nvSpPr>
        <p:spPr>
          <a:xfrm>
            <a:off x="3314243" y="4900672"/>
            <a:ext cx="132202" cy="1432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C81200F7-3A27-944F-B588-3A9208A2D0C4}"/>
              </a:ext>
            </a:extLst>
          </p:cNvPr>
          <p:cNvSpPr/>
          <p:nvPr/>
        </p:nvSpPr>
        <p:spPr>
          <a:xfrm>
            <a:off x="3510563" y="250633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F147208C-FBD2-B027-60FB-13168F53505B}"/>
              </a:ext>
            </a:extLst>
          </p:cNvPr>
          <p:cNvSpPr/>
          <p:nvPr/>
        </p:nvSpPr>
        <p:spPr>
          <a:xfrm>
            <a:off x="1751684" y="2112349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3ADA26D8-6E0F-E84E-6605-4ADAA12B0A1C}"/>
              </a:ext>
            </a:extLst>
          </p:cNvPr>
          <p:cNvSpPr/>
          <p:nvPr/>
        </p:nvSpPr>
        <p:spPr>
          <a:xfrm>
            <a:off x="1503070" y="3597006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BBB0F50-597B-D5A4-1014-BA0CA47D8AD8}"/>
              </a:ext>
            </a:extLst>
          </p:cNvPr>
          <p:cNvSpPr/>
          <p:nvPr/>
        </p:nvSpPr>
        <p:spPr>
          <a:xfrm>
            <a:off x="3727253" y="2111689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48A550DF-DDBF-A4B9-20AB-68EBC78B206A}"/>
              </a:ext>
            </a:extLst>
          </p:cNvPr>
          <p:cNvSpPr/>
          <p:nvPr/>
        </p:nvSpPr>
        <p:spPr>
          <a:xfrm>
            <a:off x="3540088" y="318754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709803EA-DCAB-4E2C-AAFA-B4ACB51E998C}"/>
              </a:ext>
            </a:extLst>
          </p:cNvPr>
          <p:cNvSpPr/>
          <p:nvPr/>
        </p:nvSpPr>
        <p:spPr>
          <a:xfrm>
            <a:off x="2613575" y="3525396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A170EFCC-2343-3410-21F2-A94AC6D753FE}"/>
              </a:ext>
            </a:extLst>
          </p:cNvPr>
          <p:cNvSpPr/>
          <p:nvPr/>
        </p:nvSpPr>
        <p:spPr>
          <a:xfrm>
            <a:off x="1002536" y="3285781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F2D20D82-896A-5DE2-9EF4-EEEEEAC2E5A2}"/>
              </a:ext>
            </a:extLst>
          </p:cNvPr>
          <p:cNvSpPr/>
          <p:nvPr/>
        </p:nvSpPr>
        <p:spPr>
          <a:xfrm>
            <a:off x="3062690" y="4527930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B15537C6-9E82-8B0A-5D9C-ACEBF13EBAF2}"/>
              </a:ext>
            </a:extLst>
          </p:cNvPr>
          <p:cNvSpPr/>
          <p:nvPr/>
        </p:nvSpPr>
        <p:spPr>
          <a:xfrm>
            <a:off x="2298854" y="4384711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5B41654-023D-EFC5-2A5E-F595D4C548AB}"/>
              </a:ext>
            </a:extLst>
          </p:cNvPr>
          <p:cNvSpPr/>
          <p:nvPr/>
        </p:nvSpPr>
        <p:spPr>
          <a:xfrm>
            <a:off x="2991080" y="403033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24FDB66B-EC30-EC5F-43A7-5280D96DA2D1}"/>
              </a:ext>
            </a:extLst>
          </p:cNvPr>
          <p:cNvSpPr/>
          <p:nvPr/>
        </p:nvSpPr>
        <p:spPr>
          <a:xfrm>
            <a:off x="1078736" y="4384710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0D1C8869-E6EC-4722-A2A5-3786026206B1}"/>
              </a:ext>
            </a:extLst>
          </p:cNvPr>
          <p:cNvSpPr/>
          <p:nvPr/>
        </p:nvSpPr>
        <p:spPr>
          <a:xfrm>
            <a:off x="1449676" y="557426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D39A9C93-0238-56E1-5876-E02C0AD0EA65}"/>
              </a:ext>
            </a:extLst>
          </p:cNvPr>
          <p:cNvSpPr/>
          <p:nvPr/>
        </p:nvSpPr>
        <p:spPr>
          <a:xfrm>
            <a:off x="2370224" y="5805889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3F437AB3-5CDC-89B8-BC73-4BAD68282E0E}"/>
              </a:ext>
            </a:extLst>
          </p:cNvPr>
          <p:cNvSpPr/>
          <p:nvPr/>
        </p:nvSpPr>
        <p:spPr>
          <a:xfrm>
            <a:off x="4302088" y="2764243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1891D4B9-64B0-4464-5D0E-D219549C06F0}"/>
              </a:ext>
            </a:extLst>
          </p:cNvPr>
          <p:cNvSpPr/>
          <p:nvPr/>
        </p:nvSpPr>
        <p:spPr>
          <a:xfrm>
            <a:off x="3235288" y="288274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27A2F961-C978-48E7-A693-1D084DB3498E}"/>
              </a:ext>
            </a:extLst>
          </p:cNvPr>
          <p:cNvSpPr/>
          <p:nvPr/>
        </p:nvSpPr>
        <p:spPr>
          <a:xfrm>
            <a:off x="4037135" y="3116450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E82AB75A-8E31-84FA-5D0A-E6B0290CA17C}"/>
              </a:ext>
            </a:extLst>
          </p:cNvPr>
          <p:cNvSpPr/>
          <p:nvPr/>
        </p:nvSpPr>
        <p:spPr>
          <a:xfrm>
            <a:off x="3540088" y="318754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D0040855-3D93-C4A6-FF79-F4A505CE9803}"/>
              </a:ext>
            </a:extLst>
          </p:cNvPr>
          <p:cNvSpPr/>
          <p:nvPr/>
        </p:nvSpPr>
        <p:spPr>
          <a:xfrm>
            <a:off x="4443762" y="3416281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8FA527B3-56A5-76E8-BC9C-67F7B4AA346B}"/>
              </a:ext>
            </a:extLst>
          </p:cNvPr>
          <p:cNvSpPr/>
          <p:nvPr/>
        </p:nvSpPr>
        <p:spPr>
          <a:xfrm>
            <a:off x="4037134" y="4365541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4BB70CB5-5005-F109-FBE0-476782FBA52D}"/>
              </a:ext>
            </a:extLst>
          </p:cNvPr>
          <p:cNvSpPr/>
          <p:nvPr/>
        </p:nvSpPr>
        <p:spPr>
          <a:xfrm>
            <a:off x="3997288" y="3644747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BA0D0518-32E9-F669-C5FE-850CD538B964}"/>
              </a:ext>
            </a:extLst>
          </p:cNvPr>
          <p:cNvSpPr/>
          <p:nvPr/>
        </p:nvSpPr>
        <p:spPr>
          <a:xfrm>
            <a:off x="4485650" y="3806328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A9D9F552-928F-F9EE-BDC1-4C009039CAB8}"/>
              </a:ext>
            </a:extLst>
          </p:cNvPr>
          <p:cNvSpPr/>
          <p:nvPr/>
        </p:nvSpPr>
        <p:spPr>
          <a:xfrm>
            <a:off x="4302088" y="4829062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DB686003-62C8-F192-78E5-64BFFF9B4120}"/>
              </a:ext>
            </a:extLst>
          </p:cNvPr>
          <p:cNvSpPr/>
          <p:nvPr/>
        </p:nvSpPr>
        <p:spPr>
          <a:xfrm>
            <a:off x="4322011" y="4506683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1E3CE367-7B7C-7242-8B4D-DD0AC935CE58}"/>
              </a:ext>
            </a:extLst>
          </p:cNvPr>
          <p:cNvSpPr/>
          <p:nvPr/>
        </p:nvSpPr>
        <p:spPr>
          <a:xfrm>
            <a:off x="3235288" y="5474465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D80DDCD8-C22D-316D-5536-44405FCE086B}"/>
              </a:ext>
            </a:extLst>
          </p:cNvPr>
          <p:cNvSpPr/>
          <p:nvPr/>
        </p:nvSpPr>
        <p:spPr>
          <a:xfrm>
            <a:off x="2600723" y="2368748"/>
            <a:ext cx="132202" cy="143219"/>
          </a:xfrm>
          <a:prstGeom prst="diamon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60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775CF-9D4E-FA65-194F-BE3866421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FD5F6D-BC60-0806-9F7A-6DA6EE4A7EE3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1850834" y="3128791"/>
            <a:ext cx="5211895" cy="495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DFCB98F-C337-DE3D-6397-9E06DE3F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How to Fuse Data?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D29342-9CF9-B00F-3D8F-F233046FD145}"/>
              </a:ext>
            </a:extLst>
          </p:cNvPr>
          <p:cNvSpPr/>
          <p:nvPr/>
        </p:nvSpPr>
        <p:spPr>
          <a:xfrm>
            <a:off x="495759" y="2522863"/>
            <a:ext cx="1355075" cy="12118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Ingest</a:t>
            </a:r>
          </a:p>
          <a:p>
            <a:pPr algn="ctr"/>
            <a:r>
              <a:rPr lang="en-US" dirty="0"/>
              <a:t>(diverse formats and origins)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90787-E4BA-4A2C-C75C-28E7239F8340}"/>
              </a:ext>
            </a:extLst>
          </p:cNvPr>
          <p:cNvSpPr/>
          <p:nvPr/>
        </p:nvSpPr>
        <p:spPr>
          <a:xfrm>
            <a:off x="2081271" y="2544897"/>
            <a:ext cx="1443209" cy="12449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Homogenise</a:t>
            </a:r>
            <a:endParaRPr lang="en-US" dirty="0"/>
          </a:p>
          <a:p>
            <a:pPr algn="ctr"/>
            <a:r>
              <a:rPr lang="en-US" dirty="0"/>
              <a:t>(WCS, Tiles,</a:t>
            </a:r>
          </a:p>
          <a:p>
            <a:pPr algn="ctr"/>
            <a:r>
              <a:rPr lang="en-US" dirty="0"/>
              <a:t>Calibration)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F9CBB-E983-F7BA-4551-C52B7A25ECCE}"/>
              </a:ext>
            </a:extLst>
          </p:cNvPr>
          <p:cNvSpPr/>
          <p:nvPr/>
        </p:nvSpPr>
        <p:spPr>
          <a:xfrm>
            <a:off x="3754917" y="2544897"/>
            <a:ext cx="1443209" cy="12449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</a:t>
            </a:r>
          </a:p>
          <a:p>
            <a:pPr algn="ctr"/>
            <a:r>
              <a:rPr lang="en-US" dirty="0"/>
              <a:t>(fluxes,</a:t>
            </a:r>
          </a:p>
          <a:p>
            <a:pPr algn="ctr"/>
            <a:r>
              <a:rPr lang="en-US" dirty="0"/>
              <a:t>Shapes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25565-F99D-BACA-DEAC-7914FE827672}"/>
              </a:ext>
            </a:extLst>
          </p:cNvPr>
          <p:cNvSpPr/>
          <p:nvPr/>
        </p:nvSpPr>
        <p:spPr>
          <a:xfrm>
            <a:off x="5426234" y="2555914"/>
            <a:ext cx="1443209" cy="12449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Extract Physical Properties</a:t>
            </a:r>
          </a:p>
          <a:p>
            <a:pPr algn="ctr"/>
            <a:r>
              <a:rPr lang="en-US" dirty="0"/>
              <a:t>(M*, SFR, distance)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E14E0-7EAA-B8CE-5D17-2C86DBBF9E1E}"/>
              </a:ext>
            </a:extLst>
          </p:cNvPr>
          <p:cNvSpPr/>
          <p:nvPr/>
        </p:nvSpPr>
        <p:spPr>
          <a:xfrm>
            <a:off x="7062729" y="2555914"/>
            <a:ext cx="1443209" cy="12449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</a:t>
            </a:r>
          </a:p>
          <a:p>
            <a:pPr algn="ctr"/>
            <a:r>
              <a:rPr lang="en-US" dirty="0"/>
              <a:t>(Database,</a:t>
            </a:r>
          </a:p>
          <a:p>
            <a:pPr algn="ctr"/>
            <a:r>
              <a:rPr lang="en-US" dirty="0"/>
              <a:t>SQL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4A6571-990E-9041-7845-C79C26EB6E22}"/>
              </a:ext>
            </a:extLst>
          </p:cNvPr>
          <p:cNvSpPr txBox="1"/>
          <p:nvPr/>
        </p:nvSpPr>
        <p:spPr>
          <a:xfrm>
            <a:off x="506590" y="3758386"/>
            <a:ext cx="1344244" cy="23083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LSST</a:t>
            </a:r>
          </a:p>
          <a:p>
            <a:pPr algn="ctr"/>
            <a:r>
              <a:rPr lang="en-US" dirty="0"/>
              <a:t>Euclid</a:t>
            </a:r>
          </a:p>
          <a:p>
            <a:pPr algn="ctr"/>
            <a:r>
              <a:rPr lang="en-US" dirty="0"/>
              <a:t>Roman</a:t>
            </a:r>
          </a:p>
          <a:p>
            <a:pPr algn="ctr"/>
            <a:r>
              <a:rPr lang="en-US" dirty="0"/>
              <a:t>JWST</a:t>
            </a:r>
          </a:p>
          <a:p>
            <a:pPr algn="ctr"/>
            <a:r>
              <a:rPr lang="en-US" dirty="0" err="1"/>
              <a:t>SphereX</a:t>
            </a:r>
            <a:endParaRPr lang="en-US" dirty="0"/>
          </a:p>
          <a:p>
            <a:pPr algn="ctr"/>
            <a:r>
              <a:rPr lang="en-US" dirty="0" err="1"/>
              <a:t>eROSITA</a:t>
            </a:r>
            <a:endParaRPr lang="en-US" dirty="0"/>
          </a:p>
          <a:p>
            <a:pPr algn="ctr"/>
            <a:r>
              <a:rPr lang="en-US" dirty="0"/>
              <a:t>CTAO/Fermi</a:t>
            </a:r>
          </a:p>
          <a:p>
            <a:pPr algn="ctr"/>
            <a:r>
              <a:rPr lang="en-US" dirty="0"/>
              <a:t>ASKP/SKA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2E437-AD98-7F37-0B06-68D397D14189}"/>
              </a:ext>
            </a:extLst>
          </p:cNvPr>
          <p:cNvSpPr txBox="1"/>
          <p:nvPr/>
        </p:nvSpPr>
        <p:spPr>
          <a:xfrm>
            <a:off x="2066309" y="3814580"/>
            <a:ext cx="1495322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ProPane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Warping</a:t>
            </a:r>
          </a:p>
          <a:p>
            <a:pPr algn="ctr"/>
            <a:r>
              <a:rPr lang="en-US" dirty="0"/>
              <a:t>to common </a:t>
            </a:r>
          </a:p>
          <a:p>
            <a:pPr algn="ctr"/>
            <a:r>
              <a:rPr lang="en-US" dirty="0"/>
              <a:t>WCS and</a:t>
            </a:r>
          </a:p>
          <a:p>
            <a:pPr algn="ctr"/>
            <a:r>
              <a:rPr lang="en-US" dirty="0"/>
              <a:t>Sky 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AF3D4-09C2-1952-0162-E04D2C2BC1E1}"/>
              </a:ext>
            </a:extLst>
          </p:cNvPr>
          <p:cNvSpPr txBox="1"/>
          <p:nvPr/>
        </p:nvSpPr>
        <p:spPr>
          <a:xfrm>
            <a:off x="3777106" y="3814580"/>
            <a:ext cx="1386134" cy="25853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ProFound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Source </a:t>
            </a:r>
          </a:p>
          <a:p>
            <a:pPr algn="ctr"/>
            <a:r>
              <a:rPr lang="en-US" dirty="0"/>
              <a:t>detection &amp;</a:t>
            </a:r>
          </a:p>
          <a:p>
            <a:pPr algn="ctr"/>
            <a:r>
              <a:rPr lang="en-US" dirty="0"/>
              <a:t>segment</a:t>
            </a:r>
          </a:p>
          <a:p>
            <a:pPr algn="ctr"/>
            <a:r>
              <a:rPr lang="en-US" dirty="0"/>
              <a:t>photometry. </a:t>
            </a:r>
          </a:p>
          <a:p>
            <a:pPr algn="ctr"/>
            <a:r>
              <a:rPr lang="en-US" dirty="0"/>
              <a:t>Flux &amp; shape </a:t>
            </a:r>
          </a:p>
          <a:p>
            <a:pPr algn="ctr"/>
            <a:r>
              <a:rPr lang="en-US" dirty="0"/>
              <a:t>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88058-35F7-E244-2404-747F15E3DD3A}"/>
              </a:ext>
            </a:extLst>
          </p:cNvPr>
          <p:cNvSpPr txBox="1"/>
          <p:nvPr/>
        </p:nvSpPr>
        <p:spPr>
          <a:xfrm>
            <a:off x="5426233" y="3814580"/>
            <a:ext cx="1443210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ProSpect</a:t>
            </a:r>
            <a:endParaRPr lang="en-US" dirty="0"/>
          </a:p>
          <a:p>
            <a:pPr algn="ctr"/>
            <a:r>
              <a:rPr lang="en-US" dirty="0" err="1"/>
              <a:t>ProFuse</a:t>
            </a:r>
            <a:endParaRPr lang="en-US" dirty="0"/>
          </a:p>
          <a:p>
            <a:pPr algn="ctr"/>
            <a:r>
              <a:rPr lang="en-US" dirty="0" err="1"/>
              <a:t>ProZac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Science</a:t>
            </a:r>
          </a:p>
          <a:p>
            <a:pPr algn="ctr"/>
            <a:r>
              <a:rPr lang="en-US" dirty="0"/>
              <a:t>ready </a:t>
            </a:r>
          </a:p>
          <a:p>
            <a:pPr algn="ctr"/>
            <a:r>
              <a:rPr lang="en-US" dirty="0"/>
              <a:t>high-fidelity </a:t>
            </a:r>
          </a:p>
          <a:p>
            <a:pPr algn="ctr"/>
            <a:r>
              <a:rPr lang="en-US" dirty="0" err="1"/>
              <a:t>QC’d</a:t>
            </a:r>
            <a:r>
              <a:rPr lang="en-US" dirty="0"/>
              <a:t> cats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8A048-A3CA-4955-CA16-C40FF4893C15}"/>
              </a:ext>
            </a:extLst>
          </p:cNvPr>
          <p:cNvSpPr txBox="1"/>
          <p:nvPr/>
        </p:nvSpPr>
        <p:spPr>
          <a:xfrm>
            <a:off x="7089513" y="3831785"/>
            <a:ext cx="1416426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Central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Catalogue</a:t>
            </a:r>
          </a:p>
          <a:p>
            <a:pPr algn="ctr"/>
            <a:r>
              <a:rPr lang="en-US" dirty="0"/>
              <a:t>and data </a:t>
            </a:r>
          </a:p>
          <a:p>
            <a:pPr algn="ctr"/>
            <a:r>
              <a:rPr lang="en-US" dirty="0"/>
              <a:t>cutout server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E457A-F39A-6AE4-B92E-F0D9F59A2A9A}"/>
              </a:ext>
            </a:extLst>
          </p:cNvPr>
          <p:cNvSpPr txBox="1"/>
          <p:nvPr/>
        </p:nvSpPr>
        <p:spPr>
          <a:xfrm>
            <a:off x="339282" y="1130177"/>
            <a:ext cx="4496877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elements/steps exist and proven through GAMA (unique Australian multi-facility survey: ~500 papers)</a:t>
            </a:r>
          </a:p>
          <a:p>
            <a:pPr algn="ctr"/>
            <a:r>
              <a:rPr lang="en-US" dirty="0"/>
              <a:t>National effort needed to scale TB </a:t>
            </a:r>
            <a:r>
              <a:rPr lang="en-US" dirty="0">
                <a:sym typeface="Wingdings" pitchFamily="2" charset="2"/>
              </a:rPr>
              <a:t> PB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A66469-7030-4459-55C6-AAB87B20AED3}"/>
              </a:ext>
            </a:extLst>
          </p:cNvPr>
          <p:cNvSpPr txBox="1"/>
          <p:nvPr/>
        </p:nvSpPr>
        <p:spPr>
          <a:xfrm>
            <a:off x="5126468" y="1134861"/>
            <a:ext cx="2042739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Spectroscopic</a:t>
            </a:r>
          </a:p>
          <a:p>
            <a:pPr algn="ctr"/>
            <a:r>
              <a:rPr lang="en-US" dirty="0"/>
              <a:t>Distances</a:t>
            </a:r>
          </a:p>
          <a:p>
            <a:pPr algn="ctr"/>
            <a:r>
              <a:rPr lang="en-US" dirty="0"/>
              <a:t>(DESI, 4MOST, WST)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4B1D99-5755-A398-8AF7-BDDBB48CE380}"/>
              </a:ext>
            </a:extLst>
          </p:cNvPr>
          <p:cNvCxnSpPr>
            <a:stCxn id="16" idx="2"/>
            <a:endCxn id="6" idx="0"/>
          </p:cNvCxnSpPr>
          <p:nvPr/>
        </p:nvCxnSpPr>
        <p:spPr>
          <a:xfrm>
            <a:off x="6147838" y="2058191"/>
            <a:ext cx="1" cy="497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8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2E1C3-C7D0-6A42-B747-68CB5621E81C}"/>
              </a:ext>
            </a:extLst>
          </p:cNvPr>
          <p:cNvSpPr txBox="1"/>
          <p:nvPr/>
        </p:nvSpPr>
        <p:spPr>
          <a:xfrm>
            <a:off x="311888" y="1665767"/>
            <a:ext cx="75680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have we done: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Drafted “space” questionnaire that formed part of the Decadal Plan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Contributed to the International and Space Facilities DP White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Identified opportunity for Australian membership of Euclid (AAL Board item)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Initiated Australian Astronomy Space Workshop</a:t>
            </a:r>
          </a:p>
        </p:txBody>
      </p:sp>
    </p:spTree>
    <p:extLst>
      <p:ext uri="{BB962C8B-B14F-4D97-AF65-F5344CB8AC3E}">
        <p14:creationId xmlns:p14="http://schemas.microsoft.com/office/powerpoint/2010/main" val="3326419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6AFDE-6CE9-BC72-3441-E195DC24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04E0-27C0-5082-B842-DEFE2BE6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What is Data Fusion?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5718C-DF6F-8767-6DA8-224853F9E814}"/>
              </a:ext>
            </a:extLst>
          </p:cNvPr>
          <p:cNvSpPr txBox="1"/>
          <p:nvPr/>
        </p:nvSpPr>
        <p:spPr>
          <a:xfrm>
            <a:off x="1831013" y="1716476"/>
            <a:ext cx="5835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LSS and sub-structure is the next frontier</a:t>
            </a:r>
          </a:p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critical to understand gas flows, gas properties, merger rates</a:t>
            </a:r>
          </a:p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and the role of the          Dark Matter Halo       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DDD0F8-BC1E-E9A0-4635-693B41F73BDD}"/>
              </a:ext>
            </a:extLst>
          </p:cNvPr>
          <p:cNvCxnSpPr>
            <a:cxnSpLocks/>
          </p:cNvCxnSpPr>
          <p:nvPr/>
        </p:nvCxnSpPr>
        <p:spPr>
          <a:xfrm>
            <a:off x="4633847" y="2835077"/>
            <a:ext cx="0" cy="102271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ED7B81A-EB8E-A118-1653-A10220594746}"/>
              </a:ext>
            </a:extLst>
          </p:cNvPr>
          <p:cNvSpPr/>
          <p:nvPr/>
        </p:nvSpPr>
        <p:spPr>
          <a:xfrm>
            <a:off x="488068" y="1432059"/>
            <a:ext cx="8102910" cy="1403018"/>
          </a:xfrm>
          <a:prstGeom prst="roundRect">
            <a:avLst>
              <a:gd name="adj" fmla="val 5202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A94889-4E5B-E3C9-D087-8E736C9DF667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3044296" y="4273497"/>
            <a:ext cx="1097387" cy="11912"/>
          </a:xfrm>
          <a:prstGeom prst="straightConnector1">
            <a:avLst/>
          </a:prstGeom>
          <a:ln w="38100">
            <a:solidFill>
              <a:schemeClr val="accent5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36CABCA-3BD4-6FEB-F472-789663BB4DDE}"/>
              </a:ext>
            </a:extLst>
          </p:cNvPr>
          <p:cNvSpPr/>
          <p:nvPr/>
        </p:nvSpPr>
        <p:spPr>
          <a:xfrm>
            <a:off x="96545" y="3190337"/>
            <a:ext cx="2932703" cy="2172332"/>
          </a:xfrm>
          <a:prstGeom prst="roundRect">
            <a:avLst>
              <a:gd name="adj" fmla="val 6943"/>
            </a:avLst>
          </a:prstGeom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1DB038-F89D-B6E0-B4B0-592E7B39370E}"/>
              </a:ext>
            </a:extLst>
          </p:cNvPr>
          <p:cNvCxnSpPr>
            <a:cxnSpLocks/>
          </p:cNvCxnSpPr>
          <p:nvPr/>
        </p:nvCxnSpPr>
        <p:spPr>
          <a:xfrm flipH="1">
            <a:off x="5051718" y="4273497"/>
            <a:ext cx="1003919" cy="119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D8A4E5-7F1D-AF48-4D3D-5CE3CF787AAE}"/>
              </a:ext>
            </a:extLst>
          </p:cNvPr>
          <p:cNvSpPr/>
          <p:nvPr/>
        </p:nvSpPr>
        <p:spPr>
          <a:xfrm>
            <a:off x="6078897" y="3185165"/>
            <a:ext cx="2964670" cy="2219502"/>
          </a:xfrm>
          <a:prstGeom prst="roundRect">
            <a:avLst>
              <a:gd name="adj" fmla="val 6248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EC16FB-44AB-CF28-2AFD-051CBB10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646" y="4561552"/>
            <a:ext cx="658671" cy="643756"/>
          </a:xfrm>
          <a:prstGeom prst="rect">
            <a:avLst/>
          </a:prstGeom>
          <a:noFill/>
          <a:ln>
            <a:noFill/>
          </a:ln>
          <a:effectLst>
            <a:glow>
              <a:schemeClr val="tx1"/>
            </a:glow>
            <a:outerShdw sx="1000" sy="1000" algn="ctr" rotWithShape="0">
              <a:srgbClr val="000000"/>
            </a:outerShdw>
            <a:reflection stA="51000" endPos="0" dist="50800" dir="5400000" sy="-100000" algn="bl" rotWithShape="0"/>
            <a:softEdge rad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432C63-951E-5627-23C6-71D2F484FEA1}"/>
              </a:ext>
            </a:extLst>
          </p:cNvPr>
          <p:cNvSpPr txBox="1"/>
          <p:nvPr/>
        </p:nvSpPr>
        <p:spPr>
          <a:xfrm>
            <a:off x="2786051" y="1402972"/>
            <a:ext cx="3729354" cy="400110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PLASMA, STARS, AGN &amp; DUST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43A03-9901-435A-E2C9-C324919336BD}"/>
              </a:ext>
            </a:extLst>
          </p:cNvPr>
          <p:cNvSpPr txBox="1"/>
          <p:nvPr/>
        </p:nvSpPr>
        <p:spPr>
          <a:xfrm>
            <a:off x="149317" y="3213248"/>
            <a:ext cx="1661808" cy="1323439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DISTANCES, GROUPS </a:t>
            </a:r>
          </a:p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&amp; DARK MATTER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F29814-E573-D318-54E3-2F297952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525" y="4356902"/>
            <a:ext cx="937539" cy="90915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outerShdw algn="ctr" rotWithShape="0">
              <a:srgbClr val="000000"/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80D50-E9DD-2BB1-37B5-4DB819F608E5}"/>
              </a:ext>
            </a:extLst>
          </p:cNvPr>
          <p:cNvSpPr txBox="1"/>
          <p:nvPr/>
        </p:nvSpPr>
        <p:spPr>
          <a:xfrm>
            <a:off x="6178734" y="3273490"/>
            <a:ext cx="2153410" cy="1015663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NEUTRAL GAS &amp;</a:t>
            </a:r>
          </a:p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CHARGED </a:t>
            </a:r>
          </a:p>
          <a:p>
            <a:pPr defTabSz="457177"/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Arial Narrow" charset="0"/>
                <a:cs typeface="Arial Narrow" charset="0"/>
              </a:rPr>
              <a:t>PARTICLES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9F5F3-D50C-B9CC-84CA-CAD7B4A84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93" y="3306339"/>
            <a:ext cx="1219108" cy="10550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372BC9-B281-39CF-16C4-4F4B7B5EEAAC}"/>
              </a:ext>
            </a:extLst>
          </p:cNvPr>
          <p:cNvSpPr/>
          <p:nvPr/>
        </p:nvSpPr>
        <p:spPr>
          <a:xfrm>
            <a:off x="1710790" y="4194767"/>
            <a:ext cx="1229583" cy="16590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4MOST (2024)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08B044-3589-4A23-CC4F-A3DF7C355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900" y="1782655"/>
            <a:ext cx="991735" cy="9917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F0BDDB-27BA-79D0-CA69-9A2CE3416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059" y="1773993"/>
            <a:ext cx="1059264" cy="100302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algn="ctr" rotWithShape="0">
              <a:srgbClr val="00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C0EAAD-0016-BC1C-3C18-DAA8F8C5D3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7"/>
          <a:stretch/>
        </p:blipFill>
        <p:spPr>
          <a:xfrm>
            <a:off x="5159279" y="1789465"/>
            <a:ext cx="1016539" cy="9889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84F43CB-9FA7-9A2B-BA84-1AB80B37EA5C}"/>
              </a:ext>
            </a:extLst>
          </p:cNvPr>
          <p:cNvSpPr/>
          <p:nvPr/>
        </p:nvSpPr>
        <p:spPr>
          <a:xfrm>
            <a:off x="566636" y="2611171"/>
            <a:ext cx="1086936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 err="1">
                <a:solidFill>
                  <a:prstClr val="white"/>
                </a:solidFill>
                <a:latin typeface="Avenir Next" panose="020B0503020202020204" pitchFamily="34" charset="0"/>
              </a:rPr>
              <a:t>eROSITA</a:t>
            </a:r>
            <a:endParaRPr lang="en-US" sz="900" dirty="0">
              <a:solidFill>
                <a:prstClr val="white"/>
              </a:solidFill>
              <a:latin typeface="Avenir Next" panose="020B0503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E8015C-2BA7-750B-76FA-C0F5EF215D71}"/>
              </a:ext>
            </a:extLst>
          </p:cNvPr>
          <p:cNvSpPr/>
          <p:nvPr/>
        </p:nvSpPr>
        <p:spPr>
          <a:xfrm>
            <a:off x="4059184" y="2597135"/>
            <a:ext cx="1001543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EUCLID (2023)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EF980F-F2C8-7051-7201-021FD6458CE7}"/>
              </a:ext>
            </a:extLst>
          </p:cNvPr>
          <p:cNvSpPr/>
          <p:nvPr/>
        </p:nvSpPr>
        <p:spPr>
          <a:xfrm>
            <a:off x="5099586" y="2601287"/>
            <a:ext cx="1092801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Roman (2026)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0D6F8D-7821-C61A-4657-D45C830EF5AA}"/>
              </a:ext>
            </a:extLst>
          </p:cNvPr>
          <p:cNvSpPr/>
          <p:nvPr/>
        </p:nvSpPr>
        <p:spPr>
          <a:xfrm>
            <a:off x="6957525" y="4911819"/>
            <a:ext cx="937539" cy="35715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100" dirty="0">
                <a:solidFill>
                  <a:prstClr val="white"/>
                </a:solidFill>
                <a:latin typeface="Avenir Next" panose="020B0503020202020204" pitchFamily="34" charset="0"/>
              </a:rPr>
              <a:t>ASKAP (2021)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691997-8A29-DC4D-3D0B-489C42258F2A}"/>
              </a:ext>
            </a:extLst>
          </p:cNvPr>
          <p:cNvSpPr txBox="1"/>
          <p:nvPr/>
        </p:nvSpPr>
        <p:spPr>
          <a:xfrm>
            <a:off x="5234578" y="4001692"/>
            <a:ext cx="1606845" cy="54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RADIO</a:t>
            </a:r>
          </a:p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SURVEYS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51BA30-A856-ADCD-2F6D-2AAE14783D72}"/>
              </a:ext>
            </a:extLst>
          </p:cNvPr>
          <p:cNvSpPr txBox="1"/>
          <p:nvPr/>
        </p:nvSpPr>
        <p:spPr>
          <a:xfrm>
            <a:off x="3736791" y="3120586"/>
            <a:ext cx="874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GROUND</a:t>
            </a:r>
          </a:p>
          <a:p>
            <a:pPr defTabSz="457177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&amp; SPACE</a:t>
            </a:r>
          </a:p>
          <a:p>
            <a:pPr defTabSz="457177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IMAGING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EC72F-A8F4-59C3-854B-E63E903D5F2B}"/>
              </a:ext>
            </a:extLst>
          </p:cNvPr>
          <p:cNvSpPr txBox="1"/>
          <p:nvPr/>
        </p:nvSpPr>
        <p:spPr>
          <a:xfrm>
            <a:off x="2990091" y="4013845"/>
            <a:ext cx="1630544" cy="54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4BACC6"/>
                </a:solidFill>
                <a:latin typeface="Calibri"/>
              </a:rPr>
              <a:t>OPTICAL </a:t>
            </a:r>
          </a:p>
          <a:p>
            <a:pPr defTabSz="457177">
              <a:lnSpc>
                <a:spcPts val="1800"/>
              </a:lnSpc>
            </a:pPr>
            <a:r>
              <a:rPr lang="en-US" sz="1400" dirty="0">
                <a:solidFill>
                  <a:srgbClr val="4BACC6"/>
                </a:solidFill>
                <a:latin typeface="Calibri"/>
              </a:rPr>
              <a:t>SPECTROSCOPY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CB08B8C-04DC-5EEE-2732-1D22D8C1C557}"/>
              </a:ext>
            </a:extLst>
          </p:cNvPr>
          <p:cNvSpPr/>
          <p:nvPr/>
        </p:nvSpPr>
        <p:spPr>
          <a:xfrm>
            <a:off x="4141684" y="3860067"/>
            <a:ext cx="957903" cy="850684"/>
          </a:xfrm>
          <a:prstGeom prst="ellipse">
            <a:avLst/>
          </a:prstGeom>
          <a:solidFill>
            <a:srgbClr val="7030A0"/>
          </a:solidFill>
          <a:ln w="44450">
            <a:solidFill>
              <a:srgbClr val="7030A0"/>
            </a:solidFill>
          </a:ln>
          <a:effectLst>
            <a:glow>
              <a:srgbClr val="C00000">
                <a:alpha val="50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7"/>
            <a:r>
              <a:rPr lang="en-US" sz="1125" b="1" dirty="0">
                <a:solidFill>
                  <a:prstClr val="white"/>
                </a:solidFill>
                <a:latin typeface="Avenir Next" panose="020B0503020202020204" pitchFamily="34" charset="0"/>
              </a:rPr>
              <a:t>Data</a:t>
            </a:r>
          </a:p>
          <a:p>
            <a:pPr algn="ctr" defTabSz="457177"/>
            <a:r>
              <a:rPr lang="en-US" sz="1125" b="1" dirty="0">
                <a:solidFill>
                  <a:prstClr val="white"/>
                </a:solidFill>
                <a:latin typeface="Avenir Next" panose="020B0503020202020204" pitchFamily="34" charset="0"/>
              </a:rPr>
              <a:t>Fusion</a:t>
            </a:r>
          </a:p>
          <a:p>
            <a:pPr algn="ctr" defTabSz="457177"/>
            <a:r>
              <a:rPr lang="en-US" sz="1125" b="1" dirty="0">
                <a:solidFill>
                  <a:prstClr val="white"/>
                </a:solidFill>
                <a:latin typeface="Avenir Next" panose="020B0503020202020204" pitchFamily="34" charset="0"/>
              </a:rPr>
              <a:t>Centre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831E8C-E938-814E-8D0B-E2D884E97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760" y="3672929"/>
            <a:ext cx="932031" cy="159312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CC55668-60F1-C704-D7AB-E3D6DA1A97C8}"/>
              </a:ext>
            </a:extLst>
          </p:cNvPr>
          <p:cNvSpPr/>
          <p:nvPr/>
        </p:nvSpPr>
        <p:spPr>
          <a:xfrm>
            <a:off x="7997760" y="5111421"/>
            <a:ext cx="932031" cy="155835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100" dirty="0">
                <a:solidFill>
                  <a:prstClr val="white"/>
                </a:solidFill>
                <a:latin typeface="Avenir Next" panose="020B0503020202020204" pitchFamily="34" charset="0"/>
              </a:rPr>
              <a:t>SKA (2029)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510C258-6BAC-7BE2-240D-2D836411B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384" y="1773994"/>
            <a:ext cx="1049792" cy="10054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A988676-473D-B8C7-34F0-D160BAA5DEB4}"/>
              </a:ext>
            </a:extLst>
          </p:cNvPr>
          <p:cNvSpPr/>
          <p:nvPr/>
        </p:nvSpPr>
        <p:spPr>
          <a:xfrm>
            <a:off x="2871844" y="2614489"/>
            <a:ext cx="1098370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LSST (2024)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44D5A97-A5EE-B18C-B7BF-6E8AB27483DC}"/>
              </a:ext>
            </a:extLst>
          </p:cNvPr>
          <p:cNvSpPr/>
          <p:nvPr/>
        </p:nvSpPr>
        <p:spPr>
          <a:xfrm>
            <a:off x="1715651" y="4055516"/>
            <a:ext cx="1224722" cy="14252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MOONS (2024)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6B58780-EFEC-CB66-1BA0-C19D0941A1A8}"/>
              </a:ext>
            </a:extLst>
          </p:cNvPr>
          <p:cNvCxnSpPr>
            <a:cxnSpLocks/>
            <a:stCxn id="35" idx="4"/>
            <a:endCxn id="52" idx="0"/>
          </p:cNvCxnSpPr>
          <p:nvPr/>
        </p:nvCxnSpPr>
        <p:spPr>
          <a:xfrm>
            <a:off x="4620636" y="4710751"/>
            <a:ext cx="18196" cy="7629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EB61243-E417-0100-1645-0B395844AE3E}"/>
              </a:ext>
            </a:extLst>
          </p:cNvPr>
          <p:cNvSpPr txBox="1"/>
          <p:nvPr/>
        </p:nvSpPr>
        <p:spPr>
          <a:xfrm>
            <a:off x="3227644" y="5473726"/>
            <a:ext cx="28223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COLLABORATION &amp; SCIENCE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8A998CE-5918-1B32-E56B-7A17017033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1060" y="1773993"/>
            <a:ext cx="1032481" cy="10112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D229ED5-4C10-DEC0-6179-671C83E77EB4}"/>
              </a:ext>
            </a:extLst>
          </p:cNvPr>
          <p:cNvSpPr/>
          <p:nvPr/>
        </p:nvSpPr>
        <p:spPr>
          <a:xfrm>
            <a:off x="7457728" y="2611170"/>
            <a:ext cx="1035813" cy="18057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Herschel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0370D86-DB00-967C-A766-E4E3E6DCE9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299" y="1778211"/>
            <a:ext cx="1036204" cy="10177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48287C7-5F66-B86A-6D87-0F2B2352E3E2}"/>
              </a:ext>
            </a:extLst>
          </p:cNvPr>
          <p:cNvSpPr/>
          <p:nvPr/>
        </p:nvSpPr>
        <p:spPr>
          <a:xfrm>
            <a:off x="6289825" y="2614488"/>
            <a:ext cx="1036204" cy="18057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WISE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CF21E6E-0CC2-42BF-364F-C112E1E5F5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4308" y="1773994"/>
            <a:ext cx="1047535" cy="100039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1E832DC-3BED-0B02-9386-0F90DCA4FB33}"/>
              </a:ext>
            </a:extLst>
          </p:cNvPr>
          <p:cNvSpPr/>
          <p:nvPr/>
        </p:nvSpPr>
        <p:spPr>
          <a:xfrm>
            <a:off x="1671587" y="2597135"/>
            <a:ext cx="1118838" cy="177254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1050" dirty="0">
                <a:solidFill>
                  <a:prstClr val="white"/>
                </a:solidFill>
                <a:latin typeface="Avenir Next" panose="020B0503020202020204" pitchFamily="34" charset="0"/>
              </a:rPr>
              <a:t>GALEX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994992D-0D70-5F5E-4665-193F7C3B67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642" y="4468366"/>
            <a:ext cx="1419621" cy="8232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AEA4BD7-FE57-CB66-6174-5C62680309E5}"/>
              </a:ext>
            </a:extLst>
          </p:cNvPr>
          <p:cNvSpPr/>
          <p:nvPr/>
        </p:nvSpPr>
        <p:spPr>
          <a:xfrm>
            <a:off x="191640" y="5149116"/>
            <a:ext cx="1416454" cy="14252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DESI (2021)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B835B09-967D-9CF1-7E77-1E299C08D7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9680" y="4463312"/>
            <a:ext cx="1235721" cy="8355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EB347C2-9340-0968-AC86-3EE7AC9BD466}"/>
              </a:ext>
            </a:extLst>
          </p:cNvPr>
          <p:cNvSpPr/>
          <p:nvPr/>
        </p:nvSpPr>
        <p:spPr>
          <a:xfrm>
            <a:off x="1696513" y="5163108"/>
            <a:ext cx="1238889" cy="142522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7"/>
            <a:r>
              <a:rPr lang="en-US" sz="900" dirty="0">
                <a:solidFill>
                  <a:prstClr val="white"/>
                </a:solidFill>
                <a:latin typeface="Avenir Next" panose="020B0503020202020204" pitchFamily="34" charset="0"/>
              </a:rPr>
              <a:t>WST or MSE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622FBB0-28F0-5748-F145-333DFF9617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2026" y="4673189"/>
            <a:ext cx="985690" cy="69665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052449A-F329-5A02-2819-236A3B8ACD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8109" y="4710752"/>
            <a:ext cx="1036107" cy="5657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6D72F69-74B2-AA86-1042-58E344CC00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9440" y="2962774"/>
            <a:ext cx="690554" cy="5726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2B6CB68-6AA1-4A56-8A9C-26AF845664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4575" y="2926742"/>
            <a:ext cx="726591" cy="7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04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AB5B-8D2D-BE9F-13C5-E69347D88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8764-732D-4D1E-5F5F-D2D5C4BC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30" y="132080"/>
            <a:ext cx="7415209" cy="650240"/>
          </a:xfrm>
        </p:spPr>
        <p:txBody>
          <a:bodyPr>
            <a:noAutofit/>
          </a:bodyPr>
          <a:lstStyle/>
          <a:p>
            <a:r>
              <a:rPr lang="en-US" sz="2800" dirty="0"/>
              <a:t>What Data Volume are talking about?</a:t>
            </a:r>
          </a:p>
        </p:txBody>
      </p:sp>
      <p:pic>
        <p:nvPicPr>
          <p:cNvPr id="10" name="Picture 9" descr="A table with text and images&#10;&#10;AI-generated content may be incorrect.">
            <a:extLst>
              <a:ext uri="{FF2B5EF4-FFF2-40B4-BE49-F238E27FC236}">
                <a16:creationId xmlns:a16="http://schemas.microsoft.com/office/drawing/2014/main" id="{B1AD0EE5-62BB-2646-3E7D-CC951779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36" y="936433"/>
            <a:ext cx="4555291" cy="5585429"/>
          </a:xfrm>
          <a:prstGeom prst="rect">
            <a:avLst/>
          </a:prstGeom>
        </p:spPr>
      </p:pic>
      <p:pic>
        <p:nvPicPr>
          <p:cNvPr id="21" name="Picture 20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20218757-360D-68CD-9643-78DEE5324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070" y="892365"/>
            <a:ext cx="4630505" cy="33711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E94587-A60C-9237-0E04-55AC165B85C6}"/>
              </a:ext>
            </a:extLst>
          </p:cNvPr>
          <p:cNvSpPr txBox="1"/>
          <p:nvPr/>
        </p:nvSpPr>
        <p:spPr>
          <a:xfrm>
            <a:off x="4825067" y="4654030"/>
            <a:ext cx="3648436" cy="14773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GAMA = 3TB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WAVES/4HS = 10PB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 longer doable on a basic machine</a:t>
            </a:r>
          </a:p>
        </p:txBody>
      </p:sp>
    </p:spTree>
    <p:extLst>
      <p:ext uri="{BB962C8B-B14F-4D97-AF65-F5344CB8AC3E}">
        <p14:creationId xmlns:p14="http://schemas.microsoft.com/office/powerpoint/2010/main" val="3358638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4D022-7817-AD45-BA20-4C378530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2" y="132080"/>
            <a:ext cx="6995427" cy="65024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Fusion and an ASTI, Qs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B9B4C-6510-5742-99D4-ADA7D53218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70" y="1366092"/>
            <a:ext cx="9061430" cy="510187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Data Fusion: </a:t>
            </a:r>
          </a:p>
          <a:p>
            <a:pPr lvl="1"/>
            <a:r>
              <a:rPr lang="en-US" sz="1800" dirty="0"/>
              <a:t>Something we Australia leads through our survey tradition: 2dFGRS </a:t>
            </a:r>
            <a:r>
              <a:rPr lang="en-US" sz="1800" dirty="0">
                <a:sym typeface="Wingdings" pitchFamily="2" charset="2"/>
              </a:rPr>
              <a:t> GAMA  4MOST </a:t>
            </a:r>
            <a:r>
              <a:rPr lang="en-US" sz="1800" dirty="0"/>
              <a:t>and builds on our unique optical-radio perspective. </a:t>
            </a:r>
          </a:p>
          <a:p>
            <a:pPr lvl="1"/>
            <a:r>
              <a:rPr lang="en-US" sz="1800" dirty="0"/>
              <a:t>Value adds to multi-billion investments into space (NASA, ESA), optical (ESO) and radio (SKA) facilities.</a:t>
            </a:r>
          </a:p>
          <a:p>
            <a:pPr lvl="1"/>
            <a:r>
              <a:rPr lang="en-US" sz="1800" dirty="0"/>
              <a:t>While we currently lead, we’re now hitting the TB </a:t>
            </a:r>
            <a:r>
              <a:rPr lang="en-US" sz="1800" dirty="0">
                <a:sym typeface="Wingdings" pitchFamily="2" charset="2"/>
              </a:rPr>
              <a:t> PB barrier requiring a national approach (beyond any single Uni) </a:t>
            </a:r>
          </a:p>
          <a:p>
            <a:pPr lvl="1"/>
            <a:r>
              <a:rPr lang="en-US" sz="1800" dirty="0">
                <a:sym typeface="Wingdings" pitchFamily="2" charset="2"/>
              </a:rPr>
              <a:t>Window of opportunity likely to close within the next decade</a:t>
            </a:r>
            <a:endParaRPr lang="en-US" sz="1800" dirty="0"/>
          </a:p>
          <a:p>
            <a:pPr lvl="1"/>
            <a:r>
              <a:rPr lang="en-US" sz="1800" dirty="0"/>
              <a:t>Surprisingly cheap: just computers, storage and software </a:t>
            </a:r>
            <a:r>
              <a:rPr lang="en-US" sz="1800" dirty="0" err="1"/>
              <a:t>egineers</a:t>
            </a:r>
            <a:endParaRPr lang="en-US" sz="1800" dirty="0"/>
          </a:p>
          <a:p>
            <a:pPr lvl="1"/>
            <a:r>
              <a:rPr lang="en-US" sz="1800" dirty="0"/>
              <a:t>Potential to build back and out from Data Central</a:t>
            </a:r>
          </a:p>
          <a:p>
            <a:pPr lvl="1"/>
            <a:endParaRPr lang="en-US" sz="1800" dirty="0"/>
          </a:p>
          <a:p>
            <a:r>
              <a:rPr lang="en-US" sz="1800" dirty="0"/>
              <a:t>ASTI</a:t>
            </a:r>
          </a:p>
          <a:p>
            <a:pPr lvl="1"/>
            <a:r>
              <a:rPr lang="en-US" sz="1800" dirty="0"/>
              <a:t>A good home for Data Fusion</a:t>
            </a:r>
          </a:p>
          <a:p>
            <a:pPr lvl="1"/>
            <a:r>
              <a:rPr lang="en-US" sz="1800" dirty="0"/>
              <a:t>A good home for all our interests</a:t>
            </a:r>
          </a:p>
          <a:p>
            <a:pPr lvl="1"/>
            <a:r>
              <a:rPr lang="en-US" sz="1800" dirty="0"/>
              <a:t>A direct peer-to-peer link with major international </a:t>
            </a:r>
            <a:r>
              <a:rPr lang="en-US" sz="1800" dirty="0" err="1"/>
              <a:t>institutsions</a:t>
            </a:r>
            <a:r>
              <a:rPr lang="en-US" sz="1800" dirty="0"/>
              <a:t>: JPL, </a:t>
            </a:r>
            <a:r>
              <a:rPr lang="en-US" sz="1800" dirty="0" err="1"/>
              <a:t>StScI</a:t>
            </a:r>
            <a:r>
              <a:rPr lang="en-US" sz="1800" dirty="0"/>
              <a:t>, IPAC, JPL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Could it (should it) be a research extension to the ASA?</a:t>
            </a:r>
          </a:p>
          <a:p>
            <a:pPr lvl="1"/>
            <a:r>
              <a:rPr lang="en-US" sz="1800" dirty="0"/>
              <a:t>How could it be funded? not in DP so arguably dead for a decade…</a:t>
            </a:r>
          </a:p>
        </p:txBody>
      </p:sp>
    </p:spTree>
    <p:extLst>
      <p:ext uri="{BB962C8B-B14F-4D97-AF65-F5344CB8AC3E}">
        <p14:creationId xmlns:p14="http://schemas.microsoft.com/office/powerpoint/2010/main" val="2406421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B00B-6CE2-E72F-ED14-93DF57F6E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9A67-A60D-283E-3195-7E88B04D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Autofit/>
          </a:bodyPr>
          <a:lstStyle/>
          <a:p>
            <a:r>
              <a:rPr lang="en-US" sz="2800" dirty="0"/>
              <a:t>An Australian Space Telescope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0D401-23B5-C810-98A1-03F7D11266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>
                <a:solidFill>
                  <a:schemeClr val="tx1"/>
                </a:solidFill>
              </a:rPr>
              <a:pPr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E2582-05D0-822E-40FC-F57BABE67CEC}"/>
              </a:ext>
            </a:extLst>
          </p:cNvPr>
          <p:cNvSpPr/>
          <p:nvPr/>
        </p:nvSpPr>
        <p:spPr>
          <a:xfrm>
            <a:off x="2886419" y="1288973"/>
            <a:ext cx="3349128" cy="16965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ASTI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B9E87F-9518-5AA3-686E-4C2AFC1BC1D5}"/>
              </a:ext>
            </a:extLst>
          </p:cNvPr>
          <p:cNvGrpSpPr/>
          <p:nvPr/>
        </p:nvGrpSpPr>
        <p:grpSpPr>
          <a:xfrm>
            <a:off x="44067" y="4076240"/>
            <a:ext cx="1233889" cy="2225407"/>
            <a:chOff x="870333" y="2996588"/>
            <a:chExt cx="1233889" cy="2225407"/>
          </a:xfrm>
          <a:solidFill>
            <a:srgbClr val="FF000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DA2BDB-C85A-5CC3-D574-8B007722D168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Sovereign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Telescopes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C65ED0E-1B3F-195E-07EC-58B3146F716F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30C97C-6F88-328B-555E-45766078FA3D}"/>
              </a:ext>
            </a:extLst>
          </p:cNvPr>
          <p:cNvGrpSpPr/>
          <p:nvPr/>
        </p:nvGrpSpPr>
        <p:grpSpPr>
          <a:xfrm>
            <a:off x="1322029" y="4085420"/>
            <a:ext cx="1342215" cy="2225407"/>
            <a:chOff x="762007" y="2996588"/>
            <a:chExt cx="1342215" cy="2225407"/>
          </a:xfrm>
          <a:solidFill>
            <a:schemeClr val="accent6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EA8515-2BB7-7DA1-CE5C-2A0E4BE1F2C8}"/>
                </a:ext>
              </a:extLst>
            </p:cNvPr>
            <p:cNvSpPr/>
            <p:nvPr/>
          </p:nvSpPr>
          <p:spPr>
            <a:xfrm>
              <a:off x="762007" y="4021157"/>
              <a:ext cx="1342215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Internat’l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components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1CD84A-8CA8-AC5C-D31E-AB0573F898D6}"/>
                </a:ext>
              </a:extLst>
            </p:cNvPr>
            <p:cNvCxnSpPr/>
            <p:nvPr/>
          </p:nvCxnSpPr>
          <p:spPr>
            <a:xfrm>
              <a:off x="1476259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376078-5648-36DC-61EC-7CD5072456C5}"/>
              </a:ext>
            </a:extLst>
          </p:cNvPr>
          <p:cNvGrpSpPr/>
          <p:nvPr/>
        </p:nvGrpSpPr>
        <p:grpSpPr>
          <a:xfrm>
            <a:off x="2708313" y="4085420"/>
            <a:ext cx="1233889" cy="2225407"/>
            <a:chOff x="870333" y="2996588"/>
            <a:chExt cx="1233889" cy="2225407"/>
          </a:xfrm>
          <a:solidFill>
            <a:srgbClr val="E7FF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23C674-3DC3-16B1-3818-C9153EECD5C6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Comms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(trad +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Laser)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47EDC4-468C-F244-D7EA-436E2051F8E0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8F628A-9554-EAF7-1B86-A67C5C627266}"/>
              </a:ext>
            </a:extLst>
          </p:cNvPr>
          <p:cNvGrpSpPr/>
          <p:nvPr/>
        </p:nvGrpSpPr>
        <p:grpSpPr>
          <a:xfrm>
            <a:off x="3975258" y="4085420"/>
            <a:ext cx="1233889" cy="2225407"/>
            <a:chOff x="870333" y="2996588"/>
            <a:chExt cx="1233889" cy="2225407"/>
          </a:xfrm>
          <a:solidFill>
            <a:srgbClr val="92D05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3C1FCD-B28B-DE9B-6B40-36C84092B2D9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Ground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Support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2FCEF9-BC8D-052C-32DC-FD769DD0AE16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F1B11A-5689-4C0D-F351-711E6D1EFC70}"/>
              </a:ext>
            </a:extLst>
          </p:cNvPr>
          <p:cNvGrpSpPr/>
          <p:nvPr/>
        </p:nvGrpSpPr>
        <p:grpSpPr>
          <a:xfrm>
            <a:off x="5253216" y="4074402"/>
            <a:ext cx="1233889" cy="2225407"/>
            <a:chOff x="870333" y="2996588"/>
            <a:chExt cx="1233889" cy="22254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2C0EA0-56A0-6D61-86A5-2664B5400F6B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Fusion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B69F4D5-E2BF-E655-5930-4C243935B81B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DCE114-29CD-826D-6B1F-FE2ACBB886AE}"/>
              </a:ext>
            </a:extLst>
          </p:cNvPr>
          <p:cNvGrpSpPr/>
          <p:nvPr/>
        </p:nvGrpSpPr>
        <p:grpSpPr>
          <a:xfrm>
            <a:off x="6531178" y="4074402"/>
            <a:ext cx="1233889" cy="2225407"/>
            <a:chOff x="870333" y="2996588"/>
            <a:chExt cx="1233889" cy="2225407"/>
          </a:xfrm>
          <a:solidFill>
            <a:srgbClr val="D8B3D9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07FC8C-08C6-D050-FB3C-A5C0ADA2A864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Internat’l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Agencies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452C6BA-B12F-E2E1-3154-682DE091C744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4A6510-30D5-3B96-A78C-DC470C31A1ED}"/>
              </a:ext>
            </a:extLst>
          </p:cNvPr>
          <p:cNvGrpSpPr/>
          <p:nvPr/>
        </p:nvGrpSpPr>
        <p:grpSpPr>
          <a:xfrm>
            <a:off x="7832988" y="4074402"/>
            <a:ext cx="1233889" cy="2225407"/>
            <a:chOff x="870333" y="2996588"/>
            <a:chExt cx="1233889" cy="2225407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7438E4-9EB2-972A-4CA3-CF4F41106A1B}"/>
                </a:ext>
              </a:extLst>
            </p:cNvPr>
            <p:cNvSpPr/>
            <p:nvPr/>
          </p:nvSpPr>
          <p:spPr>
            <a:xfrm>
              <a:off x="870333" y="4021157"/>
              <a:ext cx="1233889" cy="120083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 &amp; I &amp; O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CD7575D-B7A2-87F9-9344-54F96CDBF7D7}"/>
                </a:ext>
              </a:extLst>
            </p:cNvPr>
            <p:cNvCxnSpPr/>
            <p:nvPr/>
          </p:nvCxnSpPr>
          <p:spPr>
            <a:xfrm>
              <a:off x="1531344" y="2996588"/>
              <a:ext cx="0" cy="10466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61D9B99-F42A-B369-D115-1E37B89AAE31}"/>
              </a:ext>
            </a:extLst>
          </p:cNvPr>
          <p:cNvSpPr/>
          <p:nvPr/>
        </p:nvSpPr>
        <p:spPr>
          <a:xfrm>
            <a:off x="7192189" y="1288973"/>
            <a:ext cx="1874688" cy="169659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EDAD20-E297-2EC6-2E14-21DDFBD1A70E}"/>
              </a:ext>
            </a:extLst>
          </p:cNvPr>
          <p:cNvSpPr/>
          <p:nvPr/>
        </p:nvSpPr>
        <p:spPr>
          <a:xfrm>
            <a:off x="103287" y="1260631"/>
            <a:ext cx="1780598" cy="173595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0DECF9-9DB6-1E76-972E-804F1F41BAC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883884" y="2137272"/>
            <a:ext cx="1002535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2CD772-6479-A111-8A54-91FD985120EB}"/>
              </a:ext>
            </a:extLst>
          </p:cNvPr>
          <p:cNvCxnSpPr>
            <a:cxnSpLocks/>
          </p:cNvCxnSpPr>
          <p:nvPr/>
        </p:nvCxnSpPr>
        <p:spPr>
          <a:xfrm>
            <a:off x="6189654" y="2135436"/>
            <a:ext cx="1002535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DB84-985E-D37A-13B1-DA6CB19D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CSFH is the primary ingredient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7C34A-2FB2-9298-700D-450DFFD8ED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EBL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32517-00D7-6765-623D-3C1BF829A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3E21F7A0-546F-5A33-C45B-F305A594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170000"/>
            <a:ext cx="7196399" cy="5398887"/>
          </a:xfrm>
          <a:prstGeom prst="rect">
            <a:avLst/>
          </a:prstGeom>
        </p:spPr>
      </p:pic>
      <p:pic>
        <p:nvPicPr>
          <p:cNvPr id="8" name="Picture 7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63F1C68-EC9F-1973-D8F8-48FEC0D9C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1170000"/>
            <a:ext cx="7197884" cy="5400000"/>
          </a:xfrm>
          <a:prstGeom prst="rect">
            <a:avLst/>
          </a:prstGeom>
        </p:spPr>
      </p:pic>
      <p:pic>
        <p:nvPicPr>
          <p:cNvPr id="10" name="Picture 9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8026B39C-E405-94B4-7DC2-571E2768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1170000"/>
            <a:ext cx="7197884" cy="5400000"/>
          </a:xfrm>
          <a:prstGeom prst="rect">
            <a:avLst/>
          </a:prstGeom>
        </p:spPr>
      </p:pic>
      <p:pic>
        <p:nvPicPr>
          <p:cNvPr id="14" name="Picture 13" descr="A graph of 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0459D042-8EAF-6740-ADC1-A63C859C0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" y="1170000"/>
            <a:ext cx="7197884" cy="5400000"/>
          </a:xfrm>
          <a:prstGeom prst="rect">
            <a:avLst/>
          </a:prstGeom>
        </p:spPr>
      </p:pic>
      <p:pic>
        <p:nvPicPr>
          <p:cNvPr id="16" name="Picture 15" descr="A graph of 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7789444D-27E3-EF16-8997-E8F12E132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00" y="1170000"/>
            <a:ext cx="7197884" cy="540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193F527-3A34-E231-5563-9D72A3DE6E04}"/>
              </a:ext>
            </a:extLst>
          </p:cNvPr>
          <p:cNvGrpSpPr/>
          <p:nvPr/>
        </p:nvGrpSpPr>
        <p:grpSpPr>
          <a:xfrm>
            <a:off x="3115338" y="4253024"/>
            <a:ext cx="4131783" cy="1744476"/>
            <a:chOff x="3115338" y="4253024"/>
            <a:chExt cx="4131783" cy="1744476"/>
          </a:xfrm>
        </p:grpSpPr>
        <p:pic>
          <p:nvPicPr>
            <p:cNvPr id="18" name="Picture 17" descr="A math equations with black text&#10;&#10;Description automatically generated with medium confidence">
              <a:extLst>
                <a:ext uri="{FF2B5EF4-FFF2-40B4-BE49-F238E27FC236}">
                  <a16:creationId xmlns:a16="http://schemas.microsoft.com/office/drawing/2014/main" id="{A29565DD-6EED-7743-47AF-AB827DF33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5338" y="4518455"/>
              <a:ext cx="4131783" cy="14790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FDDEA-82AF-8D02-07DF-48A5282B9EA0}"/>
                </a:ext>
              </a:extLst>
            </p:cNvPr>
            <p:cNvSpPr txBox="1"/>
            <p:nvPr/>
          </p:nvSpPr>
          <p:spPr>
            <a:xfrm>
              <a:off x="4370750" y="4253024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snorm</a:t>
              </a:r>
              <a:r>
                <a:rPr lang="en-US" dirty="0"/>
                <a:t>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4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2E1C3-C7D0-6A42-B747-68CB5621E81C}"/>
              </a:ext>
            </a:extLst>
          </p:cNvPr>
          <p:cNvSpPr txBox="1"/>
          <p:nvPr/>
        </p:nvSpPr>
        <p:spPr>
          <a:xfrm>
            <a:off x="311888" y="1665767"/>
            <a:ext cx="86534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have we done: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Drafted “space” questionnaire that formed part of the Decadal Plan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Contributed to the International and Space Facilities DP White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Identified an opportunity for Australian membership of Euclid (ongoing AAL Board item)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Initiated Australian Astronomy Space Workshop …</a:t>
            </a:r>
          </a:p>
        </p:txBody>
      </p:sp>
    </p:spTree>
    <p:extLst>
      <p:ext uri="{BB962C8B-B14F-4D97-AF65-F5344CB8AC3E}">
        <p14:creationId xmlns:p14="http://schemas.microsoft.com/office/powerpoint/2010/main" val="340918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2E1C3-C7D0-6A42-B747-68CB5621E81C}"/>
              </a:ext>
            </a:extLst>
          </p:cNvPr>
          <p:cNvSpPr txBox="1"/>
          <p:nvPr/>
        </p:nvSpPr>
        <p:spPr>
          <a:xfrm>
            <a:off x="241004" y="1232159"/>
            <a:ext cx="436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the international community is moving: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BE334-B437-4A41-8C7B-77A03476C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80" y="1553727"/>
            <a:ext cx="7620000" cy="4568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8E5B95-98C0-D342-9638-914EBD729506}"/>
              </a:ext>
            </a:extLst>
          </p:cNvPr>
          <p:cNvSpPr txBox="1"/>
          <p:nvPr/>
        </p:nvSpPr>
        <p:spPr>
          <a:xfrm>
            <a:off x="938055" y="6107785"/>
            <a:ext cx="726282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pretty stable but balanced publication rate between space and non-space</a:t>
            </a:r>
          </a:p>
          <a:p>
            <a:pPr algn="ctr"/>
            <a:r>
              <a:rPr lang="en-US" dirty="0"/>
              <a:t>Space is complementary to ground-based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28285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2E1C3-C7D0-6A42-B747-68CB5621E81C}"/>
              </a:ext>
            </a:extLst>
          </p:cNvPr>
          <p:cNvSpPr txBox="1"/>
          <p:nvPr/>
        </p:nvSpPr>
        <p:spPr>
          <a:xfrm>
            <a:off x="311888" y="1665767"/>
            <a:ext cx="145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Questionaire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A7962-3305-CB48-9E7A-DE9778B9D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424" y="1438938"/>
            <a:ext cx="6843971" cy="4665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7685EE-F7FC-792D-BA6B-2D380501D33E}"/>
              </a:ext>
            </a:extLst>
          </p:cNvPr>
          <p:cNvSpPr/>
          <p:nvPr/>
        </p:nvSpPr>
        <p:spPr>
          <a:xfrm>
            <a:off x="7458419" y="5596569"/>
            <a:ext cx="1013552" cy="297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DF3B7-2BC2-25F5-4081-441CA990D976}"/>
              </a:ext>
            </a:extLst>
          </p:cNvPr>
          <p:cNvSpPr txBox="1"/>
          <p:nvPr/>
        </p:nvSpPr>
        <p:spPr>
          <a:xfrm>
            <a:off x="4693185" y="6027483"/>
            <a:ext cx="41505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Half the community uses space telescopes</a:t>
            </a:r>
          </a:p>
        </p:txBody>
      </p:sp>
    </p:spTree>
    <p:extLst>
      <p:ext uri="{BB962C8B-B14F-4D97-AF65-F5344CB8AC3E}">
        <p14:creationId xmlns:p14="http://schemas.microsoft.com/office/powerpoint/2010/main" val="92089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2E1C3-C7D0-6A42-B747-68CB5621E81C}"/>
              </a:ext>
            </a:extLst>
          </p:cNvPr>
          <p:cNvSpPr txBox="1"/>
          <p:nvPr/>
        </p:nvSpPr>
        <p:spPr>
          <a:xfrm>
            <a:off x="311888" y="1665767"/>
            <a:ext cx="145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Questionaire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8DDA9-E112-8447-9216-E6D1ACFB8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69" y="2312098"/>
            <a:ext cx="7039640" cy="3101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A82EB-88E2-5449-72D0-6C6E9EB378E6}"/>
              </a:ext>
            </a:extLst>
          </p:cNvPr>
          <p:cNvSpPr txBox="1"/>
          <p:nvPr/>
        </p:nvSpPr>
        <p:spPr>
          <a:xfrm>
            <a:off x="3048890" y="5808724"/>
            <a:ext cx="304621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 a lot of support out there</a:t>
            </a:r>
          </a:p>
        </p:txBody>
      </p:sp>
    </p:spTree>
    <p:extLst>
      <p:ext uri="{BB962C8B-B14F-4D97-AF65-F5344CB8AC3E}">
        <p14:creationId xmlns:p14="http://schemas.microsoft.com/office/powerpoint/2010/main" val="387562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DBDD5-8C50-B747-9F80-CE224666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832D-B603-7848-B695-F85F74FB76D8}"/>
              </a:ext>
            </a:extLst>
          </p:cNvPr>
          <p:cNvSpPr txBox="1"/>
          <p:nvPr/>
        </p:nvSpPr>
        <p:spPr>
          <a:xfrm>
            <a:off x="2722216" y="120502"/>
            <a:ext cx="618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Space Science leads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2E1C3-C7D0-6A42-B747-68CB5621E81C}"/>
              </a:ext>
            </a:extLst>
          </p:cNvPr>
          <p:cNvSpPr txBox="1"/>
          <p:nvPr/>
        </p:nvSpPr>
        <p:spPr>
          <a:xfrm>
            <a:off x="311888" y="1665767"/>
            <a:ext cx="145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Questionaire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4B23F-72DF-C147-976F-0D96F2E10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347" y="2312098"/>
            <a:ext cx="6031970" cy="2599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6E498A-3979-6446-8FF6-B1B8AA325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47" y="5032551"/>
            <a:ext cx="5972973" cy="432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92297-87A2-9D62-F464-CC93BEEAA00F}"/>
              </a:ext>
            </a:extLst>
          </p:cNvPr>
          <p:cNvSpPr txBox="1"/>
          <p:nvPr/>
        </p:nvSpPr>
        <p:spPr>
          <a:xfrm>
            <a:off x="1974347" y="5894024"/>
            <a:ext cx="579075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is highly complementary to both big optical and radio</a:t>
            </a:r>
          </a:p>
        </p:txBody>
      </p:sp>
    </p:spTree>
    <p:extLst>
      <p:ext uri="{BB962C8B-B14F-4D97-AF65-F5344CB8AC3E}">
        <p14:creationId xmlns:p14="http://schemas.microsoft.com/office/powerpoint/2010/main" val="1457383625"/>
      </p:ext>
    </p:extLst>
  </p:cSld>
  <p:clrMapOvr>
    <a:masterClrMapping/>
  </p:clrMapOvr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1991</Words>
  <Application>Microsoft Macintosh PowerPoint</Application>
  <PresentationFormat>On-screen Show (4:3)</PresentationFormat>
  <Paragraphs>572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Avenir Next</vt:lpstr>
      <vt:lpstr>Calibri</vt:lpstr>
      <vt:lpstr>Calibri Light</vt:lpstr>
      <vt:lpstr>Helvetica Neue</vt:lpstr>
      <vt:lpstr>Symbol</vt:lpstr>
      <vt:lpstr>Wingdings</vt:lpstr>
      <vt:lpstr>ICRAR Black</vt:lpstr>
      <vt:lpstr>Office Theme</vt:lpstr>
      <vt:lpstr>1_ICRAR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Australian Space Telescope Science Institute and Data Fusion</vt:lpstr>
      <vt:lpstr>An Australian Space Telescope Institute</vt:lpstr>
      <vt:lpstr>An Australian Space Telescope Institute</vt:lpstr>
      <vt:lpstr>An Australian Space Telescope Institute</vt:lpstr>
      <vt:lpstr>What is Data Fusion?</vt:lpstr>
      <vt:lpstr>Why Fuse Data?</vt:lpstr>
      <vt:lpstr>Why Fuse Data?</vt:lpstr>
      <vt:lpstr>Why Fuse Data?</vt:lpstr>
      <vt:lpstr>Why Fuse Data?</vt:lpstr>
      <vt:lpstr>Why Fuse Data?</vt:lpstr>
      <vt:lpstr>Why Fuse Data?</vt:lpstr>
      <vt:lpstr>Why Fuse Data?</vt:lpstr>
      <vt:lpstr>Why Fuse Data?</vt:lpstr>
      <vt:lpstr>Why Fuse Data?</vt:lpstr>
      <vt:lpstr>Why Fuse Data?</vt:lpstr>
      <vt:lpstr>Why Fuse Data?</vt:lpstr>
      <vt:lpstr>Galaxy And Mass Assembly</vt:lpstr>
      <vt:lpstr>Galaxy And Mass Assembly</vt:lpstr>
      <vt:lpstr>Galaxy population science</vt:lpstr>
      <vt:lpstr>Olbers Paradox  EBL</vt:lpstr>
      <vt:lpstr>PowerPoint Presentation</vt:lpstr>
      <vt:lpstr>Extending out the radio</vt:lpstr>
      <vt:lpstr>Extending to the full EBL</vt:lpstr>
      <vt:lpstr>The EBL and the search for Dark Matter signatures</vt:lpstr>
      <vt:lpstr>The EBL and the search for Dark Matter signatures</vt:lpstr>
      <vt:lpstr>How to Fuse Data?</vt:lpstr>
      <vt:lpstr>What is Data Fusion?</vt:lpstr>
      <vt:lpstr>What Data Volume are talking about?</vt:lpstr>
      <vt:lpstr>Data Fusion and an ASTI, Qs ?</vt:lpstr>
      <vt:lpstr>An Australian Space Telescope Institute</vt:lpstr>
      <vt:lpstr>CSFH is the primary ingredient</vt:lpstr>
    </vt:vector>
  </TitlesOfParts>
  <Company>The University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Simon Driver</cp:lastModifiedBy>
  <cp:revision>76</cp:revision>
  <dcterms:created xsi:type="dcterms:W3CDTF">2014-01-21T06:00:06Z</dcterms:created>
  <dcterms:modified xsi:type="dcterms:W3CDTF">2025-02-18T21:41:12Z</dcterms:modified>
</cp:coreProperties>
</file>