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21" r:id="rId2"/>
    <p:sldId id="296" r:id="rId3"/>
    <p:sldId id="314" r:id="rId4"/>
    <p:sldId id="316" r:id="rId5"/>
    <p:sldId id="267" r:id="rId6"/>
    <p:sldId id="313" r:id="rId7"/>
    <p:sldId id="325" r:id="rId8"/>
    <p:sldId id="324" r:id="rId9"/>
    <p:sldId id="318" r:id="rId10"/>
    <p:sldId id="304" r:id="rId11"/>
    <p:sldId id="323" r:id="rId12"/>
    <p:sldId id="308" r:id="rId13"/>
    <p:sldId id="320" r:id="rId14"/>
    <p:sldId id="317" r:id="rId15"/>
    <p:sldId id="261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4"/>
    <p:restoredTop sz="94694"/>
  </p:normalViewPr>
  <p:slideViewPr>
    <p:cSldViewPr snapToGrid="0">
      <p:cViewPr varScale="1">
        <p:scale>
          <a:sx n="117" d="100"/>
          <a:sy n="11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F0B56-AE76-A74F-8979-22054B5D6B1F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EFD5F-D0DF-914D-8DE0-850114F9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9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successful Ariane 6 (up to 22 T payload)  launch in July 2024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EFD5F-D0DF-914D-8DE0-850114F90B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8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Khalifasat</a:t>
            </a:r>
            <a:r>
              <a:rPr lang="en-US" dirty="0"/>
              <a:t>, First UAE satellite built by Emirati engineers, 330kg,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EFD5F-D0DF-914D-8DE0-850114F90B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3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to right: Falcon 9, commercial bus, </a:t>
            </a:r>
            <a:r>
              <a:rPr lang="en-US" dirty="0" err="1"/>
              <a:t>astrosat</a:t>
            </a:r>
            <a:r>
              <a:rPr lang="en-US" dirty="0"/>
              <a:t> 11m dish in Bangalore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EFD5F-D0DF-914D-8DE0-850114F90B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3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 agencies developing smaller scale 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EFD5F-D0DF-914D-8DE0-850114F90B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1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ESA S-Class, NASA Pioneer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EFD5F-D0DF-914D-8DE0-850114F90B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X-ray, optical, UV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EFD5F-D0DF-914D-8DE0-850114F90B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06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60170-8F1C-4AD6-E2F4-FC76E7DB3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B06B0F-A308-3945-EB60-F64DA618F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9BBB9E-FF7A-FBA9-C8C1-C4EF38B99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to right: Falcon 9, commercial bus, </a:t>
            </a:r>
            <a:r>
              <a:rPr lang="en-US" dirty="0" err="1"/>
              <a:t>astrosat</a:t>
            </a:r>
            <a:r>
              <a:rPr lang="en-US" dirty="0"/>
              <a:t> 11m dish in Bangalore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5429F-C3D2-3178-7ECE-5D3DEBF3C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EFD5F-D0DF-914D-8DE0-850114F90B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2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4C69D-5B2D-FF68-C9F8-C68698071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F81109-C730-5C12-2CF9-F23E59156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19A85-5208-61BD-F2F1-DCF12CEEE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to right: Falcon 9, commercial bus, 11m dish in Bangalore. Interesting reading that some companies are moving away from vertical integration </a:t>
            </a:r>
            <a:r>
              <a:rPr lang="en-US"/>
              <a:t>model (smallsat</a:t>
            </a:r>
            <a:r>
              <a:rPr lang="en-US" dirty="0"/>
              <a:t> conference, silicon valley).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AC33-3D00-A030-7496-CC3E370CA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EFD5F-D0DF-914D-8DE0-850114F90B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5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ISI India 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EFD5F-D0DF-914D-8DE0-850114F90B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F1E9-1D88-2B1C-C618-788A5290A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634B4-3024-3CDB-9E23-0238FA134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584C0-4DD2-6A12-5EE2-9B20B1E2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6ACF-D06F-9C4E-8759-B3246BB1927D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775EF-F6AB-18F0-778D-814E75BE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93361-85CE-7C24-6BE7-9EFEC12A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A00-29F8-284A-B9B5-08D9CE24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9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61C2-A583-965F-5608-74EEE6E5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DAD03-A6FE-7448-E58A-F4F6AAB8E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A9A9C-9FE0-BB1B-6DA7-B1F7212E1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6ACF-D06F-9C4E-8759-B3246BB1927D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19C48-B47A-47BD-6B04-67030059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748FB-780F-D36C-9F94-8FD0FA26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A00-29F8-284A-B9B5-08D9CE24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7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F04FD-3E86-A1B1-1B83-58FB3551C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1873F-B3C8-21B6-8666-ED4154489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A5376-6AD9-B4CB-5F81-20D7058D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6ACF-D06F-9C4E-8759-B3246BB1927D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8F1B1-40EA-2961-A086-BEF20E5E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8F9F7-C315-7F10-E28D-F5E5923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A00-29F8-284A-B9B5-08D9CE24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3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69FEC-2C16-D108-C6BE-0926D900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D002-C0F5-D8AC-B6F0-7A1560525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650DA-A5AC-31C1-187A-DA360846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6ACF-D06F-9C4E-8759-B3246BB1927D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DAF7F-844D-FE4E-56A1-220BFBED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45060-1D5F-4EAF-74C3-B3016363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A00-29F8-284A-B9B5-08D9CE24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9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8248-39B5-71E5-930F-FA0A0CF3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57DBB-8C5F-D9CB-A598-AD90BE60F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85996-131A-C706-EBFA-73145AC0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6ACF-D06F-9C4E-8759-B3246BB1927D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02321-366A-4217-F2A5-192B22DF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D5632-194B-7726-A241-09A3094F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A00-29F8-284A-B9B5-08D9CE24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470D-5251-CD48-0DFD-8CD7FF53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FC8A-559D-38F1-23E6-723382DE7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22A3A-EFED-C002-2C70-C3E5E4EE4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35F5A-4E28-401D-0191-BFB6774A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6ACF-D06F-9C4E-8759-B3246BB1927D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77547-6B88-7612-E400-08A76889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05655-E0CE-E033-5222-AD1B861F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A00-29F8-284A-B9B5-08D9CE24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3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A37B-E127-1E22-C707-D8153572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A722C-889B-3AFA-3AB6-B8928DD56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3C537-187A-84C3-9C3D-B220B11A4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CDF59-3AE9-6F78-E8B2-F6A1CDBAE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6A0ED-FF1E-C642-E205-06E0FFE67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6E5EC-5525-8DA8-4305-9D5CD728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6ACF-D06F-9C4E-8759-B3246BB1927D}" type="datetimeFigureOut">
              <a:rPr lang="en-US" smtClean="0"/>
              <a:t>2/19/25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C96DC0-1BAD-F954-3D0C-433CF54B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83E8F-4872-ACFC-576D-B9D852B7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A00-29F8-284A-B9B5-08D9CE24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1B1B-4899-E4C8-F6EC-50E4544A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00EED-A45D-9798-0966-22069230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6ACF-D06F-9C4E-8759-B3246BB1927D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F0B80-43A0-21CD-7C4C-6D9354EB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294E1-BF7F-AE10-4983-DBC38C25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A00-29F8-284A-B9B5-08D9CE24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9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2D651-546B-C8A5-C235-DC39879B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6ACF-D06F-9C4E-8759-B3246BB1927D}" type="datetimeFigureOut">
              <a:rPr lang="en-US" smtClean="0"/>
              <a:t>2/19/25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C70C2-849D-C2F3-83A5-B86538C7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0A4DD-383D-01C5-027A-C1DDA67B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A00-29F8-284A-B9B5-08D9CE24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5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2EED-CB15-7DDB-4A2E-4BD497B7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E8F8F-A216-8EC8-F01B-2A03E2775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5816-3181-7FED-7C34-9C975C7D3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D85D7-DF4C-BE3A-36FC-FE9DFDA9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6ACF-D06F-9C4E-8759-B3246BB1927D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45804-4FDF-F5D0-924B-17925954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9BFDF-47FE-B20A-25BE-BF065245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A00-29F8-284A-B9B5-08D9CE24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D5CB-2EA4-F927-53E4-42BD7419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F8532-CDD0-D481-626E-79E951F11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8031A-C2F9-FF7E-A47F-109846DE0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15463-8EC2-0B0D-3784-AC693214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6ACF-D06F-9C4E-8759-B3246BB1927D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561FC-68DC-E732-D99E-FA15AB53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6A71E-F832-98C8-F558-7B83C8C5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EA00-29F8-284A-B9B5-08D9CE24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9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3CFD1-00AF-EEC5-5CB4-6F0DDE12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5FFA4-AB5E-A7D7-779D-0DE706E12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98BE-49B7-8464-3A1A-92A60899D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686ACF-D06F-9C4E-8759-B3246BB1927D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AD68B-3F9F-D345-D9CF-18773BBFD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EFC06-7C33-DF57-F7AE-DB8F5A92E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51EA00-29F8-284A-B9B5-08D9CE248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9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5F60A9-E17B-682D-B3CD-75ACBF862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46"/>
            <a:ext cx="12191999" cy="6840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AF35A-668F-E190-39E1-92369463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Space-based Astrophysics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3F319-5CFE-9F46-1155-081029CCF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Space 2.0</a:t>
            </a:r>
          </a:p>
          <a:p>
            <a:r>
              <a:rPr lang="en-US" dirty="0">
                <a:solidFill>
                  <a:schemeClr val="bg1"/>
                </a:solidFill>
              </a:rPr>
              <a:t>Space Astrophysics 2.0</a:t>
            </a:r>
          </a:p>
          <a:p>
            <a:r>
              <a:rPr lang="en-US" dirty="0">
                <a:solidFill>
                  <a:schemeClr val="bg1"/>
                </a:solidFill>
              </a:rPr>
              <a:t>Concept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8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1A7359-BE2F-274E-F5F0-F3D0B818C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" y="0"/>
            <a:ext cx="12194143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97EB2CB-88EC-B1EF-C444-5A457817F52C}"/>
              </a:ext>
            </a:extLst>
          </p:cNvPr>
          <p:cNvSpPr/>
          <p:nvPr/>
        </p:nvSpPr>
        <p:spPr>
          <a:xfrm rot="21054083">
            <a:off x="4698123" y="1271752"/>
            <a:ext cx="4614042" cy="2417379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2E13A-D4FE-AFE6-FD9A-FF722F498B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51" r="30644"/>
          <a:stretch/>
        </p:blipFill>
        <p:spPr>
          <a:xfrm>
            <a:off x="-7" y="10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B54AB3-1CC4-77D6-161D-6CAD895492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070" b="5"/>
          <a:stretch/>
        </p:blipFill>
        <p:spPr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6484" y="2424319"/>
            <a:ext cx="3851563" cy="18288"/>
          </a:xfrm>
          <a:custGeom>
            <a:avLst/>
            <a:gdLst>
              <a:gd name="connsiteX0" fmla="*/ 0 w 3851563"/>
              <a:gd name="connsiteY0" fmla="*/ 0 h 18288"/>
              <a:gd name="connsiteX1" fmla="*/ 718958 w 3851563"/>
              <a:gd name="connsiteY1" fmla="*/ 0 h 18288"/>
              <a:gd name="connsiteX2" fmla="*/ 1437917 w 3851563"/>
              <a:gd name="connsiteY2" fmla="*/ 0 h 18288"/>
              <a:gd name="connsiteX3" fmla="*/ 1964297 w 3851563"/>
              <a:gd name="connsiteY3" fmla="*/ 0 h 18288"/>
              <a:gd name="connsiteX4" fmla="*/ 2606224 w 3851563"/>
              <a:gd name="connsiteY4" fmla="*/ 0 h 18288"/>
              <a:gd name="connsiteX5" fmla="*/ 3171120 w 3851563"/>
              <a:gd name="connsiteY5" fmla="*/ 0 h 18288"/>
              <a:gd name="connsiteX6" fmla="*/ 3851563 w 3851563"/>
              <a:gd name="connsiteY6" fmla="*/ 0 h 18288"/>
              <a:gd name="connsiteX7" fmla="*/ 3851563 w 3851563"/>
              <a:gd name="connsiteY7" fmla="*/ 18288 h 18288"/>
              <a:gd name="connsiteX8" fmla="*/ 3209636 w 3851563"/>
              <a:gd name="connsiteY8" fmla="*/ 18288 h 18288"/>
              <a:gd name="connsiteX9" fmla="*/ 2644740 w 3851563"/>
              <a:gd name="connsiteY9" fmla="*/ 18288 h 18288"/>
              <a:gd name="connsiteX10" fmla="*/ 2002813 w 3851563"/>
              <a:gd name="connsiteY10" fmla="*/ 18288 h 18288"/>
              <a:gd name="connsiteX11" fmla="*/ 1399401 w 3851563"/>
              <a:gd name="connsiteY11" fmla="*/ 18288 h 18288"/>
              <a:gd name="connsiteX12" fmla="*/ 834505 w 3851563"/>
              <a:gd name="connsiteY12" fmla="*/ 18288 h 18288"/>
              <a:gd name="connsiteX13" fmla="*/ 0 w 3851563"/>
              <a:gd name="connsiteY13" fmla="*/ 18288 h 18288"/>
              <a:gd name="connsiteX14" fmla="*/ 0 w 3851563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563" h="18288" fill="none" extrusionOk="0">
                <a:moveTo>
                  <a:pt x="0" y="0"/>
                </a:moveTo>
                <a:cubicBezTo>
                  <a:pt x="195934" y="10403"/>
                  <a:pt x="550513" y="-3379"/>
                  <a:pt x="718958" y="0"/>
                </a:cubicBezTo>
                <a:cubicBezTo>
                  <a:pt x="887403" y="3379"/>
                  <a:pt x="1238155" y="34184"/>
                  <a:pt x="1437917" y="0"/>
                </a:cubicBezTo>
                <a:cubicBezTo>
                  <a:pt x="1637679" y="-34184"/>
                  <a:pt x="1735575" y="21633"/>
                  <a:pt x="1964297" y="0"/>
                </a:cubicBezTo>
                <a:cubicBezTo>
                  <a:pt x="2193019" y="-21633"/>
                  <a:pt x="2398398" y="-18127"/>
                  <a:pt x="2606224" y="0"/>
                </a:cubicBezTo>
                <a:cubicBezTo>
                  <a:pt x="2814050" y="18127"/>
                  <a:pt x="3010763" y="-3923"/>
                  <a:pt x="3171120" y="0"/>
                </a:cubicBezTo>
                <a:cubicBezTo>
                  <a:pt x="3331477" y="3923"/>
                  <a:pt x="3662318" y="22618"/>
                  <a:pt x="3851563" y="0"/>
                </a:cubicBezTo>
                <a:cubicBezTo>
                  <a:pt x="3851602" y="7328"/>
                  <a:pt x="3852182" y="9982"/>
                  <a:pt x="3851563" y="18288"/>
                </a:cubicBezTo>
                <a:cubicBezTo>
                  <a:pt x="3539697" y="8623"/>
                  <a:pt x="3360357" y="-7186"/>
                  <a:pt x="3209636" y="18288"/>
                </a:cubicBezTo>
                <a:cubicBezTo>
                  <a:pt x="3058915" y="43762"/>
                  <a:pt x="2810322" y="8087"/>
                  <a:pt x="2644740" y="18288"/>
                </a:cubicBezTo>
                <a:cubicBezTo>
                  <a:pt x="2479158" y="28489"/>
                  <a:pt x="2131941" y="44882"/>
                  <a:pt x="2002813" y="18288"/>
                </a:cubicBezTo>
                <a:cubicBezTo>
                  <a:pt x="1873685" y="-8306"/>
                  <a:pt x="1675560" y="30966"/>
                  <a:pt x="1399401" y="18288"/>
                </a:cubicBezTo>
                <a:cubicBezTo>
                  <a:pt x="1123242" y="5610"/>
                  <a:pt x="1065368" y="33824"/>
                  <a:pt x="834505" y="18288"/>
                </a:cubicBezTo>
                <a:cubicBezTo>
                  <a:pt x="603642" y="2752"/>
                  <a:pt x="191505" y="58863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51563" h="18288" stroke="0" extrusionOk="0">
                <a:moveTo>
                  <a:pt x="0" y="0"/>
                </a:moveTo>
                <a:cubicBezTo>
                  <a:pt x="289752" y="13020"/>
                  <a:pt x="480313" y="17689"/>
                  <a:pt x="641927" y="0"/>
                </a:cubicBezTo>
                <a:cubicBezTo>
                  <a:pt x="803541" y="-17689"/>
                  <a:pt x="1025789" y="14289"/>
                  <a:pt x="1322370" y="0"/>
                </a:cubicBezTo>
                <a:cubicBezTo>
                  <a:pt x="1618951" y="-14289"/>
                  <a:pt x="1675364" y="4422"/>
                  <a:pt x="1925782" y="0"/>
                </a:cubicBezTo>
                <a:cubicBezTo>
                  <a:pt x="2176200" y="-4422"/>
                  <a:pt x="2354648" y="21578"/>
                  <a:pt x="2644740" y="0"/>
                </a:cubicBezTo>
                <a:cubicBezTo>
                  <a:pt x="2934832" y="-21578"/>
                  <a:pt x="2992732" y="-4264"/>
                  <a:pt x="3286667" y="0"/>
                </a:cubicBezTo>
                <a:cubicBezTo>
                  <a:pt x="3580602" y="4264"/>
                  <a:pt x="3638704" y="20914"/>
                  <a:pt x="3851563" y="0"/>
                </a:cubicBezTo>
                <a:cubicBezTo>
                  <a:pt x="3851890" y="8595"/>
                  <a:pt x="3851491" y="13110"/>
                  <a:pt x="3851563" y="18288"/>
                </a:cubicBezTo>
                <a:cubicBezTo>
                  <a:pt x="3681588" y="-9641"/>
                  <a:pt x="3414286" y="12858"/>
                  <a:pt x="3209636" y="18288"/>
                </a:cubicBezTo>
                <a:cubicBezTo>
                  <a:pt x="3004986" y="23718"/>
                  <a:pt x="2777102" y="31540"/>
                  <a:pt x="2490677" y="18288"/>
                </a:cubicBezTo>
                <a:cubicBezTo>
                  <a:pt x="2204252" y="5036"/>
                  <a:pt x="2142029" y="45834"/>
                  <a:pt x="1810235" y="18288"/>
                </a:cubicBezTo>
                <a:cubicBezTo>
                  <a:pt x="1478441" y="-9258"/>
                  <a:pt x="1432135" y="21272"/>
                  <a:pt x="1245339" y="18288"/>
                </a:cubicBezTo>
                <a:cubicBezTo>
                  <a:pt x="1058543" y="15304"/>
                  <a:pt x="886298" y="9998"/>
                  <a:pt x="718958" y="18288"/>
                </a:cubicBezTo>
                <a:cubicBezTo>
                  <a:pt x="551618" y="26578"/>
                  <a:pt x="308263" y="-12886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50D25-D5DE-EE3A-A749-0D9585A061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663" r="10343"/>
          <a:stretch/>
        </p:blipFill>
        <p:spPr>
          <a:xfrm>
            <a:off x="3256791" y="3796666"/>
            <a:ext cx="3912953" cy="2529660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BE1A48-F9DC-94E0-8A7A-86A46230DE7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679" r="10268" b="2"/>
          <a:stretch/>
        </p:blipFill>
        <p:spPr>
          <a:xfrm>
            <a:off x="98985" y="3606336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3B36F8-5257-41FD-C350-D8ADF912A8A0}"/>
              </a:ext>
            </a:extLst>
          </p:cNvPr>
          <p:cNvSpPr txBox="1"/>
          <p:nvPr/>
        </p:nvSpPr>
        <p:spPr>
          <a:xfrm>
            <a:off x="7543618" y="2704407"/>
            <a:ext cx="3997805" cy="3489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NASA-pioneers-PANDORA. AUD32M+launch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ESA-S-CHEOPS. AUD35M+launch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HARMONI-ELT.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~AUD150M.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MAVIS-VLT.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AUD65M.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388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24C8-081D-BAE5-93E9-25A25C450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India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ED275C-AAA0-0F13-0A4A-23CBCC71E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3472" y="1340768"/>
            <a:ext cx="7182594" cy="4794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2753D0-C0A6-F296-2EAA-C22256B8D31C}"/>
              </a:ext>
            </a:extLst>
          </p:cNvPr>
          <p:cNvSpPr txBox="1"/>
          <p:nvPr/>
        </p:nvSpPr>
        <p:spPr>
          <a:xfrm>
            <a:off x="8862270" y="1158524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ISRO </a:t>
            </a:r>
            <a:r>
              <a:rPr lang="en-US" b="1" dirty="0" err="1"/>
              <a:t>AstroSat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2015 launch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Still partial function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Multi-instrument Observatory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X-ray to Visible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400mm UV/V optics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1500 kg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 incl orbit (6</a:t>
            </a:r>
            <a:r>
              <a:rPr lang="en-US" baseline="30000" dirty="0"/>
              <a:t>o</a:t>
            </a:r>
            <a:r>
              <a:rPr lang="en-US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GS at Bangalore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36DD6A-D0D7-B1FD-C0A2-CCC94C5AF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320524"/>
              </p:ext>
            </p:extLst>
          </p:nvPr>
        </p:nvGraphicFramePr>
        <p:xfrm>
          <a:off x="8769131" y="4280818"/>
          <a:ext cx="31683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579">
                  <a:extLst>
                    <a:ext uri="{9D8B030D-6E8A-4147-A177-3AD203B41FA5}">
                      <a16:colId xmlns:a16="http://schemas.microsoft.com/office/drawing/2014/main" val="2045961832"/>
                    </a:ext>
                  </a:extLst>
                </a:gridCol>
                <a:gridCol w="1563773">
                  <a:extLst>
                    <a:ext uri="{9D8B030D-6E8A-4147-A177-3AD203B41FA5}">
                      <a16:colId xmlns:a16="http://schemas.microsoft.com/office/drawing/2014/main" val="1660497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06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400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 &amp; launch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050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Ops &amp;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88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014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09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6994F-25F8-A2FC-1E98-012AE7791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48E3-0D46-D4AE-3FB2-2E2874FA2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From ground-based to space-based astro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79C7D-A23E-B6C0-946D-9320486A5FEF}"/>
              </a:ext>
            </a:extLst>
          </p:cNvPr>
          <p:cNvSpPr txBox="1"/>
          <p:nvPr/>
        </p:nvSpPr>
        <p:spPr>
          <a:xfrm>
            <a:off x="289848" y="1568855"/>
            <a:ext cx="187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and operations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D767E-9142-3DC4-28C5-B481AC524D33}"/>
              </a:ext>
            </a:extLst>
          </p:cNvPr>
          <p:cNvSpPr txBox="1"/>
          <p:nvPr/>
        </p:nvSpPr>
        <p:spPr>
          <a:xfrm>
            <a:off x="6435123" y="5827457"/>
            <a:ext cx="187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Telescope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6B544-48DC-A641-9275-C2DC42189A56}"/>
              </a:ext>
            </a:extLst>
          </p:cNvPr>
          <p:cNvSpPr txBox="1"/>
          <p:nvPr/>
        </p:nvSpPr>
        <p:spPr>
          <a:xfrm>
            <a:off x="8501448" y="4345751"/>
            <a:ext cx="2607276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Payload Instrument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87966E-6EFD-B7F0-C61C-FC9A11E604EC}"/>
              </a:ext>
            </a:extLst>
          </p:cNvPr>
          <p:cNvCxnSpPr>
            <a:stCxn id="10" idx="1"/>
          </p:cNvCxnSpPr>
          <p:nvPr/>
        </p:nvCxnSpPr>
        <p:spPr>
          <a:xfrm flipH="1">
            <a:off x="6247026" y="4884360"/>
            <a:ext cx="2254422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ABB44C-D972-A293-5D0A-5A3D1FBC23AF}"/>
              </a:ext>
            </a:extLst>
          </p:cNvPr>
          <p:cNvSpPr txBox="1"/>
          <p:nvPr/>
        </p:nvSpPr>
        <p:spPr>
          <a:xfrm>
            <a:off x="8602007" y="1698656"/>
            <a:ext cx="2607276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Data pipeline and archive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1537E0-39FE-4EE2-E3AD-ED8C2A670174}"/>
              </a:ext>
            </a:extLst>
          </p:cNvPr>
          <p:cNvCxnSpPr>
            <a:cxnSpLocks/>
          </p:cNvCxnSpPr>
          <p:nvPr/>
        </p:nvCxnSpPr>
        <p:spPr>
          <a:xfrm flipV="1">
            <a:off x="6524368" y="2231595"/>
            <a:ext cx="1977080" cy="567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6863275-0EBB-646A-2794-0214E440F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447" y="1037526"/>
            <a:ext cx="4166489" cy="2338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84DA3D-85DD-0E94-361B-5DD13CFE1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0" y="3645244"/>
            <a:ext cx="5693440" cy="28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09D20-BF3F-D925-AB95-2AA9FD57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9340-0459-4F59-B09B-790B6FC2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From ground-based to space-based astro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0EAED-E304-0DC8-63C1-6C097ED15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81" y="1433384"/>
            <a:ext cx="2354981" cy="3026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E84F52-F402-39FE-69F0-7665F8C6B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069" y="3516006"/>
            <a:ext cx="3525450" cy="2653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AB7A36-C9AB-C3E9-E5CD-CA597A98A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794" y="1045531"/>
            <a:ext cx="2354981" cy="2383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DFB11B-65D6-2410-968F-601E520E9A67}"/>
              </a:ext>
            </a:extLst>
          </p:cNvPr>
          <p:cNvSpPr txBox="1"/>
          <p:nvPr/>
        </p:nvSpPr>
        <p:spPr>
          <a:xfrm>
            <a:off x="227581" y="4561195"/>
            <a:ext cx="187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Commercial Launch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7C61C-29CC-E9C8-DE70-090278323169}"/>
              </a:ext>
            </a:extLst>
          </p:cNvPr>
          <p:cNvSpPr txBox="1"/>
          <p:nvPr/>
        </p:nvSpPr>
        <p:spPr>
          <a:xfrm>
            <a:off x="2750409" y="6169709"/>
            <a:ext cx="187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Commercial Platform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BAE17-E7D7-0933-650A-54E27B2C983A}"/>
              </a:ext>
            </a:extLst>
          </p:cNvPr>
          <p:cNvSpPr txBox="1"/>
          <p:nvPr/>
        </p:nvSpPr>
        <p:spPr>
          <a:xfrm>
            <a:off x="2559565" y="1908429"/>
            <a:ext cx="187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 station &amp;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5ADA46-A1F9-358D-D789-B860EF0B4912}"/>
              </a:ext>
            </a:extLst>
          </p:cNvPr>
          <p:cNvSpPr txBox="1"/>
          <p:nvPr/>
        </p:nvSpPr>
        <p:spPr>
          <a:xfrm>
            <a:off x="8501448" y="4345751"/>
            <a:ext cx="2607276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Payload Instrument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FC836B-9E88-8A00-D8A5-4289C5C246A0}"/>
              </a:ext>
            </a:extLst>
          </p:cNvPr>
          <p:cNvCxnSpPr>
            <a:stCxn id="10" idx="1"/>
          </p:cNvCxnSpPr>
          <p:nvPr/>
        </p:nvCxnSpPr>
        <p:spPr>
          <a:xfrm flipH="1">
            <a:off x="6247026" y="4884360"/>
            <a:ext cx="2254422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7C496F-16FD-F563-1CC5-52E36E096EBB}"/>
              </a:ext>
            </a:extLst>
          </p:cNvPr>
          <p:cNvSpPr txBox="1"/>
          <p:nvPr/>
        </p:nvSpPr>
        <p:spPr>
          <a:xfrm>
            <a:off x="8602007" y="1698656"/>
            <a:ext cx="2607276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Data pipeline and archive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5E695A-641A-3373-3D0E-3BDB65F210A9}"/>
              </a:ext>
            </a:extLst>
          </p:cNvPr>
          <p:cNvCxnSpPr>
            <a:cxnSpLocks/>
          </p:cNvCxnSpPr>
          <p:nvPr/>
        </p:nvCxnSpPr>
        <p:spPr>
          <a:xfrm>
            <a:off x="6876866" y="2231595"/>
            <a:ext cx="1624582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496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B1796E-9140-FD89-EE80-67FCAB52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79" y="4267476"/>
            <a:ext cx="9277321" cy="20413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766F9A-C7F2-D6AD-F3A1-0DB4F8DA391C}"/>
              </a:ext>
            </a:extLst>
          </p:cNvPr>
          <p:cNvSpPr txBox="1"/>
          <p:nvPr/>
        </p:nvSpPr>
        <p:spPr>
          <a:xfrm>
            <a:off x="8004590" y="1431451"/>
            <a:ext cx="416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Eg.</a:t>
            </a:r>
            <a:r>
              <a:rPr lang="en-US" sz="2400" dirty="0"/>
              <a:t> HOTSPOT : 0.5m MWIR EO Telescope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AE580-083F-4089-6C8B-CCAD2DB07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79" y="1281496"/>
            <a:ext cx="3266090" cy="2618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EFE328-B5A4-5FCB-E09B-9D8AA2DEFE45}"/>
              </a:ext>
            </a:extLst>
          </p:cNvPr>
          <p:cNvSpPr txBox="1"/>
          <p:nvPr/>
        </p:nvSpPr>
        <p:spPr>
          <a:xfrm>
            <a:off x="5696607" y="1502979"/>
            <a:ext cx="3499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500mm</a:t>
            </a:r>
          </a:p>
          <a:p>
            <a:r>
              <a:rPr lang="en-US" dirty="0"/>
              <a:t>F/3.6</a:t>
            </a:r>
          </a:p>
          <a:p>
            <a:r>
              <a:rPr lang="en-US" dirty="0"/>
              <a:t>3-5 micron, HgCdTe</a:t>
            </a:r>
          </a:p>
          <a:p>
            <a:r>
              <a:rPr lang="en-US" dirty="0"/>
              <a:t>&gt;3 yr lifetime</a:t>
            </a:r>
          </a:p>
          <a:p>
            <a:r>
              <a:rPr lang="en-US" dirty="0"/>
              <a:t>105 kg (very rough)</a:t>
            </a:r>
          </a:p>
          <a:p>
            <a:r>
              <a:rPr lang="en-US" dirty="0"/>
              <a:t>AUD$6M delivered.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AB199-911E-EBBB-AC0A-837CBE40EAF1}"/>
              </a:ext>
            </a:extLst>
          </p:cNvPr>
          <p:cNvSpPr txBox="1"/>
          <p:nvPr/>
        </p:nvSpPr>
        <p:spPr>
          <a:xfrm>
            <a:off x="6505904" y="5811646"/>
            <a:ext cx="26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AUD$6M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90FF55-A4B8-FA47-5A2A-9AB9E492026F}"/>
              </a:ext>
            </a:extLst>
          </p:cNvPr>
          <p:cNvCxnSpPr>
            <a:cxnSpLocks/>
          </p:cNvCxnSpPr>
          <p:nvPr/>
        </p:nvCxnSpPr>
        <p:spPr>
          <a:xfrm>
            <a:off x="6758152" y="3257305"/>
            <a:ext cx="3326548" cy="508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D8A1E9-C23C-01F7-D01A-63540623A0B1}"/>
              </a:ext>
            </a:extLst>
          </p:cNvPr>
          <p:cNvCxnSpPr/>
          <p:nvPr/>
        </p:nvCxnSpPr>
        <p:spPr>
          <a:xfrm flipV="1">
            <a:off x="7672552" y="4151586"/>
            <a:ext cx="2412148" cy="1844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E3221DF-E528-0CC8-F8F3-4BCB01669532}"/>
              </a:ext>
            </a:extLst>
          </p:cNvPr>
          <p:cNvSpPr txBox="1"/>
          <p:nvPr/>
        </p:nvSpPr>
        <p:spPr>
          <a:xfrm>
            <a:off x="10084700" y="3765574"/>
            <a:ext cx="178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AUD$12M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626008-57FC-2BC1-7E76-D907B44A9E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Concept: Bi-Lateral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1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A82E-B17A-966D-878F-4CAA001A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4847A-86FD-DF49-B22B-C3C8A7F42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in a period of disruption in the space industry </a:t>
            </a:r>
          </a:p>
          <a:p>
            <a:r>
              <a:rPr lang="en-US" dirty="0"/>
              <a:t>Novel opportunities for innovative approaches to space astronomy exist and will grow</a:t>
            </a:r>
          </a:p>
          <a:p>
            <a:r>
              <a:rPr lang="en-US" dirty="0"/>
              <a:t>Low-risk missions are feasible at affordable costs at bilateral level</a:t>
            </a:r>
          </a:p>
          <a:p>
            <a:pPr lvl="1"/>
            <a:r>
              <a:rPr lang="en-AU" b="0" i="0" u="none" strike="noStrike" dirty="0">
                <a:solidFill>
                  <a:srgbClr val="FFFFFF"/>
                </a:solidFill>
                <a:effectLst/>
                <a:latin typeface="PT Serif" panose="020A0603040505020204" pitchFamily="18" charset="77"/>
              </a:rPr>
              <a:t>be the biggest rocket ever. Are space scientists ready to take advantage of it</a:t>
            </a:r>
          </a:p>
        </p:txBody>
      </p:sp>
    </p:spTree>
    <p:extLst>
      <p:ext uri="{BB962C8B-B14F-4D97-AF65-F5344CB8AC3E}">
        <p14:creationId xmlns:p14="http://schemas.microsoft.com/office/powerpoint/2010/main" val="204942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0CD45-825D-4202-3B1C-DC3B48F4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Space 2.0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56CC46-9C38-C888-3C32-C416BF75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most dynamic period since the Apollo era</a:t>
            </a:r>
          </a:p>
          <a:p>
            <a:r>
              <a:rPr lang="en-US" sz="2200" dirty="0" err="1"/>
              <a:t>Characterised</a:t>
            </a:r>
            <a:r>
              <a:rPr lang="en-US" sz="2200" dirty="0"/>
              <a:t> by </a:t>
            </a:r>
            <a:r>
              <a:rPr lang="en-US" sz="2200" dirty="0" err="1"/>
              <a:t>commercialisation</a:t>
            </a:r>
            <a:r>
              <a:rPr lang="en-US" sz="2200" dirty="0"/>
              <a:t> and </a:t>
            </a:r>
            <a:r>
              <a:rPr lang="en-US" sz="2200" dirty="0" err="1"/>
              <a:t>industrialisation</a:t>
            </a:r>
            <a:r>
              <a:rPr lang="en-US" sz="2200" dirty="0"/>
              <a:t> of space</a:t>
            </a:r>
          </a:p>
          <a:p>
            <a:r>
              <a:rPr lang="en-US" sz="2200" dirty="0"/>
              <a:t>Many new nations are participating and have made rapid development</a:t>
            </a:r>
          </a:p>
          <a:p>
            <a:r>
              <a:rPr lang="en-US" sz="2200" dirty="0"/>
              <a:t>a spacecraft launch today is ~ 10x cheaper than a decade ago. 50x cheaper than the 1970s.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A4AF1-2794-E3E3-CB97-C240C7E0D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890580"/>
            <a:ext cx="5458968" cy="50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4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D4A3109C-12EF-8B57-D310-2BF417776D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25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59234C-895F-34A6-8565-306503D604C7}"/>
              </a:ext>
            </a:extLst>
          </p:cNvPr>
          <p:cNvSpPr txBox="1"/>
          <p:nvPr/>
        </p:nvSpPr>
        <p:spPr>
          <a:xfrm>
            <a:off x="5781685" y="333632"/>
            <a:ext cx="5734812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0" i="0" u="none" strike="noStrike" dirty="0">
                <a:effectLst/>
              </a:rPr>
              <a:t>Low Launch Costs and dropping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 u="none" strike="noStrike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0" i="0" u="none" strike="noStrike" dirty="0" err="1">
                <a:effectLst/>
              </a:rPr>
              <a:t>Eg.</a:t>
            </a:r>
            <a:r>
              <a:rPr lang="en-US" sz="1700" b="0" i="0" u="none" strike="noStrike" dirty="0">
                <a:effectLst/>
              </a:rPr>
              <a:t> SpaceX publishes </a:t>
            </a:r>
            <a:r>
              <a:rPr lang="en-US" sz="1700" b="1" i="0" u="none" strike="noStrike" dirty="0">
                <a:effectLst/>
              </a:rPr>
              <a:t>base pricing</a:t>
            </a:r>
            <a:r>
              <a:rPr lang="en-US" sz="1700" b="0" i="0" u="none" strike="noStrike" dirty="0">
                <a:effectLst/>
              </a:rPr>
              <a:t> (no integration, testing etc.) on Falcon 9 for rideshare launches under its </a:t>
            </a:r>
            <a:r>
              <a:rPr lang="en-US" sz="1700" b="0" i="0" u="none" strike="noStrike" dirty="0" err="1">
                <a:effectLst/>
              </a:rPr>
              <a:t>SmallSat</a:t>
            </a:r>
            <a:r>
              <a:rPr lang="en-US" sz="1700" b="0" i="0" u="none" strike="noStrike" dirty="0">
                <a:effectLst/>
              </a:rPr>
              <a:t> Rideshare Program to SSO and others: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i="0" u="none" strike="noStrike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i="0" u="none" strike="noStrike" dirty="0">
                <a:effectLst/>
              </a:rPr>
              <a:t>Up to 50 kg: $275,000 total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i="0" u="none" strike="noStrike" dirty="0">
                <a:effectLst/>
              </a:rPr>
              <a:t>50 kg to 100 kg: $550,000 total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i="0" u="none" strike="noStrike" dirty="0">
                <a:effectLst/>
              </a:rPr>
              <a:t>100 kg to 200 kg: $1.1 million total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 u="none" strike="noStrike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0" i="0" u="none" strike="noStrike" dirty="0">
                <a:effectLst/>
              </a:rPr>
              <a:t>For masses above 200 kg, the cost is </a:t>
            </a:r>
            <a:r>
              <a:rPr lang="en-US" sz="1700" b="1" i="0" u="none" strike="noStrike" dirty="0">
                <a:effectLst/>
              </a:rPr>
              <a:t>$5,500 per additional kg</a:t>
            </a:r>
            <a:r>
              <a:rPr lang="en-US" sz="1700" b="0" i="0" u="none" strike="noStrike" dirty="0">
                <a:effectLst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4D583-3A1B-F2B6-9CD5-7AB2ED295E97}"/>
              </a:ext>
            </a:extLst>
          </p:cNvPr>
          <p:cNvSpPr txBox="1"/>
          <p:nvPr/>
        </p:nvSpPr>
        <p:spPr>
          <a:xfrm>
            <a:off x="5781685" y="3879852"/>
            <a:ext cx="54122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Starship and 100+ tons into LEO</a:t>
            </a:r>
          </a:p>
          <a:p>
            <a:endParaRPr lang="en-AU" b="0" i="0" u="none" strike="noStrike" dirty="0">
              <a:solidFill>
                <a:srgbClr val="111111"/>
              </a:solidFill>
              <a:effectLst/>
              <a:latin typeface="Albert Sans"/>
            </a:endParaRPr>
          </a:p>
          <a:p>
            <a:r>
              <a:rPr lang="en-AU" b="0" i="0" u="none" strike="noStrike" dirty="0">
                <a:solidFill>
                  <a:srgbClr val="111111"/>
                </a:solidFill>
                <a:effectLst/>
                <a:latin typeface="Albert Sans"/>
              </a:rPr>
              <a:t>“You can imagine that if Starship brings 100 tons into space frequently, this will change everything out there in space, how things are constructed and how space is being utilized.”</a:t>
            </a:r>
          </a:p>
          <a:p>
            <a:endParaRPr lang="en-AU" sz="1800" b="0" i="0" u="none" strike="noStrike" dirty="0">
              <a:solidFill>
                <a:srgbClr val="333333"/>
              </a:solidFill>
              <a:effectLst/>
              <a:latin typeface="Albert Sans"/>
            </a:endParaRPr>
          </a:p>
          <a:p>
            <a:r>
              <a:rPr lang="en-AU" sz="1800" b="0" i="0" u="none" strike="noStrike" dirty="0">
                <a:solidFill>
                  <a:srgbClr val="333333"/>
                </a:solidFill>
                <a:effectLst/>
                <a:latin typeface="Albert Sans"/>
              </a:rPr>
              <a:t>Oct 15, 2024. Josef </a:t>
            </a:r>
            <a:r>
              <a:rPr lang="en-AU" sz="1800" b="0" i="0" u="none" strike="noStrike" dirty="0" err="1">
                <a:solidFill>
                  <a:srgbClr val="333333"/>
                </a:solidFill>
                <a:effectLst/>
                <a:latin typeface="Albert Sans"/>
              </a:rPr>
              <a:t>Aschbacher</a:t>
            </a:r>
            <a:r>
              <a:rPr lang="en-AU" sz="1800" b="0" i="0" u="none" strike="noStrike" dirty="0">
                <a:solidFill>
                  <a:srgbClr val="333333"/>
                </a:solidFill>
                <a:effectLst/>
                <a:latin typeface="Albert Sans"/>
              </a:rPr>
              <a:t>, DG of 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1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48A22-15E6-A54E-51FD-2C823DFDE9AE}"/>
              </a:ext>
            </a:extLst>
          </p:cNvPr>
          <p:cNvSpPr txBox="1">
            <a:spLocks/>
          </p:cNvSpPr>
          <p:nvPr/>
        </p:nvSpPr>
        <p:spPr>
          <a:xfrm>
            <a:off x="838200" y="1082092"/>
            <a:ext cx="10515600" cy="4719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Not just about Launch costs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massive increase in number of commercial suppliers of components and launch services</a:t>
            </a:r>
          </a:p>
          <a:p>
            <a:r>
              <a:rPr lang="en-US" sz="2400" dirty="0"/>
              <a:t>demonstrator missions to qualify new technology are affordable</a:t>
            </a:r>
          </a:p>
          <a:p>
            <a:r>
              <a:rPr lang="en-US" sz="2400" dirty="0"/>
              <a:t>multi-mission approach with smaller satellites lowers complexity, timescale and risk per mission (US DoD)</a:t>
            </a:r>
          </a:p>
          <a:p>
            <a:r>
              <a:rPr lang="en-US" sz="2400" dirty="0"/>
              <a:t>More nations are gaining space capabilities (</a:t>
            </a:r>
            <a:r>
              <a:rPr lang="en-US" sz="2400" dirty="0" err="1"/>
              <a:t>eg</a:t>
            </a:r>
            <a:r>
              <a:rPr lang="en-US" sz="2400" dirty="0"/>
              <a:t> UAE) -&gt; more partnering options</a:t>
            </a:r>
          </a:p>
        </p:txBody>
      </p:sp>
    </p:spTree>
    <p:extLst>
      <p:ext uri="{BB962C8B-B14F-4D97-AF65-F5344CB8AC3E}">
        <p14:creationId xmlns:p14="http://schemas.microsoft.com/office/powerpoint/2010/main" val="369600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88112-D71E-0E42-8682-53AC85A3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5569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C649AE-C01D-C4AC-9248-AF1F455AF173}"/>
              </a:ext>
            </a:extLst>
          </p:cNvPr>
          <p:cNvSpPr txBox="1"/>
          <p:nvPr/>
        </p:nvSpPr>
        <p:spPr>
          <a:xfrm>
            <a:off x="9280634" y="220717"/>
            <a:ext cx="225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$26 Bn in 2024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121F27-AAB1-7196-69F0-5F99D913AA28}"/>
              </a:ext>
            </a:extLst>
          </p:cNvPr>
          <p:cNvCxnSpPr/>
          <p:nvPr/>
        </p:nvCxnSpPr>
        <p:spPr>
          <a:xfrm flipV="1">
            <a:off x="7693572" y="851338"/>
            <a:ext cx="1355835" cy="567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86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CFC49-2D07-948B-BBAD-C38E4961D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E76E-50AD-9855-9E13-A9451525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Space-based Astrophysics 2.0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C265B5-A62E-4EF3-8655-13B0161F5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09" y="1156063"/>
            <a:ext cx="9452865" cy="4745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0BCF1E-9A79-6268-3578-332C02463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483" y="1332250"/>
            <a:ext cx="1487484" cy="572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B46B57-AB83-B130-FC04-9606CE6ACBC6}"/>
              </a:ext>
            </a:extLst>
          </p:cNvPr>
          <p:cNvSpPr txBox="1"/>
          <p:nvPr/>
        </p:nvSpPr>
        <p:spPr>
          <a:xfrm>
            <a:off x="1429407" y="6106510"/>
            <a:ext cx="811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“Trade risk for mass” Elvis, Lawrence, Seager, Physics Today 676 (2) 40-45</a:t>
            </a:r>
          </a:p>
        </p:txBody>
      </p:sp>
    </p:spTree>
    <p:extLst>
      <p:ext uri="{BB962C8B-B14F-4D97-AF65-F5344CB8AC3E}">
        <p14:creationId xmlns:p14="http://schemas.microsoft.com/office/powerpoint/2010/main" val="168765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3F723-24C8-1BB2-772C-F70C1C0CB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9117C1-50A7-941A-06E7-17466648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9" y="177800"/>
            <a:ext cx="5803900" cy="650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75150-6893-CCE3-18E5-799656A4A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590" y="132736"/>
            <a:ext cx="5088513" cy="67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8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58759-65B6-8D23-29A3-DDC5B17D3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3EEDCC-8FE4-F771-3EE9-68136AF1B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9" y="177800"/>
            <a:ext cx="5803900" cy="650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144C7-E36D-2C0B-79E8-28E51B375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590" y="132736"/>
            <a:ext cx="5088513" cy="6725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A9186D-E94B-C561-EF1F-A855BE8350ED}"/>
              </a:ext>
            </a:extLst>
          </p:cNvPr>
          <p:cNvSpPr txBox="1"/>
          <p:nvPr/>
        </p:nvSpPr>
        <p:spPr>
          <a:xfrm>
            <a:off x="6429036" y="3622371"/>
            <a:ext cx="1514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AAT to LEO</a:t>
            </a:r>
          </a:p>
          <a:p>
            <a:r>
              <a:rPr lang="en-US"/>
              <a:t>116 tonnes</a:t>
            </a:r>
          </a:p>
          <a:p>
            <a:r>
              <a:rPr lang="en-US"/>
              <a:t>easy!</a:t>
            </a:r>
          </a:p>
          <a:p>
            <a:r>
              <a:rPr lang="en-US"/>
              <a:t>$60M on starship ?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A picture containing telescope&#10;&#10;Description automatically generated">
            <a:extLst>
              <a:ext uri="{FF2B5EF4-FFF2-40B4-BE49-F238E27FC236}">
                <a16:creationId xmlns:a16="http://schemas.microsoft.com/office/drawing/2014/main" id="{4D6141D2-47CF-6B63-F84B-CCDD32D4C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33907">
            <a:off x="7947165" y="2265099"/>
            <a:ext cx="3840859" cy="301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6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2572-CC63-639C-213A-4D979A69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540"/>
            <a:ext cx="10515600" cy="1325563"/>
          </a:xfrm>
        </p:spPr>
        <p:txBody>
          <a:bodyPr/>
          <a:lstStyle/>
          <a:p>
            <a:r>
              <a:rPr lang="en-US" dirty="0"/>
              <a:t>Why go to space for observation?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CBC8D-F2B9-5FDA-CFEB-CB61D9CC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7900"/>
            <a:ext cx="10515600" cy="177942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Full availability of electromagnetic spectrum</a:t>
            </a:r>
          </a:p>
          <a:p>
            <a:r>
              <a:rPr lang="en-US" dirty="0"/>
              <a:t>No airglow or thermal emission from atmosphere (ZD background)</a:t>
            </a:r>
          </a:p>
          <a:p>
            <a:r>
              <a:rPr lang="en-US" dirty="0"/>
              <a:t>Possible to cool main telescope optics</a:t>
            </a:r>
          </a:p>
          <a:p>
            <a:r>
              <a:rPr lang="en-US" dirty="0"/>
              <a:t>Diffraction limited operation</a:t>
            </a:r>
          </a:p>
          <a:p>
            <a:r>
              <a:rPr lang="en-US" dirty="0"/>
              <a:t>Photometric precision (transparency, scintillation)</a:t>
            </a:r>
          </a:p>
          <a:p>
            <a:r>
              <a:rPr lang="en-US" dirty="0"/>
              <a:t>Long periods of uninterrupted observation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47D1D-3337-B90C-4E23-72BB13B7D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20" y="1624826"/>
            <a:ext cx="10646804" cy="21905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2DB9A3-FE18-3F9C-52E5-2700A39174F5}"/>
              </a:ext>
            </a:extLst>
          </p:cNvPr>
          <p:cNvSpPr/>
          <p:nvPr/>
        </p:nvSpPr>
        <p:spPr>
          <a:xfrm>
            <a:off x="1515291" y="1476103"/>
            <a:ext cx="2429692" cy="2145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002BD-30F4-A9FF-9E88-DCE42B96CBB4}"/>
              </a:ext>
            </a:extLst>
          </p:cNvPr>
          <p:cNvSpPr/>
          <p:nvPr/>
        </p:nvSpPr>
        <p:spPr>
          <a:xfrm>
            <a:off x="4316298" y="1476102"/>
            <a:ext cx="806956" cy="2145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41699-EEF8-117E-E248-0384007FA0BE}"/>
              </a:ext>
            </a:extLst>
          </p:cNvPr>
          <p:cNvSpPr/>
          <p:nvPr/>
        </p:nvSpPr>
        <p:spPr>
          <a:xfrm>
            <a:off x="5346312" y="1476101"/>
            <a:ext cx="1012447" cy="2145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8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632</Words>
  <Application>Microsoft Macintosh PowerPoint</Application>
  <PresentationFormat>Widescreen</PresentationFormat>
  <Paragraphs>115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Albert Sans</vt:lpstr>
      <vt:lpstr>Aptos</vt:lpstr>
      <vt:lpstr>Aptos Display</vt:lpstr>
      <vt:lpstr>Arial</vt:lpstr>
      <vt:lpstr>PT Serif</vt:lpstr>
      <vt:lpstr>Office Theme</vt:lpstr>
      <vt:lpstr>Space-based Astrophysics 2.0</vt:lpstr>
      <vt:lpstr>Space 2.0</vt:lpstr>
      <vt:lpstr>PowerPoint Presentation</vt:lpstr>
      <vt:lpstr>PowerPoint Presentation</vt:lpstr>
      <vt:lpstr>PowerPoint Presentation</vt:lpstr>
      <vt:lpstr>Space-based Astrophysics 2.0</vt:lpstr>
      <vt:lpstr>PowerPoint Presentation</vt:lpstr>
      <vt:lpstr>PowerPoint Presentation</vt:lpstr>
      <vt:lpstr>Why go to space for observation?</vt:lpstr>
      <vt:lpstr>PowerPoint Presentation</vt:lpstr>
      <vt:lpstr>PowerPoint Presentation</vt:lpstr>
      <vt:lpstr>Example - India</vt:lpstr>
      <vt:lpstr>From ground-based to space-based astro</vt:lpstr>
      <vt:lpstr>From ground-based to space-based astro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Casali</dc:creator>
  <cp:lastModifiedBy>Mark Casali</cp:lastModifiedBy>
  <cp:revision>23</cp:revision>
  <cp:lastPrinted>2025-02-06T22:10:54Z</cp:lastPrinted>
  <dcterms:created xsi:type="dcterms:W3CDTF">2025-01-29T00:15:26Z</dcterms:created>
  <dcterms:modified xsi:type="dcterms:W3CDTF">2025-02-19T10:40:27Z</dcterms:modified>
</cp:coreProperties>
</file>