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55" r:id="rId2"/>
    <p:sldId id="358" r:id="rId3"/>
    <p:sldId id="359" r:id="rId4"/>
    <p:sldId id="362" r:id="rId5"/>
    <p:sldId id="364" r:id="rId6"/>
    <p:sldId id="365" r:id="rId7"/>
    <p:sldId id="366" r:id="rId8"/>
    <p:sldId id="369" r:id="rId9"/>
    <p:sldId id="372" r:id="rId10"/>
    <p:sldId id="370" r:id="rId11"/>
    <p:sldId id="373" r:id="rId12"/>
    <p:sldId id="374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75" r:id="rId23"/>
    <p:sldId id="388" r:id="rId24"/>
    <p:sldId id="390" r:id="rId25"/>
    <p:sldId id="392" r:id="rId26"/>
    <p:sldId id="395" r:id="rId27"/>
    <p:sldId id="396" r:id="rId28"/>
    <p:sldId id="397" r:id="rId29"/>
    <p:sldId id="394" r:id="rId30"/>
    <p:sldId id="400" r:id="rId31"/>
    <p:sldId id="398" r:id="rId32"/>
    <p:sldId id="401" r:id="rId33"/>
    <p:sldId id="402" r:id="rId34"/>
    <p:sldId id="403" r:id="rId35"/>
    <p:sldId id="404" r:id="rId36"/>
    <p:sldId id="405" r:id="rId37"/>
    <p:sldId id="406" r:id="rId38"/>
    <p:sldId id="407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ke Williams" initials="" lastIdx="16" clrIdx="0"/>
  <p:cmAuthor id="1" name="Sort" initials="" lastIdx="2" clrIdx="1"/>
  <p:cmAuthor id="2" name="SORTEC LY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373A36"/>
    <a:srgbClr val="C6007E"/>
    <a:srgbClr val="80225F"/>
    <a:srgbClr val="D6001C"/>
    <a:srgbClr val="A6192E"/>
    <a:srgbClr val="6D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20" autoAdjust="0"/>
    <p:restoredTop sz="99847" autoAdjust="0"/>
  </p:normalViewPr>
  <p:slideViewPr>
    <p:cSldViewPr snapToGrid="0">
      <p:cViewPr varScale="1">
        <p:scale>
          <a:sx n="97" d="100"/>
          <a:sy n="97" d="100"/>
        </p:scale>
        <p:origin x="96" y="72"/>
      </p:cViewPr>
      <p:guideLst>
        <p:guide orient="horz" pos="68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DD727-D25A-5E46-81F1-85A84351DE98}" type="datetime1">
              <a:rPr lang="en-AU" smtClean="0"/>
              <a:pPr/>
              <a:t>15/03/2016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7C9BA-3427-9C42-9B4F-1B365F75E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7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0260E-1BEB-194F-87F4-1B62040A8EA3}" type="datetime1">
              <a:rPr lang="en-AU" smtClean="0"/>
              <a:pPr/>
              <a:t>15/03/2016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8B18D-78DE-FE47-B9E3-A85F2B1D0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cap="all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296734"/>
            <a:ext cx="8266559" cy="3389566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 marL="0" indent="0">
              <a:buFontTx/>
              <a:buNone/>
              <a:defRPr b="1" cap="all" baseline="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/>
            </a:lvl4pPr>
            <a:lvl5pPr marL="1257300" indent="0">
              <a:buNone/>
              <a:defRPr/>
            </a:lvl5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3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2724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8733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798385"/>
            <a:ext cx="1827129" cy="1077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30" hasCustomPrompt="1"/>
          </p:nvPr>
        </p:nvSpPr>
        <p:spPr>
          <a:xfrm>
            <a:off x="2555777" y="1798385"/>
            <a:ext cx="1827129" cy="1077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31" hasCustomPrompt="1"/>
          </p:nvPr>
        </p:nvSpPr>
        <p:spPr>
          <a:xfrm>
            <a:off x="4644009" y="1798385"/>
            <a:ext cx="1827129" cy="1077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32" hasCustomPrompt="1"/>
          </p:nvPr>
        </p:nvSpPr>
        <p:spPr>
          <a:xfrm>
            <a:off x="6741909" y="1798385"/>
            <a:ext cx="1827129" cy="1077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idx="33" hasCustomPrompt="1"/>
          </p:nvPr>
        </p:nvSpPr>
        <p:spPr>
          <a:xfrm>
            <a:off x="445641" y="3580627"/>
            <a:ext cx="1827129" cy="1077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idx="34" hasCustomPrompt="1"/>
          </p:nvPr>
        </p:nvSpPr>
        <p:spPr>
          <a:xfrm>
            <a:off x="2555777" y="3580627"/>
            <a:ext cx="1827129" cy="1077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35" hasCustomPrompt="1"/>
          </p:nvPr>
        </p:nvSpPr>
        <p:spPr>
          <a:xfrm>
            <a:off x="4644009" y="3580627"/>
            <a:ext cx="1827129" cy="1077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idx="37" hasCustomPrompt="1"/>
          </p:nvPr>
        </p:nvSpPr>
        <p:spPr>
          <a:xfrm>
            <a:off x="6741909" y="3580627"/>
            <a:ext cx="1827129" cy="1077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idx="38" hasCustomPrompt="1"/>
          </p:nvPr>
        </p:nvSpPr>
        <p:spPr>
          <a:xfrm>
            <a:off x="445641" y="1186707"/>
            <a:ext cx="1129159" cy="60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 baseline="0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39" hasCustomPrompt="1"/>
          </p:nvPr>
        </p:nvSpPr>
        <p:spPr>
          <a:xfrm>
            <a:off x="2555777" y="1186707"/>
            <a:ext cx="1129159" cy="60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idx="40" hasCustomPrompt="1"/>
          </p:nvPr>
        </p:nvSpPr>
        <p:spPr>
          <a:xfrm>
            <a:off x="4644009" y="1186707"/>
            <a:ext cx="1129159" cy="60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idx="41" hasCustomPrompt="1"/>
          </p:nvPr>
        </p:nvSpPr>
        <p:spPr>
          <a:xfrm>
            <a:off x="6741909" y="1186707"/>
            <a:ext cx="1129159" cy="60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idx="42" hasCustomPrompt="1"/>
          </p:nvPr>
        </p:nvSpPr>
        <p:spPr>
          <a:xfrm>
            <a:off x="445641" y="2984749"/>
            <a:ext cx="1129159" cy="60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idx="43" hasCustomPrompt="1"/>
          </p:nvPr>
        </p:nvSpPr>
        <p:spPr>
          <a:xfrm>
            <a:off x="2555777" y="2984749"/>
            <a:ext cx="1129159" cy="60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idx="44" hasCustomPrompt="1"/>
          </p:nvPr>
        </p:nvSpPr>
        <p:spPr>
          <a:xfrm>
            <a:off x="4644009" y="2984749"/>
            <a:ext cx="1129159" cy="60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idx="45" hasCustomPrompt="1"/>
          </p:nvPr>
        </p:nvSpPr>
        <p:spPr>
          <a:xfrm>
            <a:off x="6741909" y="2984749"/>
            <a:ext cx="1129159" cy="60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</p:spTree>
    <p:extLst>
      <p:ext uri="{BB962C8B-B14F-4D97-AF65-F5344CB8AC3E}">
        <p14:creationId xmlns:p14="http://schemas.microsoft.com/office/powerpoint/2010/main" val="169921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, 4 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23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598412" y="2605569"/>
            <a:ext cx="658813" cy="4810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33"/>
          </p:nvPr>
        </p:nvSpPr>
        <p:spPr>
          <a:xfrm>
            <a:off x="2615689" y="2605569"/>
            <a:ext cx="658813" cy="4810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4637961" y="2605569"/>
            <a:ext cx="658813" cy="4810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37"/>
          </p:nvPr>
        </p:nvSpPr>
        <p:spPr>
          <a:xfrm>
            <a:off x="6654185" y="2605569"/>
            <a:ext cx="658813" cy="4810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110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4pPr marL="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santotoe</a:t>
            </a:r>
            <a:r>
              <a:rPr lang="en-AU" dirty="0" smtClean="0"/>
              <a:t> </a:t>
            </a:r>
            <a:r>
              <a:rPr lang="en-AU" dirty="0" err="1" smtClean="0"/>
              <a:t>ehh</a:t>
            </a:r>
            <a:r>
              <a:rPr lang="en-AU" dirty="0" smtClean="0"/>
              <a:t> </a:t>
            </a:r>
            <a:r>
              <a:rPr lang="en-AU" dirty="0" err="1" smtClean="0"/>
              <a:t>asd</a:t>
            </a:r>
            <a:r>
              <a:rPr lang="en-AU" dirty="0" smtClean="0"/>
              <a:t> </a:t>
            </a:r>
            <a:r>
              <a:rPr lang="en-AU" dirty="0" err="1" smtClean="0"/>
              <a:t>gcia</a:t>
            </a:r>
            <a:r>
              <a:rPr lang="en-AU" dirty="0" smtClean="0"/>
              <a:t> </a:t>
            </a:r>
            <a:r>
              <a:rPr lang="en-AU" dirty="0" err="1" smtClean="0"/>
              <a:t>idu</a:t>
            </a:r>
            <a:r>
              <a:rPr lang="en-AU" dirty="0" smtClean="0"/>
              <a:t> </a:t>
            </a:r>
            <a:r>
              <a:rPr lang="en-AU" dirty="0" err="1" smtClean="0"/>
              <a:t>ciuw</a:t>
            </a:r>
            <a:r>
              <a:rPr lang="en-AU" dirty="0" smtClean="0"/>
              <a:t> </a:t>
            </a:r>
            <a:r>
              <a:rPr lang="en-AU" dirty="0" err="1" smtClean="0"/>
              <a:t>sfdoh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santotoe</a:t>
            </a:r>
            <a:r>
              <a:rPr lang="en-AU" dirty="0" smtClean="0"/>
              <a:t> </a:t>
            </a:r>
            <a:r>
              <a:rPr lang="en-AU" dirty="0" err="1" smtClean="0"/>
              <a:t>ehh</a:t>
            </a:r>
            <a:r>
              <a:rPr lang="en-AU" dirty="0" smtClean="0"/>
              <a:t> </a:t>
            </a:r>
            <a:r>
              <a:rPr lang="en-AU" dirty="0" err="1" smtClean="0"/>
              <a:t>asd</a:t>
            </a:r>
            <a:r>
              <a:rPr lang="en-AU" dirty="0" smtClean="0"/>
              <a:t> </a:t>
            </a:r>
            <a:r>
              <a:rPr lang="en-AU" dirty="0" err="1" smtClean="0"/>
              <a:t>gcia</a:t>
            </a:r>
            <a:r>
              <a:rPr lang="en-AU" dirty="0" smtClean="0"/>
              <a:t> </a:t>
            </a:r>
            <a:r>
              <a:rPr lang="en-AU" dirty="0" err="1" smtClean="0"/>
              <a:t>idu</a:t>
            </a:r>
            <a:r>
              <a:rPr lang="en-AU" dirty="0" smtClean="0"/>
              <a:t> </a:t>
            </a:r>
            <a:r>
              <a:rPr lang="en-AU" dirty="0" err="1" smtClean="0"/>
              <a:t>ciuw</a:t>
            </a:r>
            <a:r>
              <a:rPr lang="en-AU" dirty="0" smtClean="0"/>
              <a:t> </a:t>
            </a:r>
            <a:r>
              <a:rPr lang="en-AU" dirty="0" err="1" smtClean="0"/>
              <a:t>sfdoh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santotoe</a:t>
            </a:r>
            <a:r>
              <a:rPr lang="en-AU" dirty="0" smtClean="0"/>
              <a:t> </a:t>
            </a:r>
            <a:r>
              <a:rPr lang="en-AU" dirty="0" err="1" smtClean="0"/>
              <a:t>ehh</a:t>
            </a:r>
            <a:r>
              <a:rPr lang="en-AU" dirty="0" smtClean="0"/>
              <a:t> </a:t>
            </a:r>
            <a:r>
              <a:rPr lang="en-AU" dirty="0" err="1" smtClean="0"/>
              <a:t>asd</a:t>
            </a:r>
            <a:r>
              <a:rPr lang="en-AU" dirty="0" smtClean="0"/>
              <a:t> </a:t>
            </a:r>
            <a:r>
              <a:rPr lang="en-AU" dirty="0" err="1" smtClean="0"/>
              <a:t>gcia</a:t>
            </a:r>
            <a:r>
              <a:rPr lang="en-AU" dirty="0" smtClean="0"/>
              <a:t> </a:t>
            </a:r>
            <a:r>
              <a:rPr lang="en-AU" dirty="0" err="1" smtClean="0"/>
              <a:t>idu</a:t>
            </a:r>
            <a:r>
              <a:rPr lang="en-AU" dirty="0" smtClean="0"/>
              <a:t> </a:t>
            </a:r>
            <a:r>
              <a:rPr lang="en-AU" dirty="0" err="1" smtClean="0"/>
              <a:t>ciuw</a:t>
            </a:r>
            <a:r>
              <a:rPr lang="en-AU" dirty="0" smtClean="0"/>
              <a:t> </a:t>
            </a:r>
            <a:r>
              <a:rPr lang="en-AU" dirty="0" err="1" smtClean="0"/>
              <a:t>sfdoh</a:t>
            </a:r>
            <a:r>
              <a:rPr lang="en-AU" dirty="0" smtClean="0"/>
              <a:t>.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596922" y="3149203"/>
            <a:ext cx="1828779" cy="1213247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2627785" y="3149203"/>
            <a:ext cx="1828779" cy="1213247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4644009" y="3149203"/>
            <a:ext cx="1828779" cy="1213247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6674872" y="3149203"/>
            <a:ext cx="1828779" cy="1213247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37705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460376" y="1553482"/>
            <a:ext cx="6435922" cy="2961368"/>
          </a:xfrm>
          <a:prstGeom prst="rect">
            <a:avLst/>
          </a:prstGeom>
        </p:spPr>
        <p:txBody>
          <a:bodyPr/>
          <a:lstStyle>
            <a:lvl3pPr>
              <a:lnSpc>
                <a:spcPts val="13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300"/>
              </a:lnSpc>
              <a:buFontTx/>
              <a:buNone/>
              <a:defRPr lang="en-US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a </a:t>
            </a:r>
            <a:r>
              <a:rPr lang="en-AU" noProof="0" dirty="0" err="1" smtClean="0"/>
              <a:t>eil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a </a:t>
            </a:r>
            <a:r>
              <a:rPr lang="en-AU" noProof="0" dirty="0" err="1" smtClean="0"/>
              <a:t>eil</a:t>
            </a:r>
            <a:r>
              <a:rPr lang="en-AU" noProof="0" dirty="0" smtClean="0"/>
              <a:t>.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AU" noProof="0" dirty="0" smtClean="0"/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1" hasCustomPrompt="1"/>
          </p:nvPr>
        </p:nvSpPr>
        <p:spPr>
          <a:xfrm>
            <a:off x="6972301" y="1548379"/>
            <a:ext cx="1524000" cy="1166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95564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561900" y="1427275"/>
            <a:ext cx="962101" cy="639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1673607" y="1409950"/>
            <a:ext cx="6585101" cy="580776"/>
          </a:xfrm>
          <a:prstGeom prst="rect">
            <a:avLst/>
          </a:prstGeom>
        </p:spPr>
        <p:txBody>
          <a:bodyPr>
            <a:normAutofit/>
          </a:bodyPr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6" hasCustomPrompt="1"/>
          </p:nvPr>
        </p:nvSpPr>
        <p:spPr>
          <a:xfrm>
            <a:off x="561900" y="2168371"/>
            <a:ext cx="962101" cy="639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1673607" y="2151046"/>
            <a:ext cx="6585101" cy="580776"/>
          </a:xfrm>
          <a:prstGeom prst="rect">
            <a:avLst/>
          </a:prstGeom>
        </p:spPr>
        <p:txBody>
          <a:bodyPr>
            <a:normAutofit/>
          </a:bodyPr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561900" y="2924455"/>
            <a:ext cx="962101" cy="639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39" hasCustomPrompt="1"/>
          </p:nvPr>
        </p:nvSpPr>
        <p:spPr>
          <a:xfrm>
            <a:off x="1673607" y="2907130"/>
            <a:ext cx="6585101" cy="580776"/>
          </a:xfrm>
          <a:prstGeom prst="rect">
            <a:avLst/>
          </a:prstGeom>
        </p:spPr>
        <p:txBody>
          <a:bodyPr>
            <a:normAutofit/>
          </a:bodyPr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40" hasCustomPrompt="1"/>
          </p:nvPr>
        </p:nvSpPr>
        <p:spPr>
          <a:xfrm>
            <a:off x="561900" y="3665551"/>
            <a:ext cx="962101" cy="639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41" hasCustomPrompt="1"/>
          </p:nvPr>
        </p:nvSpPr>
        <p:spPr>
          <a:xfrm>
            <a:off x="1673607" y="3648226"/>
            <a:ext cx="6585101" cy="580776"/>
          </a:xfrm>
          <a:prstGeom prst="rect">
            <a:avLst/>
          </a:prstGeom>
        </p:spPr>
        <p:txBody>
          <a:bodyPr>
            <a:normAutofit/>
          </a:bodyPr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445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37" hasCustomPrompt="1"/>
          </p:nvPr>
        </p:nvSpPr>
        <p:spPr>
          <a:xfrm>
            <a:off x="2572266" y="1505857"/>
            <a:ext cx="3999469" cy="27494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558822" y="1501378"/>
            <a:ext cx="1920703" cy="548765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558822" y="2208612"/>
            <a:ext cx="1920703" cy="548765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B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558822" y="2915845"/>
            <a:ext cx="1920703" cy="548765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C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558822" y="3623078"/>
            <a:ext cx="1920703" cy="548765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D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46" hasCustomPrompt="1"/>
          </p:nvPr>
        </p:nvSpPr>
        <p:spPr>
          <a:xfrm>
            <a:off x="6664425" y="1501378"/>
            <a:ext cx="1920703" cy="548765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E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47" hasCustomPrompt="1"/>
          </p:nvPr>
        </p:nvSpPr>
        <p:spPr>
          <a:xfrm>
            <a:off x="6664425" y="2208612"/>
            <a:ext cx="1920703" cy="548765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F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48" hasCustomPrompt="1"/>
          </p:nvPr>
        </p:nvSpPr>
        <p:spPr>
          <a:xfrm>
            <a:off x="6664425" y="2915845"/>
            <a:ext cx="1920703" cy="548765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G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49" hasCustomPrompt="1"/>
          </p:nvPr>
        </p:nvSpPr>
        <p:spPr>
          <a:xfrm>
            <a:off x="6664425" y="3623078"/>
            <a:ext cx="1920703" cy="548765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Product H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374763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5744" y="2980474"/>
            <a:ext cx="1898876" cy="1437084"/>
          </a:xfrm>
          <a:prstGeom prst="rect">
            <a:avLst/>
          </a:prstGeom>
        </p:spPr>
        <p:txBody>
          <a:bodyPr/>
          <a:lstStyle>
            <a:lvl3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anon </a:t>
            </a:r>
            <a:r>
              <a:rPr lang="en-AU" noProof="0" dirty="0" err="1" smtClean="0"/>
              <a:t>santoro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alla</a:t>
            </a:r>
            <a:endParaRPr lang="en-AU" noProof="0" dirty="0" smtClean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30" hasCustomPrompt="1"/>
          </p:nvPr>
        </p:nvSpPr>
        <p:spPr>
          <a:xfrm>
            <a:off x="2580576" y="2980474"/>
            <a:ext cx="1898876" cy="1437084"/>
          </a:xfrm>
          <a:prstGeom prst="rect">
            <a:avLst/>
          </a:prstGeom>
        </p:spPr>
        <p:txBody>
          <a:bodyPr/>
          <a:lstStyle>
            <a:lvl3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anon </a:t>
            </a:r>
            <a:r>
              <a:rPr lang="en-AU" noProof="0" dirty="0" err="1" smtClean="0"/>
              <a:t>santoro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alla</a:t>
            </a:r>
            <a:endParaRPr lang="en-AU" noProof="0" dirty="0" smtClean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31" hasCustomPrompt="1"/>
          </p:nvPr>
        </p:nvSpPr>
        <p:spPr>
          <a:xfrm>
            <a:off x="4695408" y="2980474"/>
            <a:ext cx="1898876" cy="1437084"/>
          </a:xfrm>
          <a:prstGeom prst="rect">
            <a:avLst/>
          </a:prstGeom>
        </p:spPr>
        <p:txBody>
          <a:bodyPr/>
          <a:lstStyle>
            <a:lvl3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anon </a:t>
            </a:r>
            <a:r>
              <a:rPr lang="en-AU" noProof="0" dirty="0" err="1" smtClean="0"/>
              <a:t>santoro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alla</a:t>
            </a:r>
            <a:endParaRPr lang="en-AU" noProof="0" dirty="0" smtClean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32" hasCustomPrompt="1"/>
          </p:nvPr>
        </p:nvSpPr>
        <p:spPr>
          <a:xfrm>
            <a:off x="6810240" y="2980474"/>
            <a:ext cx="1898876" cy="1437084"/>
          </a:xfrm>
          <a:prstGeom prst="rect">
            <a:avLst/>
          </a:prstGeom>
        </p:spPr>
        <p:txBody>
          <a:bodyPr/>
          <a:lstStyle>
            <a:lvl3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anon </a:t>
            </a:r>
            <a:r>
              <a:rPr lang="en-AU" noProof="0" dirty="0" err="1" smtClean="0"/>
              <a:t>santoro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alla</a:t>
            </a:r>
            <a:endParaRPr lang="en-AU" noProof="0" dirty="0" smtClean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45204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20" hasCustomPrompt="1"/>
          </p:nvPr>
        </p:nvSpPr>
        <p:spPr>
          <a:xfrm>
            <a:off x="472244" y="1587104"/>
            <a:ext cx="1887009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7343" y="1587104"/>
            <a:ext cx="1887009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4640654" y="1587104"/>
            <a:ext cx="1887009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r>
              <a:rPr lang="en-AU" noProof="0" dirty="0" smtClean="0"/>
              <a:t>Click to insert picture or SmartArt</a:t>
            </a:r>
          </a:p>
          <a:p>
            <a:endParaRPr lang="en-AU" noProof="0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72244" y="2984159"/>
            <a:ext cx="1898424" cy="1438163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lvl="1"/>
            <a:r>
              <a:rPr lang="en-AU" noProof="0" dirty="0" smtClean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2557343" y="2984159"/>
            <a:ext cx="1898424" cy="1438163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lvl="1"/>
            <a:r>
              <a:rPr lang="en-AU" noProof="0" dirty="0" smtClean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640654" y="2984159"/>
            <a:ext cx="1898424" cy="1438163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lvl="1"/>
            <a:r>
              <a:rPr lang="en-AU" noProof="0" dirty="0" smtClean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722176" y="2984159"/>
            <a:ext cx="1898424" cy="1438163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lvl="1"/>
            <a:r>
              <a:rPr lang="en-AU" noProof="0" dirty="0" smtClean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23" hasCustomPrompt="1"/>
          </p:nvPr>
        </p:nvSpPr>
        <p:spPr>
          <a:xfrm>
            <a:off x="6722176" y="1587104"/>
            <a:ext cx="1887009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16140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63357" y="1440469"/>
            <a:ext cx="3440343" cy="206473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30" hasCustomPrompt="1"/>
          </p:nvPr>
        </p:nvSpPr>
        <p:spPr>
          <a:xfrm>
            <a:off x="4373223" y="1455490"/>
            <a:ext cx="3846436" cy="1001373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4409537" y="2763553"/>
            <a:ext cx="2183996" cy="311059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409537" y="3116455"/>
            <a:ext cx="2338299" cy="335444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Third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4409537" y="3493742"/>
            <a:ext cx="1293780" cy="399667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Third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4409537" y="3935251"/>
            <a:ext cx="2284886" cy="367535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Third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78730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50333" y="1443534"/>
            <a:ext cx="8061476" cy="376465"/>
          </a:xfrm>
          <a:prstGeom prst="rect">
            <a:avLst/>
          </a:prstGeom>
          <a:solidFill>
            <a:srgbClr val="6D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0333" y="2259965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50333" y="2763612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50333" y="3267259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50333" y="3770906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333" y="4274551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659192" y="1542926"/>
            <a:ext cx="1505857" cy="249861"/>
          </a:xfrm>
          <a:prstGeom prst="rect">
            <a:avLst/>
          </a:prstGeom>
        </p:spPr>
        <p:txBody>
          <a:bodyPr>
            <a:noAutofit/>
          </a:bodyPr>
          <a:lstStyle>
            <a:lvl3pPr marL="0" indent="0" algn="l">
              <a:buFontTx/>
              <a:buNone/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noProof="0" dirty="0" smtClean="0"/>
              <a:t>SUBJECT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322041" y="1542926"/>
            <a:ext cx="1373036" cy="249861"/>
          </a:xfrm>
          <a:prstGeom prst="rect">
            <a:avLst/>
          </a:prstGeom>
        </p:spPr>
        <p:txBody>
          <a:bodyPr>
            <a:noAutofit/>
          </a:bodyPr>
          <a:lstStyle>
            <a:lvl3pPr marL="723900" indent="0" algn="ctr">
              <a:buFontTx/>
              <a:buNone/>
              <a:defRPr lang="en-AU" sz="1400" b="0" kern="1200" cap="none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SUBJECT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960928" y="1542926"/>
            <a:ext cx="1373036" cy="249861"/>
          </a:xfrm>
          <a:prstGeom prst="rect">
            <a:avLst/>
          </a:prstGeom>
        </p:spPr>
        <p:txBody>
          <a:bodyPr>
            <a:noAutofit/>
          </a:bodyPr>
          <a:lstStyle>
            <a:lvl3pPr marL="723900" indent="0" algn="ctr">
              <a:buFontTx/>
              <a:buNone/>
              <a:defRPr lang="en-AU" sz="1400" b="0" kern="1200" cap="none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SUBJECT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99815" y="1542926"/>
            <a:ext cx="1373036" cy="249861"/>
          </a:xfrm>
          <a:prstGeom prst="rect">
            <a:avLst/>
          </a:prstGeom>
        </p:spPr>
        <p:txBody>
          <a:bodyPr>
            <a:noAutofit/>
          </a:bodyPr>
          <a:lstStyle>
            <a:lvl3pPr marL="723900" indent="0" algn="ctr">
              <a:buFontTx/>
              <a:buNone/>
              <a:defRPr lang="en-AU" sz="1400" b="0" kern="1200" cap="none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SUBJECT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238700" y="1542926"/>
            <a:ext cx="1373036" cy="249861"/>
          </a:xfrm>
          <a:prstGeom prst="rect">
            <a:avLst/>
          </a:prstGeom>
        </p:spPr>
        <p:txBody>
          <a:bodyPr>
            <a:noAutofit/>
          </a:bodyPr>
          <a:lstStyle>
            <a:lvl3pPr marL="723900" indent="0" algn="ctr">
              <a:buFontTx/>
              <a:buNone/>
              <a:defRPr lang="en-AU" sz="1400" b="0" kern="1200" cap="none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SUBJECT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36"/>
          </p:nvPr>
        </p:nvSpPr>
        <p:spPr>
          <a:xfrm>
            <a:off x="2787650" y="1860651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37"/>
          </p:nvPr>
        </p:nvSpPr>
        <p:spPr>
          <a:xfrm>
            <a:off x="2787650" y="2337606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38"/>
          </p:nvPr>
        </p:nvSpPr>
        <p:spPr>
          <a:xfrm>
            <a:off x="2787650" y="2823660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39"/>
          </p:nvPr>
        </p:nvSpPr>
        <p:spPr>
          <a:xfrm>
            <a:off x="2787650" y="3355074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29" name="Picture Placeholder 24"/>
          <p:cNvSpPr>
            <a:spLocks noGrp="1"/>
          </p:cNvSpPr>
          <p:nvPr>
            <p:ph type="pic" sz="quarter" idx="40"/>
          </p:nvPr>
        </p:nvSpPr>
        <p:spPr>
          <a:xfrm>
            <a:off x="2787650" y="3854310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38" name="Picture Placeholder 24"/>
          <p:cNvSpPr>
            <a:spLocks noGrp="1"/>
          </p:cNvSpPr>
          <p:nvPr>
            <p:ph type="pic" sz="quarter" idx="41"/>
          </p:nvPr>
        </p:nvSpPr>
        <p:spPr>
          <a:xfrm>
            <a:off x="4427984" y="1860651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39" name="Picture Placeholder 24"/>
          <p:cNvSpPr>
            <a:spLocks noGrp="1"/>
          </p:cNvSpPr>
          <p:nvPr>
            <p:ph type="pic" sz="quarter" idx="42"/>
          </p:nvPr>
        </p:nvSpPr>
        <p:spPr>
          <a:xfrm>
            <a:off x="4427984" y="2337606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43"/>
          </p:nvPr>
        </p:nvSpPr>
        <p:spPr>
          <a:xfrm>
            <a:off x="4427984" y="2823660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44"/>
          </p:nvPr>
        </p:nvSpPr>
        <p:spPr>
          <a:xfrm>
            <a:off x="4427984" y="3355074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45"/>
          </p:nvPr>
        </p:nvSpPr>
        <p:spPr>
          <a:xfrm>
            <a:off x="4427984" y="3854310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46"/>
          </p:nvPr>
        </p:nvSpPr>
        <p:spPr>
          <a:xfrm>
            <a:off x="6084168" y="1860651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4" name="Picture Placeholder 24"/>
          <p:cNvSpPr>
            <a:spLocks noGrp="1"/>
          </p:cNvSpPr>
          <p:nvPr>
            <p:ph type="pic" sz="quarter" idx="47"/>
          </p:nvPr>
        </p:nvSpPr>
        <p:spPr>
          <a:xfrm>
            <a:off x="6084168" y="2337606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5" name="Picture Placeholder 24"/>
          <p:cNvSpPr>
            <a:spLocks noGrp="1"/>
          </p:cNvSpPr>
          <p:nvPr>
            <p:ph type="pic" sz="quarter" idx="48"/>
          </p:nvPr>
        </p:nvSpPr>
        <p:spPr>
          <a:xfrm>
            <a:off x="6084168" y="2823660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6" name="Picture Placeholder 24"/>
          <p:cNvSpPr>
            <a:spLocks noGrp="1"/>
          </p:cNvSpPr>
          <p:nvPr>
            <p:ph type="pic" sz="quarter" idx="49"/>
          </p:nvPr>
        </p:nvSpPr>
        <p:spPr>
          <a:xfrm>
            <a:off x="6084168" y="3355074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7" name="Picture Placeholder 24"/>
          <p:cNvSpPr>
            <a:spLocks noGrp="1"/>
          </p:cNvSpPr>
          <p:nvPr>
            <p:ph type="pic" sz="quarter" idx="50"/>
          </p:nvPr>
        </p:nvSpPr>
        <p:spPr>
          <a:xfrm>
            <a:off x="6084168" y="3854310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8" name="Picture Placeholder 24"/>
          <p:cNvSpPr>
            <a:spLocks noGrp="1"/>
          </p:cNvSpPr>
          <p:nvPr>
            <p:ph type="pic" sz="quarter" idx="51"/>
          </p:nvPr>
        </p:nvSpPr>
        <p:spPr>
          <a:xfrm>
            <a:off x="7724502" y="1860651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49" name="Picture Placeholder 24"/>
          <p:cNvSpPr>
            <a:spLocks noGrp="1"/>
          </p:cNvSpPr>
          <p:nvPr>
            <p:ph type="pic" sz="quarter" idx="52"/>
          </p:nvPr>
        </p:nvSpPr>
        <p:spPr>
          <a:xfrm>
            <a:off x="7724502" y="2337606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50" name="Picture Placeholder 24"/>
          <p:cNvSpPr>
            <a:spLocks noGrp="1"/>
          </p:cNvSpPr>
          <p:nvPr>
            <p:ph type="pic" sz="quarter" idx="53"/>
          </p:nvPr>
        </p:nvSpPr>
        <p:spPr>
          <a:xfrm>
            <a:off x="7724502" y="2823660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51" name="Picture Placeholder 24"/>
          <p:cNvSpPr>
            <a:spLocks noGrp="1"/>
          </p:cNvSpPr>
          <p:nvPr>
            <p:ph type="pic" sz="quarter" idx="54"/>
          </p:nvPr>
        </p:nvSpPr>
        <p:spPr>
          <a:xfrm>
            <a:off x="7724502" y="3355074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52" name="Picture Placeholder 24"/>
          <p:cNvSpPr>
            <a:spLocks noGrp="1"/>
          </p:cNvSpPr>
          <p:nvPr>
            <p:ph type="pic" sz="quarter" idx="55"/>
          </p:nvPr>
        </p:nvSpPr>
        <p:spPr>
          <a:xfrm>
            <a:off x="7724502" y="3854310"/>
            <a:ext cx="453874" cy="340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AU" noProof="0" dirty="0"/>
          </a:p>
        </p:txBody>
      </p:sp>
      <p:sp>
        <p:nvSpPr>
          <p:cNvPr id="5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82" y="1896568"/>
            <a:ext cx="2127519" cy="32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idx="56" hasCustomPrompt="1"/>
          </p:nvPr>
        </p:nvSpPr>
        <p:spPr>
          <a:xfrm>
            <a:off x="479482" y="2355727"/>
            <a:ext cx="2127519" cy="32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idx="57" hasCustomPrompt="1"/>
          </p:nvPr>
        </p:nvSpPr>
        <p:spPr>
          <a:xfrm>
            <a:off x="479482" y="2841781"/>
            <a:ext cx="2127519" cy="32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idx="58" hasCustomPrompt="1"/>
          </p:nvPr>
        </p:nvSpPr>
        <p:spPr>
          <a:xfrm>
            <a:off x="479482" y="3339039"/>
            <a:ext cx="2127519" cy="32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idx="59" hasCustomPrompt="1"/>
          </p:nvPr>
        </p:nvSpPr>
        <p:spPr>
          <a:xfrm>
            <a:off x="479482" y="3863135"/>
            <a:ext cx="2127519" cy="32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40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296734"/>
            <a:ext cx="8266559" cy="3389566"/>
          </a:xfrm>
          <a:prstGeom prst="rect">
            <a:avLst/>
          </a:prstGeom>
        </p:spPr>
        <p:txBody>
          <a:bodyPr vert="horz" lIns="91440" tIns="45720" rIns="91440" bIns="45720" numCol="2" spcCol="54000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86642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22" name="Content Placeholder 6"/>
          <p:cNvSpPr>
            <a:spLocks noGrp="1"/>
          </p:cNvSpPr>
          <p:nvPr userDrawn="1">
            <p:ph sz="quarter" idx="32" hasCustomPrompt="1"/>
          </p:nvPr>
        </p:nvSpPr>
        <p:spPr>
          <a:xfrm>
            <a:off x="1395186" y="1206159"/>
            <a:ext cx="1513114" cy="1003641"/>
          </a:xfrm>
          <a:prstGeom prst="rect">
            <a:avLst/>
          </a:prstGeom>
        </p:spPr>
        <p:txBody>
          <a:bodyPr/>
          <a:lstStyle>
            <a:lvl3pPr marL="0" indent="0" algn="l">
              <a:lnSpc>
                <a:spcPts val="1200"/>
              </a:lnSpc>
              <a:buFontTx/>
              <a:buNone/>
              <a:defRPr sz="1600" b="0" i="0" cap="none" baseline="0">
                <a:solidFill>
                  <a:schemeClr val="tx1"/>
                </a:solidFill>
              </a:defRPr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noProof="0" dirty="0" smtClean="0"/>
              <a:t>Click to insert picture or SmartArt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3153407" y="1199251"/>
            <a:ext cx="4623527" cy="102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san.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33" hasCustomPrompt="1"/>
          </p:nvPr>
        </p:nvSpPr>
        <p:spPr>
          <a:xfrm>
            <a:off x="1395186" y="2346728"/>
            <a:ext cx="1513114" cy="1003641"/>
          </a:xfrm>
          <a:prstGeom prst="rect">
            <a:avLst/>
          </a:prstGeom>
        </p:spPr>
        <p:txBody>
          <a:bodyPr/>
          <a:lstStyle>
            <a:lvl3pPr marL="0" indent="0" algn="l">
              <a:lnSpc>
                <a:spcPts val="1200"/>
              </a:lnSpc>
              <a:buFontTx/>
              <a:buNone/>
              <a:defRPr sz="1600" b="0" i="0" cap="none" baseline="0">
                <a:solidFill>
                  <a:schemeClr val="tx1"/>
                </a:solidFill>
              </a:defRPr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noProof="0" dirty="0" smtClean="0"/>
              <a:t>Click to insert picture or SmartArt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34" hasCustomPrompt="1"/>
          </p:nvPr>
        </p:nvSpPr>
        <p:spPr>
          <a:xfrm>
            <a:off x="3153407" y="2339821"/>
            <a:ext cx="4623527" cy="102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san.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1395186" y="3490379"/>
            <a:ext cx="1513114" cy="1003641"/>
          </a:xfrm>
          <a:prstGeom prst="rect">
            <a:avLst/>
          </a:prstGeom>
        </p:spPr>
        <p:txBody>
          <a:bodyPr/>
          <a:lstStyle>
            <a:lvl3pPr marL="0" indent="0" algn="l">
              <a:lnSpc>
                <a:spcPts val="1200"/>
              </a:lnSpc>
              <a:buFontTx/>
              <a:buNone/>
              <a:defRPr sz="1600" b="0" i="0" cap="none" baseline="0">
                <a:solidFill>
                  <a:schemeClr val="tx1"/>
                </a:solidFill>
              </a:defRPr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noProof="0" dirty="0" smtClean="0"/>
              <a:t>Click to insert picture or SmartArt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36" hasCustomPrompt="1"/>
          </p:nvPr>
        </p:nvSpPr>
        <p:spPr>
          <a:xfrm>
            <a:off x="3153407" y="3483471"/>
            <a:ext cx="4623527" cy="102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san.</a:t>
            </a:r>
          </a:p>
        </p:txBody>
      </p:sp>
    </p:spTree>
    <p:extLst>
      <p:ext uri="{BB962C8B-B14F-4D97-AF65-F5344CB8AC3E}">
        <p14:creationId xmlns:p14="http://schemas.microsoft.com/office/powerpoint/2010/main" val="218485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79065" y="1258634"/>
            <a:ext cx="392164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30" hasCustomPrompt="1"/>
          </p:nvPr>
        </p:nvSpPr>
        <p:spPr>
          <a:xfrm>
            <a:off x="4716017" y="1258634"/>
            <a:ext cx="392164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3491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1103087" y="1194226"/>
            <a:ext cx="2986313" cy="964774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Orum</a:t>
            </a:r>
            <a:endParaRPr lang="en-AU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491069" y="1193418"/>
            <a:ext cx="550331" cy="376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35" hasCustomPrompt="1"/>
          </p:nvPr>
        </p:nvSpPr>
        <p:spPr>
          <a:xfrm>
            <a:off x="4191000" y="1195076"/>
            <a:ext cx="4470400" cy="2738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1103087" y="2184018"/>
            <a:ext cx="2986313" cy="761574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.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37"/>
          </p:nvPr>
        </p:nvSpPr>
        <p:spPr>
          <a:xfrm>
            <a:off x="491069" y="2184018"/>
            <a:ext cx="550331" cy="376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1103087" y="2958718"/>
            <a:ext cx="2986313" cy="964774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Orum</a:t>
            </a:r>
            <a:endParaRPr lang="en-AU" noProof="0" dirty="0" smtClean="0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39"/>
          </p:nvPr>
        </p:nvSpPr>
        <p:spPr>
          <a:xfrm>
            <a:off x="491069" y="2958718"/>
            <a:ext cx="550331" cy="376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1103087" y="3950126"/>
            <a:ext cx="2986313" cy="761574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.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41"/>
          </p:nvPr>
        </p:nvSpPr>
        <p:spPr>
          <a:xfrm>
            <a:off x="491069" y="3950126"/>
            <a:ext cx="550331" cy="376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63761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873730" y="1629003"/>
            <a:ext cx="641350" cy="481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2000" y="2154465"/>
            <a:ext cx="864810" cy="217715"/>
          </a:xfrm>
          <a:prstGeom prst="rect">
            <a:avLst/>
          </a:prstGeom>
          <a:solidFill>
            <a:srgbClr val="D6001C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AU" sz="1200" noProof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951060"/>
            <a:ext cx="864810" cy="217715"/>
          </a:xfrm>
          <a:prstGeom prst="rect">
            <a:avLst/>
          </a:prstGeom>
          <a:solidFill>
            <a:srgbClr val="D6001C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AU" sz="1200" noProof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855587" y="3219986"/>
            <a:ext cx="641350" cy="481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9048" y="2413000"/>
            <a:ext cx="0" cy="489857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43001" y="2657929"/>
            <a:ext cx="1088571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24284" y="2013857"/>
            <a:ext cx="0" cy="1374321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19477" y="2018393"/>
            <a:ext cx="4940905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219477" y="3387644"/>
            <a:ext cx="4940905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2660952" y="1864179"/>
            <a:ext cx="1245810" cy="303893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AU" sz="1000" noProof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328968" y="1864179"/>
            <a:ext cx="1245810" cy="303893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AU" sz="1000" noProof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026359" y="1864179"/>
            <a:ext cx="1245810" cy="303893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AU" sz="1000" noProof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2660952" y="3242503"/>
            <a:ext cx="1245810" cy="303893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AU" sz="1000" noProof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4328968" y="3152322"/>
            <a:ext cx="1245810" cy="471714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AU" sz="1000" noProof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6026359" y="3242503"/>
            <a:ext cx="1245810" cy="303893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000" noProof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4025760" y="2765220"/>
            <a:ext cx="552288" cy="414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endParaRPr lang="en-AU" noProof="0" dirty="0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7382189" y="1796987"/>
            <a:ext cx="552288" cy="414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endParaRPr lang="en-AU" noProof="0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7382189" y="3165816"/>
            <a:ext cx="552288" cy="414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endParaRPr lang="en-AU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5" hasCustomPrompt="1"/>
          </p:nvPr>
        </p:nvSpPr>
        <p:spPr>
          <a:xfrm>
            <a:off x="2581544" y="3640278"/>
            <a:ext cx="1536700" cy="667940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8" name="Content Placeholder 10"/>
          <p:cNvSpPr>
            <a:spLocks noGrp="1"/>
          </p:cNvSpPr>
          <p:nvPr>
            <p:ph sz="quarter" idx="36" hasCustomPrompt="1"/>
          </p:nvPr>
        </p:nvSpPr>
        <p:spPr>
          <a:xfrm>
            <a:off x="4241635" y="3640278"/>
            <a:ext cx="1536700" cy="667940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37" hasCustomPrompt="1"/>
          </p:nvPr>
        </p:nvSpPr>
        <p:spPr>
          <a:xfrm>
            <a:off x="5939364" y="3640278"/>
            <a:ext cx="1536700" cy="667940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38" name="Content Placeholder 10"/>
          <p:cNvSpPr>
            <a:spLocks noGrp="1"/>
          </p:cNvSpPr>
          <p:nvPr>
            <p:ph sz="quarter" idx="38" hasCustomPrompt="1"/>
          </p:nvPr>
        </p:nvSpPr>
        <p:spPr>
          <a:xfrm>
            <a:off x="2581544" y="1351271"/>
            <a:ext cx="1536700" cy="504729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39" name="Content Placeholder 10"/>
          <p:cNvSpPr>
            <a:spLocks noGrp="1"/>
          </p:cNvSpPr>
          <p:nvPr>
            <p:ph sz="quarter" idx="39" hasCustomPrompt="1"/>
          </p:nvPr>
        </p:nvSpPr>
        <p:spPr>
          <a:xfrm>
            <a:off x="4241635" y="1351271"/>
            <a:ext cx="1536700" cy="504729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40" hasCustomPrompt="1"/>
          </p:nvPr>
        </p:nvSpPr>
        <p:spPr>
          <a:xfrm>
            <a:off x="5939364" y="1351271"/>
            <a:ext cx="1536700" cy="504729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1" hasCustomPrompt="1"/>
          </p:nvPr>
        </p:nvSpPr>
        <p:spPr>
          <a:xfrm>
            <a:off x="2670648" y="1864519"/>
            <a:ext cx="1234433" cy="3030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41" name="Content Placeholder 15"/>
          <p:cNvSpPr>
            <a:spLocks noGrp="1"/>
          </p:cNvSpPr>
          <p:nvPr>
            <p:ph sz="quarter" idx="42" hasCustomPrompt="1"/>
          </p:nvPr>
        </p:nvSpPr>
        <p:spPr>
          <a:xfrm>
            <a:off x="4338172" y="1864519"/>
            <a:ext cx="1234433" cy="3030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42" name="Content Placeholder 15"/>
          <p:cNvSpPr>
            <a:spLocks noGrp="1"/>
          </p:cNvSpPr>
          <p:nvPr>
            <p:ph sz="quarter" idx="43" hasCustomPrompt="1"/>
          </p:nvPr>
        </p:nvSpPr>
        <p:spPr>
          <a:xfrm>
            <a:off x="6029966" y="1864519"/>
            <a:ext cx="1234433" cy="3030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44" name="Content Placeholder 15"/>
          <p:cNvSpPr>
            <a:spLocks noGrp="1"/>
          </p:cNvSpPr>
          <p:nvPr>
            <p:ph sz="quarter" idx="44" hasCustomPrompt="1"/>
          </p:nvPr>
        </p:nvSpPr>
        <p:spPr>
          <a:xfrm>
            <a:off x="2670648" y="3242075"/>
            <a:ext cx="1234433" cy="3030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45" name="Content Placeholder 15"/>
          <p:cNvSpPr>
            <a:spLocks noGrp="1"/>
          </p:cNvSpPr>
          <p:nvPr>
            <p:ph sz="quarter" idx="45" hasCustomPrompt="1"/>
          </p:nvPr>
        </p:nvSpPr>
        <p:spPr>
          <a:xfrm>
            <a:off x="6029966" y="3242075"/>
            <a:ext cx="1234433" cy="3030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</p:txBody>
      </p:sp>
      <p:sp>
        <p:nvSpPr>
          <p:cNvPr id="46" name="Content Placeholder 15"/>
          <p:cNvSpPr>
            <a:spLocks noGrp="1"/>
          </p:cNvSpPr>
          <p:nvPr>
            <p:ph sz="quarter" idx="46" hasCustomPrompt="1"/>
          </p:nvPr>
        </p:nvSpPr>
        <p:spPr>
          <a:xfrm>
            <a:off x="4338172" y="3235204"/>
            <a:ext cx="1234433" cy="3030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9461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5381625" y="1284287"/>
            <a:ext cx="2032757" cy="557213"/>
          </a:xfrm>
          <a:prstGeom prst="rect">
            <a:avLst/>
          </a:prstGeom>
        </p:spPr>
        <p:txBody>
          <a:bodyPr>
            <a:normAutofit/>
          </a:bodyPr>
          <a:lstStyle>
            <a:lvl3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2001 – 2004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Consistent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7474857" y="1284287"/>
            <a:ext cx="1206500" cy="366713"/>
          </a:xfrm>
          <a:prstGeom prst="rect">
            <a:avLst/>
          </a:prstGeom>
        </p:spPr>
        <p:txBody>
          <a:bodyPr>
            <a:normAutofit/>
          </a:bodyPr>
          <a:lstStyle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100%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36" hasCustomPrompt="1"/>
          </p:nvPr>
        </p:nvSpPr>
        <p:spPr>
          <a:xfrm>
            <a:off x="5387975" y="3366690"/>
            <a:ext cx="3223835" cy="1205309"/>
          </a:xfrm>
          <a:prstGeom prst="rect">
            <a:avLst/>
          </a:prstGeom>
        </p:spPr>
        <p:txBody>
          <a:bodyPr>
            <a:normAutofit/>
          </a:bodyPr>
          <a:lstStyle>
            <a:lvl4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toor</a:t>
            </a:r>
            <a:r>
              <a:rPr lang="en-AU" noProof="0" dirty="0" smtClean="0"/>
              <a:t> velum sit</a:t>
            </a:r>
            <a:br>
              <a:rPr lang="en-AU" noProof="0" dirty="0" smtClean="0"/>
            </a:br>
            <a:r>
              <a:rPr lang="en-AU" noProof="0" dirty="0" err="1" smtClean="0"/>
              <a:t>ol</a:t>
            </a:r>
            <a:r>
              <a:rPr lang="en-AU" noProof="0" dirty="0" smtClean="0"/>
              <a:t> </a:t>
            </a:r>
            <a:r>
              <a:rPr lang="en-AU" noProof="0" dirty="0" err="1" smtClean="0"/>
              <a:t>uptattem</a:t>
            </a:r>
            <a:r>
              <a:rPr lang="en-AU" noProof="0" dirty="0" smtClean="0"/>
              <a:t> anon velum </a:t>
            </a:r>
            <a:r>
              <a:rPr lang="en-AU" noProof="0" dirty="0" err="1" smtClean="0"/>
              <a:t>delios</a:t>
            </a:r>
            <a:r>
              <a:rPr lang="en-AU" noProof="0" dirty="0" smtClean="0"/>
              <a:t> vela </a:t>
            </a:r>
            <a:r>
              <a:rPr lang="en-AU" noProof="0" dirty="0" err="1" smtClean="0"/>
              <a:t>eis</a:t>
            </a:r>
            <a:r>
              <a:rPr lang="en-AU" noProof="0" dirty="0" smtClean="0"/>
              <a:t> </a:t>
            </a:r>
            <a:r>
              <a:rPr lang="en-AU" noProof="0" dirty="0" err="1" smtClean="0"/>
              <a:t>mia</a:t>
            </a:r>
            <a:r>
              <a:rPr lang="en-AU" noProof="0" dirty="0" smtClean="0"/>
              <a:t> dos ute </a:t>
            </a:r>
            <a:r>
              <a:rPr lang="en-AU" noProof="0" dirty="0" err="1" smtClean="0"/>
              <a:t>il</a:t>
            </a:r>
            <a:r>
              <a:rPr lang="en-AU" noProof="0" dirty="0" smtClean="0"/>
              <a:t>.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37" hasCustomPrompt="1"/>
          </p:nvPr>
        </p:nvSpPr>
        <p:spPr>
          <a:xfrm>
            <a:off x="5381625" y="1971521"/>
            <a:ext cx="2032757" cy="557213"/>
          </a:xfrm>
          <a:prstGeom prst="rect">
            <a:avLst/>
          </a:prstGeom>
        </p:spPr>
        <p:txBody>
          <a:bodyPr>
            <a:normAutofit/>
          </a:bodyPr>
          <a:lstStyle>
            <a:lvl3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2001 – 2004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Consistent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8" hasCustomPrompt="1"/>
          </p:nvPr>
        </p:nvSpPr>
        <p:spPr>
          <a:xfrm>
            <a:off x="5381625" y="2673599"/>
            <a:ext cx="2032757" cy="557213"/>
          </a:xfrm>
          <a:prstGeom prst="rect">
            <a:avLst/>
          </a:prstGeom>
        </p:spPr>
        <p:txBody>
          <a:bodyPr>
            <a:normAutofit/>
          </a:bodyPr>
          <a:lstStyle>
            <a:lvl3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2001 – 2004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Consistent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39" hasCustomPrompt="1"/>
          </p:nvPr>
        </p:nvSpPr>
        <p:spPr>
          <a:xfrm>
            <a:off x="7474857" y="1971520"/>
            <a:ext cx="1206500" cy="366713"/>
          </a:xfrm>
          <a:prstGeom prst="rect">
            <a:avLst/>
          </a:prstGeom>
        </p:spPr>
        <p:txBody>
          <a:bodyPr>
            <a:noAutofit/>
          </a:bodyPr>
          <a:lstStyle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20% - 30%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40" hasCustomPrompt="1"/>
          </p:nvPr>
        </p:nvSpPr>
        <p:spPr>
          <a:xfrm>
            <a:off x="7474857" y="2673598"/>
            <a:ext cx="1206500" cy="366713"/>
          </a:xfrm>
          <a:prstGeom prst="rect">
            <a:avLst/>
          </a:prstGeom>
        </p:spPr>
        <p:txBody>
          <a:bodyPr>
            <a:noAutofit/>
          </a:bodyPr>
          <a:lstStyle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40% - 50%</a:t>
            </a:r>
          </a:p>
        </p:txBody>
      </p:sp>
    </p:spTree>
    <p:extLst>
      <p:ext uri="{BB962C8B-B14F-4D97-AF65-F5344CB8AC3E}">
        <p14:creationId xmlns:p14="http://schemas.microsoft.com/office/powerpoint/2010/main" val="4031533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54786" y="1676750"/>
            <a:ext cx="1520588" cy="11102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37" hasCustomPrompt="1"/>
          </p:nvPr>
        </p:nvSpPr>
        <p:spPr>
          <a:xfrm>
            <a:off x="2787829" y="1676750"/>
            <a:ext cx="1520588" cy="111021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noProof="0" dirty="0" smtClean="0"/>
              <a:t>Click to insert picture or SmartArt</a:t>
            </a:r>
          </a:p>
          <a:p>
            <a:endParaRPr lang="en-AU" noProof="0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38" hasCustomPrompt="1"/>
          </p:nvPr>
        </p:nvSpPr>
        <p:spPr>
          <a:xfrm>
            <a:off x="4816753" y="1676750"/>
            <a:ext cx="1520588" cy="111021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noProof="0" dirty="0" smtClean="0"/>
              <a:t>Click to insert picture or SmartArt</a:t>
            </a:r>
          </a:p>
          <a:p>
            <a:endParaRPr lang="en-AU" noProof="0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9" hasCustomPrompt="1"/>
          </p:nvPr>
        </p:nvSpPr>
        <p:spPr>
          <a:xfrm>
            <a:off x="6824396" y="1676750"/>
            <a:ext cx="1520588" cy="111021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noProof="0" dirty="0" smtClean="0"/>
              <a:t>Click to insert picture or SmartArt</a:t>
            </a:r>
          </a:p>
          <a:p>
            <a:endParaRPr lang="en-AU" noProof="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41350" y="2907723"/>
            <a:ext cx="1747461" cy="1550231"/>
          </a:xfrm>
          <a:prstGeom prst="rect">
            <a:avLst/>
          </a:prstGeom>
        </p:spPr>
        <p:txBody>
          <a:bodyPr/>
          <a:lstStyle>
            <a:lvl3pPr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ctr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74393" y="2907723"/>
            <a:ext cx="1747461" cy="1550231"/>
          </a:xfrm>
          <a:prstGeom prst="rect">
            <a:avLst/>
          </a:prstGeom>
        </p:spPr>
        <p:txBody>
          <a:bodyPr/>
          <a:lstStyle>
            <a:lvl3pPr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ctr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03317" y="2907723"/>
            <a:ext cx="1747461" cy="1550231"/>
          </a:xfrm>
          <a:prstGeom prst="rect">
            <a:avLst/>
          </a:prstGeom>
        </p:spPr>
        <p:txBody>
          <a:bodyPr/>
          <a:lstStyle>
            <a:lvl3pPr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ctr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10960" y="2907723"/>
            <a:ext cx="1747461" cy="1550231"/>
          </a:xfrm>
          <a:prstGeom prst="rect">
            <a:avLst/>
          </a:prstGeom>
        </p:spPr>
        <p:txBody>
          <a:bodyPr/>
          <a:lstStyle>
            <a:lvl3pPr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ctr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040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625694" y="2266854"/>
            <a:ext cx="1873164" cy="2419446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676712" y="2266854"/>
            <a:ext cx="1873164" cy="2419446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712970" y="2266854"/>
            <a:ext cx="1873164" cy="2419446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89436" y="2266854"/>
            <a:ext cx="1873164" cy="2419446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2625694" y="2893142"/>
            <a:ext cx="1873164" cy="604542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4676712" y="2893142"/>
            <a:ext cx="1873164" cy="604542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712970" y="2901497"/>
            <a:ext cx="1873164" cy="604542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589436" y="2893142"/>
            <a:ext cx="1873164" cy="604542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4749867"/>
            <a:ext cx="2133600" cy="273844"/>
          </a:xfrm>
        </p:spPr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4749867"/>
            <a:ext cx="2133600" cy="273844"/>
          </a:xfrm>
        </p:spPr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17604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926933" y="3619301"/>
            <a:ext cx="1196796" cy="8738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58747" y="2960821"/>
            <a:ext cx="1747461" cy="475973"/>
          </a:xfrm>
          <a:prstGeom prst="rect">
            <a:avLst/>
          </a:prstGeom>
        </p:spPr>
        <p:txBody>
          <a:bodyPr/>
          <a:lstStyle>
            <a:lvl3pPr algn="l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1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98029" y="2960821"/>
            <a:ext cx="1747461" cy="475973"/>
          </a:xfrm>
          <a:prstGeom prst="rect">
            <a:avLst/>
          </a:prstGeom>
        </p:spPr>
        <p:txBody>
          <a:bodyPr/>
          <a:lstStyle>
            <a:lvl3pPr algn="l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31514" y="2960821"/>
            <a:ext cx="1747461" cy="475973"/>
          </a:xfrm>
          <a:prstGeom prst="rect">
            <a:avLst/>
          </a:prstGeom>
        </p:spPr>
        <p:txBody>
          <a:bodyPr/>
          <a:lstStyle>
            <a:lvl3pPr algn="l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3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64996" y="2960821"/>
            <a:ext cx="1747461" cy="475973"/>
          </a:xfrm>
          <a:prstGeom prst="rect">
            <a:avLst/>
          </a:prstGeom>
        </p:spPr>
        <p:txBody>
          <a:bodyPr/>
          <a:lstStyle>
            <a:lvl3pPr algn="l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47" hasCustomPrompt="1"/>
          </p:nvPr>
        </p:nvSpPr>
        <p:spPr>
          <a:xfrm>
            <a:off x="658747" y="2361324"/>
            <a:ext cx="1747461" cy="475973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48" hasCustomPrompt="1"/>
          </p:nvPr>
        </p:nvSpPr>
        <p:spPr>
          <a:xfrm>
            <a:off x="2698029" y="2361324"/>
            <a:ext cx="1747461" cy="475973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49" hasCustomPrompt="1"/>
          </p:nvPr>
        </p:nvSpPr>
        <p:spPr>
          <a:xfrm>
            <a:off x="4731514" y="2361324"/>
            <a:ext cx="1747461" cy="475973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50" hasCustomPrompt="1"/>
          </p:nvPr>
        </p:nvSpPr>
        <p:spPr>
          <a:xfrm>
            <a:off x="6764996" y="2361324"/>
            <a:ext cx="1747461" cy="475973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51" hasCustomPrompt="1"/>
          </p:nvPr>
        </p:nvSpPr>
        <p:spPr>
          <a:xfrm>
            <a:off x="2915816" y="3619301"/>
            <a:ext cx="1196796" cy="8738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52" hasCustomPrompt="1"/>
          </p:nvPr>
        </p:nvSpPr>
        <p:spPr>
          <a:xfrm>
            <a:off x="5009847" y="3619301"/>
            <a:ext cx="1196796" cy="8738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53" hasCustomPrompt="1"/>
          </p:nvPr>
        </p:nvSpPr>
        <p:spPr>
          <a:xfrm>
            <a:off x="7045122" y="3619301"/>
            <a:ext cx="1196796" cy="8738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54" hasCustomPrompt="1"/>
          </p:nvPr>
        </p:nvSpPr>
        <p:spPr>
          <a:xfrm>
            <a:off x="458236" y="1143463"/>
            <a:ext cx="8171077" cy="987043"/>
          </a:xfrm>
          <a:prstGeom prst="rect">
            <a:avLst/>
          </a:prstGeom>
        </p:spPr>
        <p:txBody>
          <a:bodyPr/>
          <a:lstStyle>
            <a:lvl4pPr marL="0" indent="0">
              <a:buFontTx/>
              <a:buNone/>
              <a:defRPr baseline="0"/>
            </a:lvl4pPr>
          </a:lstStyle>
          <a:p>
            <a:pPr lvl="3"/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velum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velumvelum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</a:t>
            </a:r>
            <a:r>
              <a:rPr lang="en-AU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17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625694" y="2333693"/>
            <a:ext cx="1873164" cy="2313787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76712" y="2333693"/>
            <a:ext cx="1873164" cy="2313787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712970" y="2333693"/>
            <a:ext cx="1873164" cy="2313787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436" y="2333693"/>
            <a:ext cx="1873164" cy="2313787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AU" noProof="0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926933" y="2890233"/>
            <a:ext cx="1196796" cy="8738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14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58747" y="3862711"/>
            <a:ext cx="1747461" cy="841111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98029" y="3862711"/>
            <a:ext cx="1747461" cy="841111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6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31514" y="3862711"/>
            <a:ext cx="1747461" cy="841111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64996" y="3862711"/>
            <a:ext cx="1747461" cy="841111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7" hasCustomPrompt="1"/>
          </p:nvPr>
        </p:nvSpPr>
        <p:spPr>
          <a:xfrm>
            <a:off x="658747" y="2428163"/>
            <a:ext cx="1747461" cy="475973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/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48" hasCustomPrompt="1"/>
          </p:nvPr>
        </p:nvSpPr>
        <p:spPr>
          <a:xfrm>
            <a:off x="2698029" y="2428163"/>
            <a:ext cx="1747461" cy="475973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/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49" hasCustomPrompt="1"/>
          </p:nvPr>
        </p:nvSpPr>
        <p:spPr>
          <a:xfrm>
            <a:off x="4731514" y="2428163"/>
            <a:ext cx="1747461" cy="475973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/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50" hasCustomPrompt="1"/>
          </p:nvPr>
        </p:nvSpPr>
        <p:spPr>
          <a:xfrm>
            <a:off x="6764996" y="2428163"/>
            <a:ext cx="1747461" cy="475973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/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Fourth level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51" hasCustomPrompt="1"/>
          </p:nvPr>
        </p:nvSpPr>
        <p:spPr>
          <a:xfrm>
            <a:off x="2915816" y="2890233"/>
            <a:ext cx="1196796" cy="8738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52" hasCustomPrompt="1"/>
          </p:nvPr>
        </p:nvSpPr>
        <p:spPr>
          <a:xfrm>
            <a:off x="5009847" y="2890233"/>
            <a:ext cx="1196796" cy="8738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53" hasCustomPrompt="1"/>
          </p:nvPr>
        </p:nvSpPr>
        <p:spPr>
          <a:xfrm>
            <a:off x="7045122" y="2890233"/>
            <a:ext cx="1196796" cy="8738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25" name="Content Placeholder 34"/>
          <p:cNvSpPr>
            <a:spLocks noGrp="1"/>
          </p:cNvSpPr>
          <p:nvPr>
            <p:ph sz="quarter" idx="54" hasCustomPrompt="1"/>
          </p:nvPr>
        </p:nvSpPr>
        <p:spPr>
          <a:xfrm>
            <a:off x="458236" y="1143464"/>
            <a:ext cx="8171077" cy="1020462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velum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velumvelum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nonne</a:t>
            </a:r>
            <a:r>
              <a:rPr lang="en-AU" noProof="0" dirty="0" smtClean="0"/>
              <a:t>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</a:t>
            </a:r>
            <a:r>
              <a:rPr lang="en-AU" noProof="0" dirty="0" err="1" smtClean="0"/>
              <a:t>sant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dolor</a:t>
            </a:r>
            <a:r>
              <a:rPr lang="en-AU" noProof="0" dirty="0" smtClean="0"/>
              <a:t>.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17604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97618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6506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586694" y="1303368"/>
            <a:ext cx="1813606" cy="3241711"/>
          </a:xfrm>
          <a:prstGeom prst="rect">
            <a:avLst/>
          </a:prstGeom>
        </p:spPr>
        <p:txBody>
          <a:bodyPr>
            <a:noAutofit/>
          </a:bodyPr>
          <a:lstStyle>
            <a:lvl3pPr marL="0" indent="0">
              <a:lnSpc>
                <a:spcPct val="103000"/>
              </a:lnSpc>
              <a:spcBef>
                <a:spcPts val="0"/>
              </a:spcBef>
              <a:buFontTx/>
              <a:buNone/>
              <a:defRPr lang="en-AU" sz="1400" b="1" dirty="0" smtClean="0">
                <a:solidFill>
                  <a:schemeClr val="tx2"/>
                </a:solidFill>
                <a:latin typeface="+mn-lt"/>
              </a:defRPr>
            </a:lvl3pPr>
            <a:lvl4pPr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lvl="2"/>
            <a:r>
              <a:rPr lang="en-AU" noProof="0" dirty="0" smtClean="0"/>
              <a:t>AREA</a:t>
            </a:r>
          </a:p>
          <a:p>
            <a:pPr lvl="2"/>
            <a:r>
              <a:rPr lang="en-AU" noProof="0" dirty="0" smtClean="0"/>
              <a:t>MARKETING</a:t>
            </a:r>
          </a:p>
          <a:p>
            <a:pPr lvl="2"/>
            <a:r>
              <a:rPr lang="en-AU" noProof="0" dirty="0" smtClean="0"/>
              <a:t>PROMOTIONS</a:t>
            </a:r>
          </a:p>
          <a:p>
            <a:pPr lvl="2"/>
            <a:r>
              <a:rPr lang="en-AU" noProof="0" dirty="0" smtClean="0"/>
              <a:t>DISTRIBUTION</a:t>
            </a:r>
          </a:p>
          <a:p>
            <a:pPr lvl="2"/>
            <a:r>
              <a:rPr lang="en-AU" noProof="0" dirty="0" smtClean="0"/>
              <a:t>MARKET RESEARCH</a:t>
            </a:r>
          </a:p>
          <a:p>
            <a:pPr lvl="2"/>
            <a:r>
              <a:rPr lang="en-AU" noProof="0" dirty="0" smtClean="0"/>
              <a:t>FINANCIAL REVIEW</a:t>
            </a:r>
          </a:p>
          <a:p>
            <a:pPr lvl="2"/>
            <a:r>
              <a:rPr lang="en-AU" noProof="0" dirty="0" smtClean="0"/>
              <a:t>SALES STRATEGY</a:t>
            </a:r>
          </a:p>
          <a:p>
            <a:pPr lvl="2"/>
            <a:r>
              <a:rPr lang="en-AU" noProof="0" dirty="0" smtClean="0"/>
              <a:t>TRAINING</a:t>
            </a:r>
          </a:p>
          <a:p>
            <a:pPr marL="0" lvl="2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99945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cap="all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296734"/>
            <a:ext cx="8266559" cy="3389566"/>
          </a:xfrm>
          <a:prstGeom prst="rect">
            <a:avLst/>
          </a:prstGeom>
        </p:spPr>
        <p:txBody>
          <a:bodyPr vert="horz" lIns="91440" tIns="45720" rIns="91440" bIns="45720" numCol="3" spcCol="36000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4946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90842" y="3057804"/>
            <a:ext cx="1789112" cy="1104621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endParaRPr lang="en-AU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406302" y="1635505"/>
            <a:ext cx="3979985" cy="25160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889002" y="1636826"/>
            <a:ext cx="1390952" cy="1111945"/>
          </a:xfrm>
          <a:prstGeom prst="rect">
            <a:avLst/>
          </a:prstGeom>
        </p:spPr>
        <p:txBody>
          <a:bodyPr/>
          <a:lstStyle>
            <a:lvl3pPr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ease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28626" y="1637110"/>
            <a:ext cx="466725" cy="350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35" hasCustomPrompt="1"/>
          </p:nvPr>
        </p:nvSpPr>
        <p:spPr>
          <a:xfrm>
            <a:off x="7103601" y="1636826"/>
            <a:ext cx="1390952" cy="1120299"/>
          </a:xfrm>
          <a:prstGeom prst="rect">
            <a:avLst/>
          </a:prstGeom>
        </p:spPr>
        <p:txBody>
          <a:bodyPr/>
          <a:lstStyle>
            <a:lvl3pPr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6643225" y="1637110"/>
            <a:ext cx="466725" cy="350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37" hasCustomPrompt="1"/>
          </p:nvPr>
        </p:nvSpPr>
        <p:spPr>
          <a:xfrm>
            <a:off x="6643225" y="3057804"/>
            <a:ext cx="1789112" cy="1104621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9915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1710697"/>
            <a:ext cx="3610050" cy="1261103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anon san el </a:t>
            </a:r>
            <a:r>
              <a:rPr lang="en-AU" noProof="0" dirty="0" err="1" smtClean="0"/>
              <a:t>melio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velum.</a:t>
            </a:r>
          </a:p>
          <a:p>
            <a:pPr lvl="3"/>
            <a:endParaRPr lang="en-AU" noProof="0" dirty="0" smtClean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486683" y="1635505"/>
            <a:ext cx="3979985" cy="27006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175664" y="3096858"/>
            <a:ext cx="2888336" cy="522642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san.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95153" y="3118021"/>
            <a:ext cx="629708" cy="4722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1175664" y="3732526"/>
            <a:ext cx="2888336" cy="544199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san.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495153" y="3766725"/>
            <a:ext cx="629708" cy="4722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363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1491622"/>
            <a:ext cx="3610050" cy="1606208"/>
          </a:xfrm>
          <a:prstGeom prst="rect">
            <a:avLst/>
          </a:prstGeom>
        </p:spPr>
        <p:txBody>
          <a:bodyPr/>
          <a:lstStyle>
            <a:lvl3pPr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anon san el ease </a:t>
            </a:r>
            <a:r>
              <a:rPr lang="en-AU" noProof="0" dirty="0" err="1" smtClean="0"/>
              <a:t>migliore</a:t>
            </a:r>
            <a:r>
              <a:rPr lang="en-AU" noProof="0" dirty="0" smtClean="0"/>
              <a:t> ute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velum.</a:t>
            </a:r>
          </a:p>
          <a:p>
            <a:pPr lvl="3"/>
            <a:endParaRPr lang="en-AU" noProof="0" dirty="0" smtClean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729239" y="1416430"/>
            <a:ext cx="3737429" cy="27006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022055" y="3197117"/>
            <a:ext cx="1348612" cy="336205"/>
          </a:xfrm>
          <a:prstGeom prst="rect">
            <a:avLst/>
          </a:prstGeom>
        </p:spPr>
        <p:txBody>
          <a:bodyPr>
            <a:no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um </a:t>
            </a:r>
            <a:r>
              <a:rPr lang="en-AU" noProof="0" dirty="0" err="1" smtClean="0"/>
              <a:t>dolores</a:t>
            </a:r>
            <a:endParaRPr lang="en-AU" noProof="0" dirty="0" smtClean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95154" y="3156575"/>
            <a:ext cx="514799" cy="386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1022055" y="3759882"/>
            <a:ext cx="1348612" cy="336205"/>
          </a:xfrm>
          <a:prstGeom prst="rect">
            <a:avLst/>
          </a:prstGeom>
        </p:spPr>
        <p:txBody>
          <a:bodyPr>
            <a:no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</a:t>
            </a:r>
            <a:r>
              <a:rPr lang="en-AU" noProof="0" dirty="0" err="1" smtClean="0"/>
              <a:t>ipsu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endParaRPr lang="en-AU" noProof="0" dirty="0" smtClean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495154" y="3719341"/>
            <a:ext cx="514799" cy="386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36" hasCustomPrompt="1"/>
          </p:nvPr>
        </p:nvSpPr>
        <p:spPr>
          <a:xfrm>
            <a:off x="3065312" y="3197117"/>
            <a:ext cx="1348612" cy="336205"/>
          </a:xfrm>
          <a:prstGeom prst="rect">
            <a:avLst/>
          </a:prstGeom>
        </p:spPr>
        <p:txBody>
          <a:bodyPr>
            <a:no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um </a:t>
            </a:r>
            <a:r>
              <a:rPr lang="en-AU" noProof="0" dirty="0" err="1" smtClean="0"/>
              <a:t>dolores</a:t>
            </a:r>
            <a:endParaRPr lang="en-AU" noProof="0" dirty="0" smtClean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2538410" y="3156575"/>
            <a:ext cx="514799" cy="386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38" hasCustomPrompt="1"/>
          </p:nvPr>
        </p:nvSpPr>
        <p:spPr>
          <a:xfrm>
            <a:off x="3065312" y="3759882"/>
            <a:ext cx="1348612" cy="336205"/>
          </a:xfrm>
          <a:prstGeom prst="rect">
            <a:avLst/>
          </a:prstGeom>
        </p:spPr>
        <p:txBody>
          <a:bodyPr>
            <a:no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um </a:t>
            </a:r>
            <a:r>
              <a:rPr lang="en-AU" noProof="0" dirty="0" err="1" smtClean="0"/>
              <a:t>dolores</a:t>
            </a:r>
            <a:endParaRPr lang="en-AU" noProof="0" dirty="0" smtClean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39"/>
          </p:nvPr>
        </p:nvSpPr>
        <p:spPr>
          <a:xfrm>
            <a:off x="2538410" y="3719341"/>
            <a:ext cx="514799" cy="386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06086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3187095" y="1635505"/>
            <a:ext cx="2927048" cy="270063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6183272" y="1620520"/>
            <a:ext cx="2562436" cy="611505"/>
          </a:xfrm>
          <a:prstGeom prst="rect">
            <a:avLst/>
          </a:prstGeom>
        </p:spPr>
        <p:txBody>
          <a:bodyPr/>
          <a:lstStyle>
            <a:lvl3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1" y="1645920"/>
            <a:ext cx="2562019" cy="2338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se. </a:t>
            </a: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se.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6183272" y="2330326"/>
            <a:ext cx="2562436" cy="611505"/>
          </a:xfrm>
          <a:prstGeom prst="rect">
            <a:avLst/>
          </a:prstGeom>
        </p:spPr>
        <p:txBody>
          <a:bodyPr/>
          <a:lstStyle>
            <a:lvl3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5" hasCustomPrompt="1"/>
          </p:nvPr>
        </p:nvSpPr>
        <p:spPr>
          <a:xfrm>
            <a:off x="6183272" y="3032404"/>
            <a:ext cx="2562436" cy="611505"/>
          </a:xfrm>
          <a:prstGeom prst="rect">
            <a:avLst/>
          </a:prstGeom>
        </p:spPr>
        <p:txBody>
          <a:bodyPr/>
          <a:lstStyle>
            <a:lvl3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36" hasCustomPrompt="1"/>
          </p:nvPr>
        </p:nvSpPr>
        <p:spPr>
          <a:xfrm>
            <a:off x="6183272" y="3742210"/>
            <a:ext cx="2562436" cy="611505"/>
          </a:xfrm>
          <a:prstGeom prst="rect">
            <a:avLst/>
          </a:prstGeom>
        </p:spPr>
        <p:txBody>
          <a:bodyPr/>
          <a:lstStyle>
            <a:lvl3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385640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6779347" y="1500572"/>
            <a:ext cx="1251816" cy="100893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noProof="0" dirty="0" smtClean="0"/>
              <a:t>Click to insert picture or SmartArt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857384"/>
            <a:ext cx="8177098" cy="173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4pPr>
              <a:buFontTx/>
              <a:buNone/>
              <a:defRPr lang="en-US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 </a:t>
            </a:r>
            <a:r>
              <a:rPr lang="en-AU" noProof="0" dirty="0" err="1" smtClean="0"/>
              <a:t>eildolores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a </a:t>
            </a:r>
            <a:r>
              <a:rPr lang="en-AU" noProof="0" dirty="0" err="1" smtClean="0"/>
              <a:t>eil</a:t>
            </a:r>
            <a:r>
              <a:rPr lang="en-AU" noProof="0" dirty="0" smtClean="0"/>
              <a:t>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a </a:t>
            </a:r>
            <a:r>
              <a:rPr lang="en-AU" noProof="0" dirty="0" err="1" smtClean="0"/>
              <a:t>eil</a:t>
            </a:r>
            <a:r>
              <a:rPr lang="en-AU" noProof="0" dirty="0" smtClean="0"/>
              <a:t>.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AU" noProof="0" dirty="0" err="1" smtClean="0"/>
              <a:t>Lorum</a:t>
            </a:r>
            <a:r>
              <a:rPr lang="en-AU" noProof="0" dirty="0" smtClean="0"/>
              <a:t> ipsum </a:t>
            </a:r>
            <a:r>
              <a:rPr lang="en-AU" noProof="0" dirty="0" err="1" smtClean="0"/>
              <a:t>dolores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anon </a:t>
            </a:r>
            <a:r>
              <a:rPr lang="en-AU" noProof="0" dirty="0" err="1" smtClean="0"/>
              <a:t>vel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belici</a:t>
            </a:r>
            <a:r>
              <a:rPr lang="en-AU" noProof="0" dirty="0" smtClean="0"/>
              <a:t> </a:t>
            </a:r>
            <a:r>
              <a:rPr lang="en-AU" noProof="0" dirty="0" err="1" smtClean="0"/>
              <a:t>doro</a:t>
            </a:r>
            <a:r>
              <a:rPr lang="en-AU" noProof="0" dirty="0" smtClean="0"/>
              <a:t>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 </a:t>
            </a:r>
            <a:r>
              <a:rPr lang="en-AU" noProof="0" dirty="0" err="1" smtClean="0"/>
              <a:t>astro</a:t>
            </a:r>
            <a:r>
              <a:rPr lang="en-AU" noProof="0" dirty="0" smtClean="0"/>
              <a:t> </a:t>
            </a:r>
            <a:r>
              <a:rPr lang="en-AU" noProof="0" dirty="0" err="1" smtClean="0"/>
              <a:t>il</a:t>
            </a:r>
            <a:r>
              <a:rPr lang="en-AU" noProof="0" dirty="0" smtClean="0"/>
              <a:t> </a:t>
            </a:r>
            <a:r>
              <a:rPr lang="en-AU" noProof="0" dirty="0" err="1" smtClean="0"/>
              <a:t>tores</a:t>
            </a:r>
            <a:r>
              <a:rPr lang="en-AU" noProof="0" dirty="0" smtClean="0"/>
              <a:t> </a:t>
            </a:r>
            <a:r>
              <a:rPr lang="en-AU" noProof="0" dirty="0" err="1" smtClean="0"/>
              <a:t>adde</a:t>
            </a:r>
            <a:r>
              <a:rPr lang="en-AU" noProof="0" dirty="0" smtClean="0"/>
              <a:t> a </a:t>
            </a:r>
            <a:r>
              <a:rPr lang="en-AU" noProof="0" dirty="0" err="1" smtClean="0"/>
              <a:t>eil</a:t>
            </a:r>
            <a:r>
              <a:rPr lang="en-AU" noProof="0" dirty="0" smtClean="0"/>
              <a:t> </a:t>
            </a:r>
            <a:r>
              <a:rPr lang="en-AU" noProof="0" dirty="0" err="1" smtClean="0"/>
              <a:t>melior</a:t>
            </a:r>
            <a:r>
              <a:rPr lang="en-AU" noProof="0" dirty="0" smtClean="0"/>
              <a:t> non </a:t>
            </a:r>
            <a:r>
              <a:rPr lang="en-AU" noProof="0" dirty="0" err="1" smtClean="0"/>
              <a:t>tutte</a:t>
            </a:r>
            <a:r>
              <a:rPr lang="en-AU" noProof="0" dirty="0" smtClean="0"/>
              <a:t> san </a:t>
            </a:r>
            <a:r>
              <a:rPr lang="en-AU" noProof="0" dirty="0" err="1" smtClean="0"/>
              <a:t>toror</a:t>
            </a:r>
            <a:r>
              <a:rPr lang="en-AU" noProof="0" dirty="0" smtClean="0"/>
              <a:t> velum </a:t>
            </a:r>
            <a:r>
              <a:rPr lang="en-AU" noProof="0" dirty="0" err="1" smtClean="0"/>
              <a:t>ano</a:t>
            </a:r>
            <a:r>
              <a:rPr lang="en-AU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7450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527537" y="1518225"/>
            <a:ext cx="690562" cy="51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527537" y="2284324"/>
            <a:ext cx="690562" cy="51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527537" y="3036777"/>
            <a:ext cx="690562" cy="51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7537" y="3772431"/>
            <a:ext cx="690562" cy="51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AU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34" hasCustomPrompt="1"/>
          </p:nvPr>
        </p:nvSpPr>
        <p:spPr>
          <a:xfrm>
            <a:off x="1444626" y="1561371"/>
            <a:ext cx="6656956" cy="417458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35" hasCustomPrompt="1"/>
          </p:nvPr>
        </p:nvSpPr>
        <p:spPr>
          <a:xfrm>
            <a:off x="1444626" y="2303535"/>
            <a:ext cx="6656956" cy="417458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36" hasCustomPrompt="1"/>
          </p:nvPr>
        </p:nvSpPr>
        <p:spPr>
          <a:xfrm>
            <a:off x="1444626" y="3053455"/>
            <a:ext cx="6656956" cy="417458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37" hasCustomPrompt="1"/>
          </p:nvPr>
        </p:nvSpPr>
        <p:spPr>
          <a:xfrm>
            <a:off x="1444626" y="3797210"/>
            <a:ext cx="6656956" cy="417458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0445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4521" y="2045604"/>
            <a:ext cx="1869068" cy="2571753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1" hasCustomPrompt="1"/>
          </p:nvPr>
        </p:nvSpPr>
        <p:spPr>
          <a:xfrm>
            <a:off x="1" y="1412958"/>
            <a:ext cx="2284913" cy="239747"/>
          </a:xfrm>
          <a:prstGeom prst="rect">
            <a:avLst/>
          </a:prstGeo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2010</a:t>
            </a:r>
          </a:p>
        </p:txBody>
      </p:sp>
      <p:sp>
        <p:nvSpPr>
          <p:cNvPr id="29" name="Content Placeholder 26"/>
          <p:cNvSpPr>
            <a:spLocks noGrp="1"/>
          </p:cNvSpPr>
          <p:nvPr>
            <p:ph sz="quarter" idx="22" hasCustomPrompt="1"/>
          </p:nvPr>
        </p:nvSpPr>
        <p:spPr>
          <a:xfrm>
            <a:off x="2290941" y="1412958"/>
            <a:ext cx="2284913" cy="239747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2011</a:t>
            </a:r>
          </a:p>
        </p:txBody>
      </p:sp>
      <p:sp>
        <p:nvSpPr>
          <p:cNvPr id="30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4577800" y="1412958"/>
            <a:ext cx="2284913" cy="239747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2012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24" hasCustomPrompt="1"/>
          </p:nvPr>
        </p:nvSpPr>
        <p:spPr>
          <a:xfrm>
            <a:off x="6868740" y="1412958"/>
            <a:ext cx="2284913" cy="239747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noProof="0" dirty="0" smtClean="0"/>
              <a:t>2013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5" hasCustomPrompt="1"/>
          </p:nvPr>
        </p:nvSpPr>
        <p:spPr>
          <a:xfrm>
            <a:off x="2555438" y="2045604"/>
            <a:ext cx="1869068" cy="2571753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4716355" y="2045604"/>
            <a:ext cx="1869068" cy="2571753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27" hasCustomPrompt="1"/>
          </p:nvPr>
        </p:nvSpPr>
        <p:spPr>
          <a:xfrm>
            <a:off x="6877271" y="2045604"/>
            <a:ext cx="1869068" cy="2571753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24935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428" y="136072"/>
            <a:ext cx="8772072" cy="4878161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13" name="Picture 12" descr="MAC21_190.5x254_PowerPoint_Images_Cov v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69"/>
          <a:stretch/>
        </p:blipFill>
        <p:spPr>
          <a:xfrm>
            <a:off x="4944536" y="2220361"/>
            <a:ext cx="4004731" cy="2922558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9" y="1169476"/>
            <a:ext cx="7961087" cy="47982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l">
              <a:buNone/>
              <a:defRPr sz="3200" b="1" baseline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 smtClean="0"/>
              <a:t>Cover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199" y="1616981"/>
            <a:ext cx="7961087" cy="372612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 cap="all">
                <a:solidFill>
                  <a:srgbClr val="61172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7200" y="2065707"/>
            <a:ext cx="4631871" cy="206685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 smtClean="0"/>
              <a:t>DATE: 3 October 2014</a:t>
            </a:r>
          </a:p>
        </p:txBody>
      </p:sp>
      <p:pic>
        <p:nvPicPr>
          <p:cNvPr id="14" name="Picture 13" descr="MQU_MAS_HOR_RGB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296134"/>
            <a:ext cx="1595918" cy="477965"/>
          </a:xfrm>
          <a:prstGeom prst="rect">
            <a:avLst/>
          </a:prstGeom>
        </p:spPr>
      </p:pic>
      <p:pic>
        <p:nvPicPr>
          <p:cNvPr id="9" name="Picture 8" descr="MAC21_190.5x254_PowerPoint_Images_Cov v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" y="2220361"/>
            <a:ext cx="6807200" cy="29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3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428" y="136072"/>
            <a:ext cx="8772072" cy="4878161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20976" y="2049406"/>
            <a:ext cx="4232738" cy="47982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l">
              <a:buNone/>
              <a:defRPr sz="3200" b="1" baseline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 smtClean="0"/>
              <a:t>Section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20976" y="2496911"/>
            <a:ext cx="4232738" cy="372612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 cap="all">
                <a:solidFill>
                  <a:srgbClr val="61172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20976" y="4637457"/>
            <a:ext cx="4329501" cy="206685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 smtClean="0"/>
              <a:t>DATE: 3 October 2014</a:t>
            </a:r>
          </a:p>
        </p:txBody>
      </p:sp>
      <p:pic>
        <p:nvPicPr>
          <p:cNvPr id="13" name="Picture 12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296134"/>
            <a:ext cx="1595918" cy="477965"/>
          </a:xfrm>
          <a:prstGeom prst="rect">
            <a:avLst/>
          </a:prstGeom>
        </p:spPr>
      </p:pic>
      <p:pic>
        <p:nvPicPr>
          <p:cNvPr id="9" name="Picture 8" descr="MAC21_190.5x254_PowerPoint_Images_Cov v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" y="1"/>
            <a:ext cx="32872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09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1428" y="136072"/>
            <a:ext cx="8781143" cy="4878161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88572"/>
            <a:ext cx="8229600" cy="435428"/>
          </a:xfrm>
        </p:spPr>
        <p:txBody>
          <a:bodyPr anchor="t" anchorCtr="0">
            <a:norm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noProof="0" dirty="0" smtClean="0"/>
              <a:t>Section title</a:t>
            </a:r>
            <a:endParaRPr lang="en-AU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466121" y="1523433"/>
            <a:ext cx="8224309" cy="3362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rgbClr val="611723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AU" noProof="0" dirty="0" smtClean="0"/>
              <a:t>SUBTITLE</a:t>
            </a:r>
            <a:endParaRPr lang="en-AU" noProof="0" dirty="0"/>
          </a:p>
        </p:txBody>
      </p:sp>
      <p:pic>
        <p:nvPicPr>
          <p:cNvPr id="9" name="Picture 8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296134"/>
            <a:ext cx="1595918" cy="477965"/>
          </a:xfrm>
          <a:prstGeom prst="rect">
            <a:avLst/>
          </a:prstGeom>
        </p:spPr>
      </p:pic>
      <p:pic>
        <p:nvPicPr>
          <p:cNvPr id="10" name="Picture 9" descr="MAC21_190.5x254_PowerPoint_Images_Section 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77"/>
          <a:stretch/>
        </p:blipFill>
        <p:spPr>
          <a:xfrm>
            <a:off x="0" y="2647552"/>
            <a:ext cx="9144001" cy="23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3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051300" y="1296734"/>
            <a:ext cx="4660900" cy="3389566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  <a:p>
            <a:pPr lvl="3"/>
            <a:endParaRPr lang="en-AU" dirty="0" smtClean="0"/>
          </a:p>
          <a:p>
            <a:pPr lvl="3"/>
            <a:endParaRPr lang="en-AU" dirty="0" smtClean="0"/>
          </a:p>
          <a:p>
            <a:pPr lvl="3"/>
            <a:endParaRPr lang="en-AU" dirty="0" smtClean="0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62126" y="1315165"/>
            <a:ext cx="3095474" cy="2018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AU" noProof="0" dirty="0" smtClean="0"/>
              <a:t>Click icon to insert picture or SmartArt</a:t>
            </a:r>
            <a:endParaRPr lang="en-AU" noProof="0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cap="all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82159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81428" y="136072"/>
            <a:ext cx="8781143" cy="4866821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65887"/>
            <a:ext cx="8229600" cy="473586"/>
          </a:xfrm>
        </p:spPr>
        <p:txBody>
          <a:bodyPr>
            <a:norm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noProof="0" dirty="0" smtClean="0"/>
              <a:t>Section title</a:t>
            </a:r>
            <a:endParaRPr lang="en-AU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66346" y="1519685"/>
            <a:ext cx="8218035" cy="312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rgbClr val="61172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noProof="0" dirty="0" smtClean="0"/>
              <a:t>SUBTITLE</a:t>
            </a:r>
            <a:endParaRPr lang="en-AU" noProof="0" dirty="0"/>
          </a:p>
        </p:txBody>
      </p:sp>
      <p:pic>
        <p:nvPicPr>
          <p:cNvPr id="7" name="Picture 6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296134"/>
            <a:ext cx="1595918" cy="477965"/>
          </a:xfrm>
          <a:prstGeom prst="rect">
            <a:avLst/>
          </a:prstGeom>
        </p:spPr>
      </p:pic>
      <p:pic>
        <p:nvPicPr>
          <p:cNvPr id="10" name="Picture 9" descr="MAC21_190.5x254_PowerPoint_Images_Section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094"/>
            <a:ext cx="9144000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96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1428" y="145597"/>
            <a:ext cx="8781143" cy="4866821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75412"/>
            <a:ext cx="8229600" cy="473586"/>
          </a:xfrm>
        </p:spPr>
        <p:txBody>
          <a:bodyPr>
            <a:normAutofit/>
          </a:bodyPr>
          <a:lstStyle>
            <a:lvl1pPr algn="l">
              <a:defRPr sz="3200" b="1" baseline="0">
                <a:latin typeface="Arial"/>
                <a:cs typeface="Arial"/>
              </a:defRPr>
            </a:lvl1pPr>
          </a:lstStyle>
          <a:p>
            <a:r>
              <a:rPr lang="en-AU" noProof="0" dirty="0" smtClean="0"/>
              <a:t>Basic template pages</a:t>
            </a:r>
            <a:endParaRPr lang="en-AU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1790700"/>
            <a:ext cx="8242300" cy="504825"/>
          </a:xfrm>
          <a:prstGeom prst="rect">
            <a:avLst/>
          </a:prstGeom>
        </p:spPr>
        <p:txBody>
          <a:bodyPr vert="horz" wrap="square" lIns="91440" tIns="45720" rIns="91440" bIns="45720" numCol="3" spcCol="18000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AU" b="0" i="0" cap="none" noProof="0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  <p:pic>
        <p:nvPicPr>
          <p:cNvPr id="9" name="Picture 8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296134"/>
            <a:ext cx="1595918" cy="4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65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&amp;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83886" y="1098947"/>
            <a:ext cx="8780727" cy="391358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baseline="0"/>
            </a:lvl1pPr>
          </a:lstStyle>
          <a:p>
            <a:r>
              <a:rPr lang="en-AU" noProof="0" dirty="0" smtClean="0"/>
              <a:t>Click to insert picture, SmartArt or movie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48" y="2147265"/>
            <a:ext cx="8045752" cy="45623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noProof="0" dirty="0" smtClean="0"/>
              <a:t>Section title</a:t>
            </a:r>
            <a:endParaRPr lang="en-AU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41349" y="2608317"/>
            <a:ext cx="8049079" cy="344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AU" noProof="0" dirty="0" smtClean="0"/>
              <a:t>SUBTITLE</a:t>
            </a:r>
            <a:endParaRPr lang="en-AU" noProof="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90500" y="131255"/>
            <a:ext cx="8763000" cy="962025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8" name="Picture 7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296134"/>
            <a:ext cx="1595918" cy="4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18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1048" y="2147265"/>
            <a:ext cx="8045752" cy="45623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AU" noProof="0" dirty="0" smtClean="0"/>
              <a:t>Section title</a:t>
            </a:r>
            <a:endParaRPr lang="en-AU" noProof="0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41349" y="2608317"/>
            <a:ext cx="8049079" cy="344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cap="all">
                <a:solidFill>
                  <a:srgbClr val="611723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AU" noProof="0" dirty="0" smtClean="0"/>
              <a:t>SUBTITLE</a:t>
            </a:r>
            <a:endParaRPr lang="en-AU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90500" y="131255"/>
            <a:ext cx="8763000" cy="962025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11" name="Picture 10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296134"/>
            <a:ext cx="1595918" cy="4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99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296734"/>
            <a:ext cx="8266559" cy="3389566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 marL="0" indent="0">
              <a:buFontTx/>
              <a:buNone/>
              <a:defRPr b="1" cap="all" baseline="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/>
            </a:lvl4pPr>
            <a:lvl5pPr marL="1257300" indent="0">
              <a:buNone/>
              <a:defRPr/>
            </a:lvl5pPr>
          </a:lstStyle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3"/>
            <a:endParaRPr lang="en-AU" noProof="0" dirty="0" smtClean="0"/>
          </a:p>
        </p:txBody>
      </p:sp>
      <p:pic>
        <p:nvPicPr>
          <p:cNvPr id="9" name="Picture 8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296134"/>
            <a:ext cx="1595918" cy="4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12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Dividin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dirty="0" smtClean="0"/>
              <a:t>OFFICE  I  FACULTY  I  DEPARTMENT</a:t>
            </a:r>
            <a:endParaRPr lang="en-AU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400800" cy="48345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 smtClean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296734"/>
            <a:ext cx="8266559" cy="3389566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 marL="0" indent="0">
              <a:buFontTx/>
              <a:buNone/>
              <a:defRPr b="1" cap="all" baseline="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/>
            </a:lvl4pPr>
            <a:lvl5pPr marL="1257300" indent="0">
              <a:buNone/>
              <a:defRPr/>
            </a:lvl5pPr>
          </a:lstStyle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3"/>
            <a:endParaRPr lang="en-AU" noProof="0" dirty="0" smtClean="0"/>
          </a:p>
        </p:txBody>
      </p:sp>
      <p:pic>
        <p:nvPicPr>
          <p:cNvPr id="9" name="Picture 8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296134"/>
            <a:ext cx="1595918" cy="4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1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803426" y="1315164"/>
            <a:ext cx="7451574" cy="29234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/>
            </a:lvl1pPr>
          </a:lstStyle>
          <a:p>
            <a:r>
              <a:rPr lang="en-AU" noProof="0" dirty="0" smtClean="0"/>
              <a:t>Click icon to insert picture or SmartArt</a:t>
            </a:r>
            <a:endParaRPr lang="en-AU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802972" y="4264026"/>
            <a:ext cx="6397928" cy="231775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4pPr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Picture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802972" y="4500060"/>
            <a:ext cx="6397928" cy="24339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4pPr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Picture description</a:t>
            </a:r>
          </a:p>
        </p:txBody>
      </p:sp>
    </p:spTree>
    <p:extLst>
      <p:ext uri="{BB962C8B-B14F-4D97-AF65-F5344CB8AC3E}">
        <p14:creationId xmlns:p14="http://schemas.microsoft.com/office/powerpoint/2010/main" val="318301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39926" y="1210389"/>
            <a:ext cx="2574774" cy="1447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736600" y="2714625"/>
            <a:ext cx="3568700" cy="1828800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4820942" y="1210389"/>
            <a:ext cx="2574774" cy="1447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AU" noProof="0" dirty="0" smtClean="0"/>
              <a:t>Click to insert picture or SmartArt</a:t>
            </a:r>
            <a:endParaRPr lang="en-AU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idx="18" hasCustomPrompt="1"/>
          </p:nvPr>
        </p:nvSpPr>
        <p:spPr>
          <a:xfrm>
            <a:off x="4817616" y="2714625"/>
            <a:ext cx="3568700" cy="1828800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8212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 hasCustomPrompt="1"/>
          </p:nvPr>
        </p:nvSpPr>
        <p:spPr>
          <a:xfrm>
            <a:off x="3575050" y="1181101"/>
            <a:ext cx="5111750" cy="3413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AU" dirty="0" smtClean="0"/>
              <a:t>Click to insert picture or SmartArt</a:t>
            </a:r>
            <a:endParaRPr lang="en-AU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181101"/>
            <a:ext cx="3008313" cy="3413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b="0" kern="1200" cap="none" dirty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3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lang="en-AU" sz="1800" b="0" kern="1200" cap="none" dirty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135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Bullet 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dirty="0" smtClean="0"/>
              <a:t>Bullet point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60072" y="1221739"/>
            <a:ext cx="8186088" cy="33426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Aft>
                <a:spcPts val="0"/>
              </a:spcAft>
              <a:buSzPct val="73000"/>
              <a:buFont typeface="Arial" panose="020B0604020202020204" pitchFamily="34" charset="0"/>
              <a:buChar char="•"/>
              <a:defRPr lang="en-AU" sz="1800" b="0" kern="1200" cap="none" baseline="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>
              <a:defRPr baseline="0"/>
            </a:lvl2pPr>
            <a:lvl3pPr>
              <a:defRPr baseline="0"/>
            </a:lvl3pPr>
            <a:lvl4pPr>
              <a:defRPr lang="en-AU" sz="1800" b="0" kern="1200" cap="none" baseline="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>
              <a:defRPr baseline="0"/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Bullets with sub-bullets</a:t>
            </a:r>
          </a:p>
          <a:p>
            <a:pPr lvl="0"/>
            <a:r>
              <a:rPr lang="en-AU" noProof="0" dirty="0" smtClean="0"/>
              <a:t>First Level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70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60072" y="1221739"/>
            <a:ext cx="8186088" cy="33426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Aft>
                <a:spcPts val="0"/>
              </a:spcAft>
              <a:buSzPct val="73000"/>
              <a:buFont typeface="Arial" panose="020B0604020202020204" pitchFamily="34" charset="0"/>
              <a:buChar char="•"/>
              <a:defRPr lang="en-AU" sz="1800" b="0" kern="1200" cap="none" baseline="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4pPr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 smtClean="0"/>
              <a:t>Bullets points</a:t>
            </a:r>
          </a:p>
          <a:p>
            <a:pPr lvl="0"/>
            <a:r>
              <a:rPr lang="en-AU" noProof="0" dirty="0" smtClean="0"/>
              <a:t>Point One</a:t>
            </a:r>
          </a:p>
          <a:p>
            <a:pPr lvl="0"/>
            <a:r>
              <a:rPr lang="en-AU" noProof="0" dirty="0" smtClean="0"/>
              <a:t>Point Two</a:t>
            </a:r>
          </a:p>
          <a:p>
            <a:pPr lvl="0"/>
            <a:r>
              <a:rPr lang="en-AU" noProof="0" dirty="0" smtClean="0"/>
              <a:t>Point Three</a:t>
            </a:r>
          </a:p>
          <a:p>
            <a:pPr lvl="0"/>
            <a:r>
              <a:rPr lang="en-AU" noProof="0" dirty="0" smtClean="0"/>
              <a:t>Point Four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635000"/>
            <a:ext cx="6397928" cy="399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0371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400800" cy="48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072243"/>
            <a:ext cx="82053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7505095" y="4803322"/>
            <a:ext cx="914400" cy="6858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en-AU" noProof="0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263D112-7C89-384D-B4FC-664FC949D667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dirty="0" smtClean="0"/>
              <a:t>First level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</a:p>
        </p:txBody>
      </p:sp>
      <p:pic>
        <p:nvPicPr>
          <p:cNvPr id="9" name="Picture 8" descr="MQU_MAS_HOR_RGB_LOGO.png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296134"/>
            <a:ext cx="1595918" cy="4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0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685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6" r:id="rId9"/>
    <p:sldLayoutId id="2147483725" r:id="rId10"/>
    <p:sldLayoutId id="2147483684" r:id="rId11"/>
    <p:sldLayoutId id="2147483689" r:id="rId12"/>
    <p:sldLayoutId id="2147483688" r:id="rId13"/>
    <p:sldLayoutId id="2147483690" r:id="rId14"/>
    <p:sldLayoutId id="2147483691" r:id="rId15"/>
    <p:sldLayoutId id="2147483692" r:id="rId16"/>
    <p:sldLayoutId id="2147483714" r:id="rId17"/>
    <p:sldLayoutId id="214748371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9" r:id="rId26"/>
    <p:sldLayoutId id="2147483711" r:id="rId27"/>
    <p:sldLayoutId id="2147483703" r:id="rId28"/>
    <p:sldLayoutId id="2147483704" r:id="rId29"/>
    <p:sldLayoutId id="2147483705" r:id="rId30"/>
    <p:sldLayoutId id="2147483707" r:id="rId31"/>
    <p:sldLayoutId id="2147483706" r:id="rId32"/>
    <p:sldLayoutId id="2147483708" r:id="rId33"/>
    <p:sldLayoutId id="2147483710" r:id="rId34"/>
    <p:sldLayoutId id="2147483712" r:id="rId35"/>
    <p:sldLayoutId id="2147483713" r:id="rId36"/>
    <p:sldLayoutId id="2147483650" r:id="rId37"/>
    <p:sldLayoutId id="2147483651" r:id="rId38"/>
    <p:sldLayoutId id="2147483674" r:id="rId39"/>
    <p:sldLayoutId id="2147483673" r:id="rId40"/>
    <p:sldLayoutId id="2147483719" r:id="rId41"/>
    <p:sldLayoutId id="2147483675" r:id="rId42"/>
    <p:sldLayoutId id="2147483716" r:id="rId43"/>
    <p:sldLayoutId id="2147483727" r:id="rId44"/>
    <p:sldLayoutId id="2147483728" r:id="rId4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1pPr>
      <a:lvl2pPr marL="533400" indent="-266700" algn="l" defTabSz="457200" rtl="0" eaLnBrk="1" latinLnBrk="0" hangingPunct="1"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Georgia"/>
          <a:ea typeface="+mn-ea"/>
          <a:cs typeface="Georgia"/>
        </a:defRPr>
      </a:lvl2pPr>
      <a:lvl3pPr marL="812800" indent="-279400" algn="l" defTabSz="457200" rtl="0" eaLnBrk="1" latinLnBrk="0" hangingPunct="1"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•"/>
        <a:defRPr sz="1800" b="0" kern="1200" cap="none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3pPr>
      <a:lvl4pPr marL="1168400" indent="-35560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•"/>
        <a:defRPr sz="1800" b="0" kern="1200" cap="none">
          <a:solidFill>
            <a:schemeClr val="tx1"/>
          </a:solidFill>
          <a:latin typeface="Georgia"/>
          <a:ea typeface="+mn-ea"/>
          <a:cs typeface="Georgia"/>
        </a:defRPr>
      </a:lvl4pPr>
      <a:lvl5pPr marL="1524000" marR="0" indent="-355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Speculative Bubbles or Housing Market Fundamental?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 err="1" smtClean="0"/>
              <a:t>Shuping</a:t>
            </a:r>
            <a:r>
              <a:rPr lang="en-AU" dirty="0" smtClean="0"/>
              <a:t> </a:t>
            </a:r>
            <a:r>
              <a:rPr lang="en-AU" dirty="0" err="1" smtClean="0"/>
              <a:t>shi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10/03/216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34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10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616" y="1225015"/>
            <a:ext cx="8391713" cy="35711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 smtClean="0"/>
              <a:t>Popular </a:t>
            </a:r>
            <a:r>
              <a:rPr lang="en-AU" dirty="0"/>
              <a:t>bubble detection </a:t>
            </a:r>
            <a:r>
              <a:rPr lang="en-AU" dirty="0" smtClean="0"/>
              <a:t>techniques:</a:t>
            </a:r>
            <a:endParaRPr lang="en-AU" dirty="0"/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The </a:t>
            </a:r>
            <a:r>
              <a:rPr lang="en-AU" dirty="0">
                <a:solidFill>
                  <a:srgbClr val="FF0000"/>
                </a:solidFill>
              </a:rPr>
              <a:t>CUSUM </a:t>
            </a:r>
            <a:r>
              <a:rPr lang="en-AU" dirty="0" smtClean="0">
                <a:solidFill>
                  <a:srgbClr val="FF0000"/>
                </a:solidFill>
              </a:rPr>
              <a:t>test: </a:t>
            </a:r>
            <a:r>
              <a:rPr lang="en-AU" sz="1500" dirty="0" err="1" smtClean="0"/>
              <a:t>Homm</a:t>
            </a:r>
            <a:r>
              <a:rPr lang="en-AU" sz="1500" dirty="0" smtClean="0"/>
              <a:t> </a:t>
            </a:r>
            <a:r>
              <a:rPr lang="en-AU" sz="1500" dirty="0"/>
              <a:t>and </a:t>
            </a:r>
            <a:r>
              <a:rPr lang="en-AU" sz="1500" dirty="0" err="1"/>
              <a:t>Breitung</a:t>
            </a:r>
            <a:r>
              <a:rPr lang="en-AU" sz="1500" dirty="0"/>
              <a:t> (2012)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The Markov-switching bubble </a:t>
            </a:r>
            <a:r>
              <a:rPr lang="en-AU" dirty="0" smtClean="0">
                <a:solidFill>
                  <a:srgbClr val="FF0000"/>
                </a:solidFill>
              </a:rPr>
              <a:t>test:  </a:t>
            </a:r>
            <a:r>
              <a:rPr lang="en-AU" sz="1500" dirty="0" smtClean="0"/>
              <a:t>Hall</a:t>
            </a:r>
            <a:r>
              <a:rPr lang="en-AU" sz="1500" dirty="0"/>
              <a:t>, </a:t>
            </a:r>
            <a:r>
              <a:rPr lang="en-AU" sz="1500" dirty="0" err="1"/>
              <a:t>Psaradakis</a:t>
            </a:r>
            <a:r>
              <a:rPr lang="en-AU" sz="1500" dirty="0"/>
              <a:t> and </a:t>
            </a:r>
            <a:r>
              <a:rPr lang="en-AU" sz="1500" dirty="0" smtClean="0"/>
              <a:t>Sola (1999), </a:t>
            </a:r>
            <a:r>
              <a:rPr lang="en-AU" sz="1500" dirty="0"/>
              <a:t>Shi </a:t>
            </a:r>
            <a:r>
              <a:rPr lang="en-AU" sz="1500" dirty="0" smtClean="0"/>
              <a:t>(2013), </a:t>
            </a:r>
            <a:r>
              <a:rPr lang="en-AU" sz="1500" dirty="0"/>
              <a:t>Shi and </a:t>
            </a:r>
            <a:r>
              <a:rPr lang="en-AU" sz="1500" dirty="0" smtClean="0"/>
              <a:t>Song (2014)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The regime switching bubble test: </a:t>
            </a:r>
            <a:r>
              <a:rPr lang="en-AU" sz="1500" dirty="0" smtClean="0"/>
              <a:t>Van </a:t>
            </a:r>
            <a:r>
              <a:rPr lang="en-AU" sz="1500" dirty="0" err="1" smtClean="0"/>
              <a:t>Norden</a:t>
            </a:r>
            <a:r>
              <a:rPr lang="en-AU" sz="1500" dirty="0" smtClean="0"/>
              <a:t> (1996), Brooks and </a:t>
            </a:r>
            <a:r>
              <a:rPr lang="en-AU" sz="1500" dirty="0" err="1" smtClean="0"/>
              <a:t>Katasarias</a:t>
            </a:r>
            <a:r>
              <a:rPr lang="en-AU" sz="1500" dirty="0" smtClean="0"/>
              <a:t> (2005), </a:t>
            </a:r>
            <a:r>
              <a:rPr lang="en-AU" sz="1500" dirty="0" err="1" smtClean="0"/>
              <a:t>Arora</a:t>
            </a:r>
            <a:r>
              <a:rPr lang="en-AU" sz="1500" dirty="0" smtClean="0"/>
              <a:t> and Shi (2015)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The recursive right tailed unit root </a:t>
            </a:r>
            <a:r>
              <a:rPr lang="en-AU" dirty="0" smtClean="0">
                <a:solidFill>
                  <a:srgbClr val="FF0000"/>
                </a:solidFill>
              </a:rPr>
              <a:t>test: </a:t>
            </a:r>
            <a:r>
              <a:rPr lang="en-AU" sz="1500" dirty="0" smtClean="0"/>
              <a:t>Phillips</a:t>
            </a:r>
            <a:r>
              <a:rPr lang="en-AU" sz="1500" dirty="0"/>
              <a:t>, Wu and </a:t>
            </a:r>
            <a:r>
              <a:rPr lang="en-AU" sz="1500" dirty="0" smtClean="0"/>
              <a:t>Yu (2011) and </a:t>
            </a:r>
            <a:r>
              <a:rPr lang="en-AU" sz="1500" dirty="0"/>
              <a:t>Phillips, Shi and </a:t>
            </a:r>
            <a:r>
              <a:rPr lang="en-AU" sz="1500" dirty="0" smtClean="0"/>
              <a:t>Yu (2015a,b</a:t>
            </a:r>
            <a:r>
              <a:rPr lang="en-AU" sz="1500" dirty="0"/>
              <a:t>)</a:t>
            </a:r>
          </a:p>
          <a:p>
            <a:pPr lvl="3"/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The aim of those methods is to detect explosive bubble dynamics in the asset prices.</a:t>
            </a:r>
          </a:p>
          <a:p>
            <a:r>
              <a:rPr lang="en-AU" dirty="0" smtClean="0"/>
              <a:t>Applied to the housing price-rent or price-income ratio </a:t>
            </a:r>
          </a:p>
          <a:p>
            <a:r>
              <a:rPr lang="en-AU" dirty="0" smtClean="0"/>
              <a:t>The rent or income series is used as a proxy for market fundamental.</a:t>
            </a:r>
          </a:p>
          <a:p>
            <a:pPr marL="0" lvl="1" indent="0">
              <a:buNone/>
            </a:pPr>
            <a:r>
              <a:rPr lang="en-AU" sz="1300" dirty="0" smtClean="0"/>
              <a:t>         </a:t>
            </a:r>
            <a:r>
              <a:rPr lang="en-AU" sz="1500" dirty="0" err="1" smtClean="0"/>
              <a:t>Caspi</a:t>
            </a:r>
            <a:r>
              <a:rPr lang="en-AU" sz="1500" dirty="0" smtClean="0"/>
              <a:t> </a:t>
            </a:r>
            <a:r>
              <a:rPr lang="en-AU" sz="1500" dirty="0"/>
              <a:t>(2014), </a:t>
            </a:r>
            <a:r>
              <a:rPr lang="en-AU" sz="1500" dirty="0" err="1"/>
              <a:t>Engsted</a:t>
            </a:r>
            <a:r>
              <a:rPr lang="en-AU" sz="1500" dirty="0"/>
              <a:t>, </a:t>
            </a:r>
            <a:r>
              <a:rPr lang="en-AU" sz="1500" dirty="0" err="1"/>
              <a:t>Hviid</a:t>
            </a:r>
            <a:r>
              <a:rPr lang="en-AU" sz="1500" dirty="0"/>
              <a:t> and Pedersen (2014), and </a:t>
            </a:r>
            <a:r>
              <a:rPr lang="en-AU" sz="1500" dirty="0" err="1"/>
              <a:t>Geenawy-McGrevy</a:t>
            </a:r>
            <a:r>
              <a:rPr lang="en-AU" sz="1500" dirty="0"/>
              <a:t> and Phillips (2015</a:t>
            </a:r>
            <a:r>
              <a:rPr lang="en-AU" sz="1500" dirty="0" smtClean="0"/>
              <a:t>),</a:t>
            </a:r>
            <a:endParaRPr lang="en-AU" sz="1300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0072" y="635000"/>
            <a:ext cx="6397928" cy="399143"/>
          </a:xfrm>
        </p:spPr>
        <p:txBody>
          <a:bodyPr/>
          <a:lstStyle/>
          <a:p>
            <a:r>
              <a:rPr lang="en-AU" dirty="0" smtClean="0"/>
              <a:t>literature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6741459" y="2289641"/>
            <a:ext cx="84042" cy="120182"/>
          </a:xfrm>
          <a:prstGeom prst="rect">
            <a:avLst/>
          </a:prstGeom>
        </p:spPr>
        <p:txBody>
          <a:bodyPr vert="horz" wrap="square" lIns="91440" tIns="45720" rIns="91440" bIns="45720" numCol="1" spcCol="0" rtlCol="0">
            <a:normAutofit fontScale="2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AU" sz="1400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841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11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616" y="1225015"/>
            <a:ext cx="8391713" cy="3571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Despite the effectiveness of those econometric approaches in detecting time series explosive </a:t>
            </a:r>
            <a:r>
              <a:rPr lang="en-AU" dirty="0" smtClean="0"/>
              <a:t>dynamics,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The rent or income does </a:t>
            </a:r>
            <a:r>
              <a:rPr lang="en-AU" dirty="0"/>
              <a:t>not </a:t>
            </a:r>
            <a:r>
              <a:rPr lang="en-AU" dirty="0" smtClean="0"/>
              <a:t>completely incorporate </a:t>
            </a:r>
            <a:r>
              <a:rPr lang="en-AU" dirty="0"/>
              <a:t>the </a:t>
            </a:r>
            <a:r>
              <a:rPr lang="en-AU" dirty="0" smtClean="0"/>
              <a:t>impact </a:t>
            </a:r>
            <a:r>
              <a:rPr lang="en-AU" dirty="0"/>
              <a:t>of </a:t>
            </a:r>
            <a:r>
              <a:rPr lang="en-AU" dirty="0" smtClean="0"/>
              <a:t>fundamental </a:t>
            </a:r>
            <a:r>
              <a:rPr lang="en-AU" dirty="0"/>
              <a:t>factors, such as </a:t>
            </a:r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changes in interest </a:t>
            </a:r>
            <a:r>
              <a:rPr lang="en-AU" dirty="0">
                <a:solidFill>
                  <a:srgbClr val="FF0000"/>
                </a:solidFill>
              </a:rPr>
              <a:t>rates </a:t>
            </a:r>
            <a:r>
              <a:rPr lang="en-AU" dirty="0" smtClean="0"/>
              <a:t>influencing </a:t>
            </a:r>
            <a:r>
              <a:rPr lang="en-AU" dirty="0"/>
              <a:t>home ownership </a:t>
            </a:r>
            <a:r>
              <a:rPr lang="en-AU" dirty="0" smtClean="0"/>
              <a:t>affordability 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economic </a:t>
            </a:r>
            <a:r>
              <a:rPr lang="en-AU" dirty="0">
                <a:solidFill>
                  <a:srgbClr val="FF0000"/>
                </a:solidFill>
              </a:rPr>
              <a:t>and population </a:t>
            </a:r>
            <a:r>
              <a:rPr lang="en-AU" dirty="0" smtClean="0">
                <a:solidFill>
                  <a:srgbClr val="FF0000"/>
                </a:solidFill>
              </a:rPr>
              <a:t>growth</a:t>
            </a:r>
            <a:r>
              <a:rPr lang="en-AU" dirty="0" smtClean="0"/>
              <a:t> reflecting </a:t>
            </a:r>
            <a:r>
              <a:rPr lang="en-AU" dirty="0"/>
              <a:t>the demand of </a:t>
            </a:r>
            <a:r>
              <a:rPr lang="en-AU" dirty="0" smtClean="0"/>
              <a:t>housing.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Therefore, inference </a:t>
            </a:r>
            <a:r>
              <a:rPr lang="en-AU" dirty="0"/>
              <a:t>of bubble existences based on those measures can be misleading.</a:t>
            </a:r>
          </a:p>
          <a:p>
            <a:endParaRPr lang="en-AU" dirty="0" smtClean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0072" y="635000"/>
            <a:ext cx="6397928" cy="399143"/>
          </a:xfrm>
        </p:spPr>
        <p:txBody>
          <a:bodyPr/>
          <a:lstStyle/>
          <a:p>
            <a:r>
              <a:rPr lang="en-AU" dirty="0" smtClean="0"/>
              <a:t>literature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6741459" y="2289641"/>
            <a:ext cx="84042" cy="120182"/>
          </a:xfrm>
          <a:prstGeom prst="rect">
            <a:avLst/>
          </a:prstGeom>
        </p:spPr>
        <p:txBody>
          <a:bodyPr vert="horz" wrap="square" lIns="91440" tIns="45720" rIns="91440" bIns="45720" numCol="1" spcCol="0" rtlCol="0">
            <a:normAutofit fontScale="2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AU" sz="1400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578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12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616" y="1225015"/>
            <a:ext cx="8391713" cy="3571103"/>
          </a:xfrm>
        </p:spPr>
        <p:txBody>
          <a:bodyPr>
            <a:normAutofit/>
          </a:bodyPr>
          <a:lstStyle/>
          <a:p>
            <a:r>
              <a:rPr lang="en-AU" dirty="0" smtClean="0"/>
              <a:t>This paper propose a </a:t>
            </a:r>
            <a:r>
              <a:rPr lang="en-AU" dirty="0" smtClean="0">
                <a:solidFill>
                  <a:srgbClr val="FF0000"/>
                </a:solidFill>
              </a:rPr>
              <a:t>new bubble detection method for housing markets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The new method </a:t>
            </a:r>
            <a:r>
              <a:rPr lang="en-AU" dirty="0" smtClean="0">
                <a:solidFill>
                  <a:srgbClr val="FF0000"/>
                </a:solidFill>
              </a:rPr>
              <a:t>controls for </a:t>
            </a:r>
            <a:r>
              <a:rPr lang="en-AU" dirty="0">
                <a:solidFill>
                  <a:srgbClr val="FF0000"/>
                </a:solidFill>
              </a:rPr>
              <a:t>the impact of </a:t>
            </a:r>
            <a:r>
              <a:rPr lang="en-AU" dirty="0" smtClean="0">
                <a:solidFill>
                  <a:srgbClr val="FF0000"/>
                </a:solidFill>
              </a:rPr>
              <a:t>broader market fundamentals </a:t>
            </a:r>
          </a:p>
          <a:p>
            <a:pPr lvl="1"/>
            <a:r>
              <a:rPr lang="en-AU" dirty="0"/>
              <a:t>R</a:t>
            </a:r>
            <a:r>
              <a:rPr lang="en-AU" dirty="0" smtClean="0"/>
              <a:t>eal </a:t>
            </a:r>
            <a:r>
              <a:rPr lang="en-AU" dirty="0"/>
              <a:t>interest </a:t>
            </a:r>
            <a:r>
              <a:rPr lang="en-AU" dirty="0" smtClean="0"/>
              <a:t>rate</a:t>
            </a:r>
          </a:p>
          <a:p>
            <a:pPr lvl="1"/>
            <a:r>
              <a:rPr lang="en-AU" dirty="0"/>
              <a:t>R</a:t>
            </a:r>
            <a:r>
              <a:rPr lang="en-AU" dirty="0" smtClean="0"/>
              <a:t>eal </a:t>
            </a:r>
            <a:r>
              <a:rPr lang="en-AU" dirty="0"/>
              <a:t>per capita GDP growth </a:t>
            </a:r>
            <a:r>
              <a:rPr lang="en-AU" dirty="0" smtClean="0"/>
              <a:t>rate</a:t>
            </a:r>
          </a:p>
          <a:p>
            <a:pPr lvl="1"/>
            <a:r>
              <a:rPr lang="en-AU" dirty="0" smtClean="0"/>
              <a:t>Employment</a:t>
            </a:r>
            <a:endParaRPr lang="en-AU" dirty="0"/>
          </a:p>
          <a:p>
            <a:pPr lvl="1"/>
            <a:r>
              <a:rPr lang="en-AU" dirty="0"/>
              <a:t>P</a:t>
            </a:r>
            <a:r>
              <a:rPr lang="en-AU" dirty="0" smtClean="0"/>
              <a:t>opulation </a:t>
            </a:r>
            <a:r>
              <a:rPr lang="en-AU" dirty="0"/>
              <a:t>growth </a:t>
            </a:r>
            <a:r>
              <a:rPr lang="en-AU" dirty="0" smtClean="0"/>
              <a:t>rate</a:t>
            </a:r>
          </a:p>
          <a:p>
            <a:pPr lvl="1"/>
            <a:r>
              <a:rPr lang="en-AU" dirty="0" smtClean="0"/>
              <a:t>Rent </a:t>
            </a:r>
            <a:r>
              <a:rPr lang="en-AU" dirty="0"/>
              <a:t>growth rate.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The new method is applied to the U.S. national and </a:t>
            </a:r>
            <a:r>
              <a:rPr lang="en-AU" dirty="0"/>
              <a:t>23 metropolitan statistical area (MSA</a:t>
            </a:r>
            <a:r>
              <a:rPr lang="en-AU" dirty="0" smtClean="0"/>
              <a:t>) from 1978:H1 to 2012:H2.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0072" y="635000"/>
            <a:ext cx="6397928" cy="399143"/>
          </a:xfrm>
        </p:spPr>
        <p:txBody>
          <a:bodyPr/>
          <a:lstStyle/>
          <a:p>
            <a:r>
              <a:rPr lang="en-AU" dirty="0" smtClean="0"/>
              <a:t>contribution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6741459" y="2289641"/>
            <a:ext cx="84042" cy="120182"/>
          </a:xfrm>
          <a:prstGeom prst="rect">
            <a:avLst/>
          </a:prstGeom>
        </p:spPr>
        <p:txBody>
          <a:bodyPr vert="horz" wrap="square" lIns="91440" tIns="45720" rIns="91440" bIns="45720" numCol="1" spcCol="0" rtlCol="0">
            <a:normAutofit fontScale="2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AU" sz="1400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070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13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noProof="0" smtClean="0"/>
              <a:t>OFFICE  I  FACULTY  I  DEPARTMENT</a:t>
            </a:r>
            <a:endParaRPr lang="en-AU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AU" dirty="0" smtClean="0"/>
              <a:t>Findings: US National housing market</a:t>
            </a:r>
            <a:endParaRPr lang="en-AU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648884"/>
            <a:ext cx="4196415" cy="279761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1648884"/>
            <a:ext cx="4182968" cy="2788645"/>
          </a:xfrm>
        </p:spPr>
      </p:pic>
      <p:sp>
        <p:nvSpPr>
          <p:cNvPr id="14" name="TextBox 13"/>
          <p:cNvSpPr txBox="1"/>
          <p:nvPr/>
        </p:nvSpPr>
        <p:spPr>
          <a:xfrm>
            <a:off x="977151" y="1219200"/>
            <a:ext cx="7315201" cy="457200"/>
          </a:xfrm>
          <a:prstGeom prst="rect">
            <a:avLst/>
          </a:prstGeom>
        </p:spPr>
        <p:txBody>
          <a:bodyPr vert="horz" wrap="none" lIns="91440" tIns="45720" rIns="91440" bIns="45720" numCol="1" spcCol="0" rtlCol="0">
            <a:normAutofit/>
          </a:bodyPr>
          <a:lstStyle/>
          <a:p>
            <a:pPr>
              <a:spcAft>
                <a:spcPts val="300"/>
              </a:spcAft>
            </a:pPr>
            <a:r>
              <a:rPr lang="en-AU" sz="1400" dirty="0" smtClean="0">
                <a:cs typeface="Georgia"/>
              </a:rPr>
              <a:t> (a) Phillips, Shi and Yu (2015a,b)                                                   (b) New Method</a:t>
            </a:r>
            <a:endParaRPr lang="en-AU" sz="1400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556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Findings: 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42" y="1601788"/>
            <a:ext cx="5783969" cy="3374734"/>
          </a:xfrm>
        </p:spPr>
      </p:pic>
      <p:sp>
        <p:nvSpPr>
          <p:cNvPr id="8" name="TextBox 7"/>
          <p:cNvSpPr txBox="1"/>
          <p:nvPr/>
        </p:nvSpPr>
        <p:spPr>
          <a:xfrm>
            <a:off x="1506068" y="1201271"/>
            <a:ext cx="6140826" cy="457200"/>
          </a:xfrm>
          <a:prstGeom prst="rect">
            <a:avLst/>
          </a:prstGeom>
        </p:spPr>
        <p:txBody>
          <a:bodyPr vert="horz" wrap="none" lIns="91440" tIns="45720" rIns="91440" bIns="45720" numCol="1" spcCol="0" rtlCol="0">
            <a:normAutofit/>
          </a:bodyPr>
          <a:lstStyle/>
          <a:p>
            <a:pPr>
              <a:spcAft>
                <a:spcPts val="300"/>
              </a:spcAft>
            </a:pPr>
            <a:r>
              <a:rPr lang="en-AU" dirty="0" smtClean="0">
                <a:cs typeface="Georgia"/>
              </a:rPr>
              <a:t>Figure: </a:t>
            </a:r>
            <a:r>
              <a:rPr lang="en-AU" dirty="0"/>
              <a:t>Number of </a:t>
            </a:r>
            <a:r>
              <a:rPr lang="en-AU" dirty="0" smtClean="0"/>
              <a:t>explosive MSA </a:t>
            </a:r>
            <a:r>
              <a:rPr lang="en-AU" dirty="0"/>
              <a:t>housing </a:t>
            </a:r>
            <a:r>
              <a:rPr lang="en-AU" dirty="0" smtClean="0"/>
              <a:t>markets in US</a:t>
            </a:r>
            <a:endParaRPr lang="en-AU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946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Methodology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15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451107" y="688788"/>
            <a:ext cx="6397928" cy="399143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The </a:t>
            </a:r>
            <a:r>
              <a:rPr lang="en-AU" dirty="0" smtClean="0"/>
              <a:t>PSY bubble detection method</a:t>
            </a:r>
            <a:endParaRPr lang="en-AU" dirty="0"/>
          </a:p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AU" dirty="0"/>
              <a:t>Based on the right-tailed </a:t>
            </a:r>
            <a:r>
              <a:rPr lang="en-AU" dirty="0" smtClean="0"/>
              <a:t>unit root </a:t>
            </a:r>
            <a:r>
              <a:rPr lang="en-AU" dirty="0"/>
              <a:t>test</a:t>
            </a:r>
          </a:p>
          <a:p>
            <a:pPr lvl="1"/>
            <a:r>
              <a:rPr lang="en-AU" dirty="0"/>
              <a:t>Null Hypothesis: Unit Root</a:t>
            </a:r>
          </a:p>
          <a:p>
            <a:pPr lvl="1"/>
            <a:r>
              <a:rPr lang="en-AU" dirty="0" smtClean="0"/>
              <a:t>Alternative </a:t>
            </a:r>
            <a:r>
              <a:rPr lang="en-AU" dirty="0"/>
              <a:t>Hypothesis: Explosive </a:t>
            </a:r>
            <a:r>
              <a:rPr lang="en-AU" dirty="0" smtClean="0"/>
              <a:t>Root</a:t>
            </a:r>
          </a:p>
          <a:p>
            <a:pPr lvl="1"/>
            <a:endParaRPr lang="en-AU" dirty="0"/>
          </a:p>
          <a:p>
            <a:r>
              <a:rPr lang="en-AU" dirty="0"/>
              <a:t>Apply the right-tailed </a:t>
            </a:r>
            <a:r>
              <a:rPr lang="en-AU" dirty="0" smtClean="0"/>
              <a:t>unit root </a:t>
            </a:r>
            <a:r>
              <a:rPr lang="en-AU" dirty="0"/>
              <a:t>test repeatedly on a </a:t>
            </a:r>
            <a:r>
              <a:rPr lang="en-AU" dirty="0" smtClean="0"/>
              <a:t>backward expanding </a:t>
            </a:r>
            <a:r>
              <a:rPr lang="en-AU" dirty="0"/>
              <a:t>sample </a:t>
            </a:r>
            <a:r>
              <a:rPr lang="en-AU" dirty="0" smtClean="0"/>
              <a:t>sequence.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92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The PSY bubble detection method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13" y="1338825"/>
            <a:ext cx="5268061" cy="3305637"/>
          </a:xfrm>
        </p:spPr>
      </p:pic>
    </p:spTree>
    <p:extLst>
      <p:ext uri="{BB962C8B-B14F-4D97-AF65-F5344CB8AC3E}">
        <p14:creationId xmlns:p14="http://schemas.microsoft.com/office/powerpoint/2010/main" val="21715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The PSY bubble detection method</a:t>
            </a:r>
          </a:p>
          <a:p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13" y="1338825"/>
            <a:ext cx="5268061" cy="3305637"/>
          </a:xfrm>
        </p:spPr>
      </p:pic>
    </p:spTree>
    <p:extLst>
      <p:ext uri="{BB962C8B-B14F-4D97-AF65-F5344CB8AC3E}">
        <p14:creationId xmlns:p14="http://schemas.microsoft.com/office/powerpoint/2010/main" val="22030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The PSY bubble detection method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6" y="1338388"/>
            <a:ext cx="5269455" cy="3306511"/>
          </a:xfrm>
        </p:spPr>
      </p:pic>
    </p:spTree>
    <p:extLst>
      <p:ext uri="{BB962C8B-B14F-4D97-AF65-F5344CB8AC3E}">
        <p14:creationId xmlns:p14="http://schemas.microsoft.com/office/powerpoint/2010/main" val="11831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The PSY bubble detection method</a:t>
            </a:r>
          </a:p>
          <a:p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6" y="1338388"/>
            <a:ext cx="5269455" cy="3306511"/>
          </a:xfrm>
        </p:spPr>
      </p:pic>
    </p:spTree>
    <p:extLst>
      <p:ext uri="{BB962C8B-B14F-4D97-AF65-F5344CB8AC3E}">
        <p14:creationId xmlns:p14="http://schemas.microsoft.com/office/powerpoint/2010/main" val="36340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03176" y="1299882"/>
            <a:ext cx="5709024" cy="338641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Donald Kohn, </a:t>
            </a:r>
            <a:r>
              <a:rPr lang="en-AU" dirty="0" smtClean="0"/>
              <a:t>former </a:t>
            </a:r>
            <a:r>
              <a:rPr lang="en-AU" dirty="0"/>
              <a:t>Vice Chairman of the Federal Reserve Board, March 2010</a:t>
            </a:r>
          </a:p>
          <a:p>
            <a:endParaRPr lang="en-AU" i="1" dirty="0" smtClean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r>
              <a:rPr lang="en-AU" i="1" dirty="0" smtClean="0"/>
              <a:t>“Federal </a:t>
            </a:r>
            <a:r>
              <a:rPr lang="en-AU" i="1" dirty="0"/>
              <a:t>Reserve policymakers should deepen their understanding about  how to combat  </a:t>
            </a:r>
            <a:r>
              <a:rPr lang="en-AU" i="1" dirty="0">
                <a:solidFill>
                  <a:srgbClr val="FF0000"/>
                </a:solidFill>
              </a:rPr>
              <a:t>speculative bubbles </a:t>
            </a:r>
            <a:r>
              <a:rPr lang="en-AU" i="1" dirty="0"/>
              <a:t>to reduce the chances of another financial crisis</a:t>
            </a:r>
            <a:r>
              <a:rPr lang="en-AU" i="1" dirty="0" smtClean="0"/>
              <a:t>.”</a:t>
            </a:r>
            <a:endParaRPr lang="en-AU" i="1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9" b="22859"/>
          <a:stretch>
            <a:fillRect/>
          </a:stretch>
        </p:blipFill>
        <p:spPr>
          <a:xfrm>
            <a:off x="562126" y="1299882"/>
            <a:ext cx="2240805" cy="1461248"/>
          </a:xfrm>
        </p:spPr>
      </p:pic>
      <p:sp>
        <p:nvSpPr>
          <p:cNvPr id="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0072" y="635000"/>
            <a:ext cx="6397928" cy="399143"/>
          </a:xfrm>
        </p:spPr>
        <p:txBody>
          <a:bodyPr/>
          <a:lstStyle/>
          <a:p>
            <a:r>
              <a:rPr lang="en-AU" dirty="0" smtClean="0"/>
              <a:t>motivation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85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The PSY bubble detection method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6" y="1338388"/>
            <a:ext cx="5269455" cy="3306511"/>
          </a:xfrm>
        </p:spPr>
      </p:pic>
    </p:spTree>
    <p:extLst>
      <p:ext uri="{BB962C8B-B14F-4D97-AF65-F5344CB8AC3E}">
        <p14:creationId xmlns:p14="http://schemas.microsoft.com/office/powerpoint/2010/main" val="10638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Methodology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21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451107" y="688788"/>
            <a:ext cx="6397928" cy="399143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The </a:t>
            </a:r>
            <a:r>
              <a:rPr lang="en-AU" dirty="0" smtClean="0"/>
              <a:t>PSY bubble detection method</a:t>
            </a:r>
            <a:endParaRPr lang="en-AU" dirty="0"/>
          </a:p>
          <a:p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30"/>
              </p:nvPr>
            </p:nvSpPr>
            <p:spPr/>
            <p:txBody>
              <a:bodyPr/>
              <a:lstStyle/>
              <a:p>
                <a:r>
                  <a:rPr lang="en-AU" dirty="0" smtClean="0"/>
                  <a:t>Denote the ADF statistics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</a:rPr>
                          <m:t>𝐴𝐷𝐹</m:t>
                        </m:r>
                      </m:e>
                      <m:sub>
                        <m:sSub>
                          <m:sSubPr>
                            <m:ctrlPr>
                              <a:rPr lang="en-A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A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AU" dirty="0" smtClean="0"/>
              </a:p>
              <a:p>
                <a:pPr>
                  <a:buFont typeface="Wingdings" pitchFamily="2" charset="2"/>
                  <a:buChar char="ü"/>
                </a:pPr>
                <a:endParaRPr lang="en-AU" dirty="0"/>
              </a:p>
              <a:p>
                <a:r>
                  <a:rPr lang="en-AU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dirty="0" smtClean="0"/>
                  <a:t> </a:t>
                </a:r>
                <a:r>
                  <a:rPr lang="en-AU" dirty="0"/>
                  <a:t>is the (fractional) minimum window </a:t>
                </a:r>
                <a:r>
                  <a:rPr lang="en-AU" dirty="0" smtClean="0"/>
                  <a:t>size required </a:t>
                </a:r>
                <a:r>
                  <a:rPr lang="en-AU" dirty="0"/>
                  <a:t>to initiate the regression</a:t>
                </a:r>
                <a:r>
                  <a:rPr lang="en-AU" dirty="0" smtClean="0"/>
                  <a:t>.</a:t>
                </a:r>
              </a:p>
              <a:p>
                <a:endParaRPr lang="en-AU" dirty="0"/>
              </a:p>
              <a:p>
                <a:r>
                  <a:rPr lang="en-AU" dirty="0"/>
                  <a:t>The backward sup ADF statistics</a:t>
                </a:r>
                <a:r>
                  <a:rPr lang="en-AU" dirty="0" smtClean="0"/>
                  <a:t>:</a:t>
                </a:r>
              </a:p>
              <a:p>
                <a:endParaRPr lang="en-AU" dirty="0"/>
              </a:p>
              <a:p>
                <a:endParaRPr lang="en-AU" dirty="0" smtClean="0"/>
              </a:p>
              <a:p>
                <a:endParaRPr lang="en-AU" dirty="0" smtClean="0"/>
              </a:p>
              <a:p>
                <a:r>
                  <a:rPr lang="en-AU" dirty="0"/>
                  <a:t>Decision </a:t>
                </a:r>
                <a:r>
                  <a:rPr lang="en-AU" dirty="0" smtClean="0"/>
                  <a:t>rule: Observation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AU" dirty="0" smtClean="0"/>
                  <a:t> </a:t>
                </a:r>
                <a:r>
                  <a:rPr lang="en-AU" dirty="0"/>
                  <a:t>is in a bubble phase </a:t>
                </a:r>
                <a:r>
                  <a:rPr lang="en-AU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</a:rPr>
                          <m:t>𝐵𝑆𝐴𝐷𝐹</m:t>
                        </m:r>
                      </m:e>
                      <m:sub>
                        <m:r>
                          <a:rPr lang="en-AU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  <m:r>
                      <a:rPr lang="en-AU" b="0" i="1" smtClean="0">
                        <a:latin typeface="Cambria Math"/>
                      </a:rPr>
                      <m:t>&gt;</m:t>
                    </m:r>
                    <m:r>
                      <a:rPr lang="en-AU" i="1">
                        <a:latin typeface="Cambria Math"/>
                      </a:rPr>
                      <m:t>𝑠𝑐𝑣</m:t>
                    </m:r>
                  </m:oMath>
                </a14:m>
                <a:r>
                  <a:rPr lang="en-AU" dirty="0" smtClean="0"/>
                  <a:t>.</a:t>
                </a:r>
                <a:endParaRPr lang="en-AU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0"/>
              </p:nvPr>
            </p:nvSpPr>
            <p:spPr>
              <a:blipFill rotWithShape="1">
                <a:blip r:embed="rId3"/>
                <a:stretch>
                  <a:fillRect t="-9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735619"/>
              </p:ext>
            </p:extLst>
          </p:nvPr>
        </p:nvGraphicFramePr>
        <p:xfrm>
          <a:off x="2278063" y="3019425"/>
          <a:ext cx="39703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4" imgW="2603160" imgH="304560" progId="Equation.DSMT4">
                  <p:embed/>
                </p:oleObj>
              </mc:Choice>
              <mc:Fallback>
                <p:oleObj name="Equation" r:id="rId4" imgW="26031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8063" y="3019425"/>
                        <a:ext cx="3970337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8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Methodology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22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616" y="1225015"/>
            <a:ext cx="8391713" cy="3571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The </a:t>
            </a:r>
            <a:r>
              <a:rPr lang="en-AU" dirty="0"/>
              <a:t>proposed approach consists of two steps. 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lvl="1"/>
            <a:r>
              <a:rPr lang="en-AU" dirty="0" smtClean="0"/>
              <a:t>Step 1: decompose log housing price-to-rent ratio </a:t>
            </a:r>
            <a:r>
              <a:rPr lang="en-AU" dirty="0"/>
              <a:t>into a market fundamental component and a </a:t>
            </a:r>
            <a:r>
              <a:rPr lang="en-AU" dirty="0" smtClean="0"/>
              <a:t>residual </a:t>
            </a:r>
            <a:r>
              <a:rPr lang="en-AU" dirty="0"/>
              <a:t>component. </a:t>
            </a:r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marL="266700" lvl="1" indent="0">
              <a:buNone/>
            </a:pPr>
            <a:endParaRPr lang="en-AU" dirty="0" smtClean="0"/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Step 2: apply the PSY method to the residual component </a:t>
            </a:r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0072" y="635000"/>
            <a:ext cx="6397928" cy="399143"/>
          </a:xfrm>
        </p:spPr>
        <p:txBody>
          <a:bodyPr/>
          <a:lstStyle/>
          <a:p>
            <a:r>
              <a:rPr lang="en-AU" dirty="0" smtClean="0"/>
              <a:t>The new method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6741459" y="2289641"/>
            <a:ext cx="84042" cy="120182"/>
          </a:xfrm>
          <a:prstGeom prst="rect">
            <a:avLst/>
          </a:prstGeom>
        </p:spPr>
        <p:txBody>
          <a:bodyPr vert="horz" wrap="square" lIns="91440" tIns="45720" rIns="91440" bIns="45720" numCol="1" spcCol="0" rtlCol="0">
            <a:normAutofit fontScale="2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AU" sz="1400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1812" y="270734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numCol="1" spcCol="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AU" sz="1400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89728" y="2563906"/>
            <a:ext cx="2339788" cy="4034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Log price-rent ratio</a:t>
            </a:r>
            <a:endParaRPr lang="en-AU" dirty="0"/>
          </a:p>
        </p:txBody>
      </p:sp>
      <p:sp>
        <p:nvSpPr>
          <p:cNvPr id="13" name="Rounded Rectangle 12"/>
          <p:cNvSpPr/>
          <p:nvPr/>
        </p:nvSpPr>
        <p:spPr>
          <a:xfrm>
            <a:off x="1987923" y="3444688"/>
            <a:ext cx="1707777" cy="4034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Fundamental</a:t>
            </a:r>
            <a:endParaRPr lang="en-AU" dirty="0"/>
          </a:p>
        </p:txBody>
      </p:sp>
      <p:sp>
        <p:nvSpPr>
          <p:cNvPr id="14" name="Rounded Rectangle 13"/>
          <p:cNvSpPr/>
          <p:nvPr/>
        </p:nvSpPr>
        <p:spPr>
          <a:xfrm>
            <a:off x="4410633" y="3420035"/>
            <a:ext cx="1434353" cy="4527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Residual </a:t>
            </a:r>
            <a:endParaRPr lang="en-AU" dirty="0"/>
          </a:p>
        </p:txBody>
      </p:sp>
      <p:cxnSp>
        <p:nvCxnSpPr>
          <p:cNvPr id="33" name="Elbow Connector 32"/>
          <p:cNvCxnSpPr>
            <a:endCxn id="14" idx="1"/>
          </p:cNvCxnSpPr>
          <p:nvPr/>
        </p:nvCxnSpPr>
        <p:spPr>
          <a:xfrm rot="16200000" flipH="1">
            <a:off x="3891802" y="3127563"/>
            <a:ext cx="679076" cy="35858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endCxn id="13" idx="3"/>
          </p:cNvCxnSpPr>
          <p:nvPr/>
        </p:nvCxnSpPr>
        <p:spPr>
          <a:xfrm rot="5400000">
            <a:off x="3534338" y="3128681"/>
            <a:ext cx="679076" cy="35635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6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Methodology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23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84740" y="1235600"/>
                <a:ext cx="8391713" cy="3553172"/>
              </a:xfrm>
            </p:spPr>
            <p:txBody>
              <a:bodyPr>
                <a:normAutofit/>
              </a:bodyPr>
              <a:lstStyle/>
              <a:p>
                <a:pPr lvl="3"/>
                <a:r>
                  <a:rPr lang="en-AU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AU">
                        <a:latin typeface="Cambria Math"/>
                      </a:rPr>
                      <m:t> </m:t>
                    </m:r>
                  </m:oMath>
                </a14:m>
                <a:r>
                  <a:rPr lang="en-AU" dirty="0"/>
                  <a:t>be the log real price of </a:t>
                </a:r>
                <a:r>
                  <a:rPr lang="en-AU" dirty="0" smtClean="0"/>
                  <a:t>housing</a:t>
                </a:r>
              </a:p>
              <a:p>
                <a:pPr lvl="3"/>
                <a:r>
                  <a:rPr lang="en-AU" dirty="0" smtClean="0"/>
                  <a:t>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  <a:r>
                  <a:rPr lang="en-AU" dirty="0" smtClean="0"/>
                  <a:t>be </a:t>
                </a:r>
                <a:r>
                  <a:rPr lang="en-AU" dirty="0"/>
                  <a:t>the log real housing </a:t>
                </a:r>
                <a:r>
                  <a:rPr lang="en-AU" dirty="0" smtClean="0"/>
                  <a:t>rent</a:t>
                </a:r>
              </a:p>
              <a:p>
                <a:pPr lvl="3"/>
                <a:r>
                  <a:rPr lang="en-AU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  <a:r>
                  <a:rPr lang="en-AU" dirty="0" smtClean="0"/>
                  <a:t>be </a:t>
                </a:r>
                <a:r>
                  <a:rPr lang="en-AU" dirty="0"/>
                  <a:t>the real risk-free interest </a:t>
                </a:r>
                <a:r>
                  <a:rPr lang="en-AU" dirty="0" smtClean="0"/>
                  <a:t>rate</a:t>
                </a:r>
              </a:p>
              <a:p>
                <a:pPr lvl="3"/>
                <a:r>
                  <a:rPr lang="en-AU" dirty="0">
                    <a:ea typeface="Cambria Math"/>
                  </a:rPr>
                  <a:t> </a:t>
                </a:r>
                <a:r>
                  <a:rPr lang="en-AU" dirty="0" smtClean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AU" dirty="0"/>
                  <a:t> is the averaged risk </a:t>
                </a:r>
                <a:r>
                  <a:rPr lang="en-AU" dirty="0" smtClean="0"/>
                  <a:t>premium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 smtClean="0"/>
              </a:p>
              <a:p>
                <a:pPr marL="0" indent="0">
                  <a:buNone/>
                </a:pPr>
                <a:r>
                  <a:rPr lang="en-AU" dirty="0" smtClean="0"/>
                  <a:t>                            </a:t>
                </a:r>
              </a:p>
              <a:p>
                <a:pPr marL="0" indent="0">
                  <a:buNone/>
                </a:pPr>
                <a:r>
                  <a:rPr lang="en-AU" dirty="0" smtClean="0"/>
                  <a:t>                                                </a:t>
                </a:r>
              </a:p>
              <a:p>
                <a:pPr marL="0" indent="0">
                  <a:buNone/>
                </a:pPr>
                <a:r>
                  <a:rPr lang="en-AU" dirty="0"/>
                  <a:t> </a:t>
                </a:r>
                <a:r>
                  <a:rPr lang="en-AU" dirty="0" smtClean="0"/>
                  <a:t>                real rental income      real risk-free interest rate      Bubble</a:t>
                </a:r>
              </a:p>
              <a:p>
                <a:pPr lvl="3"/>
                <a:endParaRPr lang="en-AU" dirty="0" smtClean="0"/>
              </a:p>
              <a:p>
                <a:pPr lvl="3"/>
                <a:r>
                  <a:rPr lang="en-AU" dirty="0" smtClean="0"/>
                  <a:t>                                          Fundamental</a:t>
                </a:r>
                <a:endParaRPr lang="en-AU" dirty="0"/>
              </a:p>
              <a:p>
                <a:pPr marL="0" indent="0">
                  <a:buNone/>
                </a:pPr>
                <a:endParaRPr lang="en-AU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740" y="1235600"/>
                <a:ext cx="8391713" cy="3553172"/>
              </a:xfrm>
              <a:blipFill rotWithShape="1">
                <a:blip r:embed="rId3"/>
                <a:stretch>
                  <a:fillRect l="-581" t="-858" b="-10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0072" y="635000"/>
            <a:ext cx="6397928" cy="399143"/>
          </a:xfrm>
        </p:spPr>
        <p:txBody>
          <a:bodyPr/>
          <a:lstStyle/>
          <a:p>
            <a:r>
              <a:rPr lang="en-AU" dirty="0" smtClean="0"/>
              <a:t>decomposition</a:t>
            </a:r>
            <a:endParaRPr lang="en-AU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619365"/>
              </p:ext>
            </p:extLst>
          </p:nvPr>
        </p:nvGraphicFramePr>
        <p:xfrm>
          <a:off x="893763" y="2641600"/>
          <a:ext cx="6048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4" imgW="3555720" imgH="444240" progId="Equation.DSMT4">
                  <p:embed/>
                </p:oleObj>
              </mc:Choice>
              <mc:Fallback>
                <p:oleObj name="Equation" r:id="rId4" imgW="3555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2641600"/>
                        <a:ext cx="6048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2510076" y="2597331"/>
            <a:ext cx="1254780" cy="1004047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53770" y="3601378"/>
            <a:ext cx="235346" cy="231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904158" y="2623665"/>
            <a:ext cx="1066755" cy="91440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437535" y="3556555"/>
            <a:ext cx="0" cy="216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541896" y="3056948"/>
            <a:ext cx="1118880" cy="716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41459" y="2289641"/>
            <a:ext cx="84042" cy="120182"/>
          </a:xfrm>
          <a:prstGeom prst="rect">
            <a:avLst/>
          </a:prstGeom>
        </p:spPr>
        <p:txBody>
          <a:bodyPr vert="horz" wrap="square" lIns="91440" tIns="45720" rIns="91440" bIns="45720" numCol="1" spcCol="0" rtlCol="0">
            <a:normAutofit fontScale="2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AU" sz="1400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3621421" y="3129004"/>
            <a:ext cx="286871" cy="2186826"/>
          </a:xfrm>
          <a:prstGeom prst="leftBrace">
            <a:avLst>
              <a:gd name="adj1" fmla="val 8333"/>
              <a:gd name="adj2" fmla="val 507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4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Methodology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24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616" y="1225016"/>
            <a:ext cx="8391713" cy="35531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AU" dirty="0" smtClean="0"/>
          </a:p>
          <a:p>
            <a:pPr>
              <a:buFont typeface="Wingdings" pitchFamily="2" charset="2"/>
              <a:buChar char="ü"/>
            </a:pPr>
            <a:endParaRPr lang="en-AU" dirty="0"/>
          </a:p>
          <a:p>
            <a:pPr>
              <a:buFont typeface="Wingdings" pitchFamily="2" charset="2"/>
              <a:buChar char="ü"/>
            </a:pPr>
            <a:endParaRPr lang="en-AU" dirty="0" smtClean="0"/>
          </a:p>
          <a:p>
            <a:pPr>
              <a:buFont typeface="Wingdings" pitchFamily="2" charset="2"/>
              <a:buChar char="ü"/>
            </a:pPr>
            <a:endParaRPr lang="en-AU" dirty="0"/>
          </a:p>
          <a:p>
            <a:pPr>
              <a:buFont typeface="Wingdings" pitchFamily="2" charset="2"/>
              <a:buChar char="ü"/>
            </a:pPr>
            <a:endParaRPr lang="en-AU" dirty="0" smtClean="0"/>
          </a:p>
          <a:p>
            <a:pPr>
              <a:buFont typeface="Wingdings" pitchFamily="2" charset="2"/>
              <a:buChar char="ü"/>
            </a:pPr>
            <a:endParaRPr lang="en-AU" dirty="0" smtClean="0"/>
          </a:p>
          <a:p>
            <a:endParaRPr lang="en-AU" dirty="0" smtClean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0072" y="635000"/>
            <a:ext cx="6397928" cy="399143"/>
          </a:xfrm>
        </p:spPr>
        <p:txBody>
          <a:bodyPr/>
          <a:lstStyle/>
          <a:p>
            <a:r>
              <a:rPr lang="en-AU" dirty="0" smtClean="0"/>
              <a:t>decomposition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6741459" y="2289641"/>
            <a:ext cx="84042" cy="120182"/>
          </a:xfrm>
          <a:prstGeom prst="rect">
            <a:avLst/>
          </a:prstGeom>
        </p:spPr>
        <p:txBody>
          <a:bodyPr vert="horz" wrap="square" lIns="91440" tIns="45720" rIns="91440" bIns="45720" numCol="1" spcCol="0" rtlCol="0">
            <a:normAutofit fontScale="2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AU" sz="1400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494" y="1272988"/>
            <a:ext cx="2985247" cy="20887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 smtClean="0"/>
              <a:t>Macro Variables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Real rent growth 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Real </a:t>
            </a:r>
            <a:r>
              <a:rPr lang="en-AU" dirty="0"/>
              <a:t>interest </a:t>
            </a:r>
            <a:r>
              <a:rPr lang="en-AU" dirty="0" smtClean="0"/>
              <a:t>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Real per-capital income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Employment growth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Population growth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621741" y="2133600"/>
            <a:ext cx="1613647" cy="1560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ounded Rectangle 13"/>
          <p:cNvSpPr/>
          <p:nvPr/>
        </p:nvSpPr>
        <p:spPr>
          <a:xfrm>
            <a:off x="5235388" y="1676400"/>
            <a:ext cx="3352800" cy="12012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Future rent income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Future real interest rate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3621741" y="1676400"/>
            <a:ext cx="1613646" cy="995082"/>
          </a:xfrm>
          <a:prstGeom prst="rect">
            <a:avLst/>
          </a:prstGeom>
        </p:spPr>
        <p:txBody>
          <a:bodyPr vert="horz" wrap="none" lIns="91440" tIns="45720" rIns="91440" bIns="45720" numCol="1" spcCol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AU" b="0" i="0" cap="none" dirty="0" smtClean="0">
                <a:solidFill>
                  <a:schemeClr val="tx1"/>
                </a:solidFill>
                <a:latin typeface="Georgia"/>
                <a:cs typeface="Georgia"/>
              </a:rPr>
              <a:t>   Forecast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AU" dirty="0">
              <a:latin typeface="Georgia"/>
              <a:cs typeface="Georgi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AU" b="0" i="0" cap="none" dirty="0" smtClean="0">
                <a:solidFill>
                  <a:schemeClr val="tx1"/>
                </a:solidFill>
                <a:latin typeface="Georgia"/>
                <a:cs typeface="Georgia"/>
              </a:rPr>
              <a:t>   VAR Model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22259" y="3630706"/>
            <a:ext cx="1900517" cy="6992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Housing Fundamental</a:t>
            </a:r>
            <a:endParaRPr lang="en-AU" dirty="0"/>
          </a:p>
        </p:txBody>
      </p:sp>
      <p:sp>
        <p:nvSpPr>
          <p:cNvPr id="22" name="Down Arrow 21"/>
          <p:cNvSpPr/>
          <p:nvPr/>
        </p:nvSpPr>
        <p:spPr>
          <a:xfrm>
            <a:off x="6526308" y="2877670"/>
            <a:ext cx="152399" cy="7530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235387" y="3092823"/>
            <a:ext cx="2447365" cy="537883"/>
          </a:xfrm>
          <a:prstGeom prst="rect">
            <a:avLst/>
          </a:prstGeom>
        </p:spPr>
        <p:txBody>
          <a:bodyPr vert="horz" wrap="none" lIns="91440" tIns="45720" rIns="91440" bIns="45720" numCol="1" spcCol="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AU" b="0" i="0" cap="none" dirty="0" smtClean="0">
                <a:solidFill>
                  <a:schemeClr val="tx1"/>
                </a:solidFill>
                <a:latin typeface="Georgia"/>
                <a:cs typeface="Georgia"/>
              </a:rPr>
              <a:t>Calculation  </a:t>
            </a:r>
            <a:r>
              <a:rPr lang="en-AU" b="1" i="0" cap="none" dirty="0" smtClean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AU" b="0" i="0" cap="none" dirty="0" smtClean="0">
                <a:solidFill>
                  <a:schemeClr val="tx1"/>
                </a:solidFill>
                <a:latin typeface="Georgia"/>
                <a:cs typeface="Georgia"/>
              </a:rPr>
              <a:t>  Eq. (1)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05953" y="3630706"/>
            <a:ext cx="1622611" cy="6992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Residual </a:t>
            </a:r>
            <a:endParaRPr lang="en-AU" dirty="0"/>
          </a:p>
        </p:txBody>
      </p:sp>
      <p:sp>
        <p:nvSpPr>
          <p:cNvPr id="29" name="Down Arrow 28"/>
          <p:cNvSpPr/>
          <p:nvPr/>
        </p:nvSpPr>
        <p:spPr>
          <a:xfrm rot="5400000">
            <a:off x="4858870" y="3469343"/>
            <a:ext cx="233082" cy="10936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2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Empirical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25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U.S. National Housing market</a:t>
            </a:r>
            <a:endParaRPr lang="en-AU" dirty="0"/>
          </a:p>
          <a:p>
            <a:endParaRPr lang="en-AU" dirty="0"/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63730"/>
            <a:ext cx="4356847" cy="2904565"/>
          </a:xfrm>
        </p:spPr>
      </p:pic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43" y="1190905"/>
            <a:ext cx="4461809" cy="2974539"/>
          </a:xfrm>
        </p:spPr>
      </p:pic>
    </p:spTree>
    <p:extLst>
      <p:ext uri="{BB962C8B-B14F-4D97-AF65-F5344CB8AC3E}">
        <p14:creationId xmlns:p14="http://schemas.microsoft.com/office/powerpoint/2010/main" val="21055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Empirical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26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U.S. National Housing market</a:t>
            </a:r>
          </a:p>
          <a:p>
            <a:endParaRPr lang="en-AU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35" y="1118908"/>
            <a:ext cx="5031717" cy="3354480"/>
          </a:xfrm>
        </p:spPr>
      </p:pic>
    </p:spTree>
    <p:extLst>
      <p:ext uri="{BB962C8B-B14F-4D97-AF65-F5344CB8AC3E}">
        <p14:creationId xmlns:p14="http://schemas.microsoft.com/office/powerpoint/2010/main" val="39301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Empirical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27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U.S. National Housing market</a:t>
            </a:r>
          </a:p>
          <a:p>
            <a:endParaRPr lang="en-AU" dirty="0"/>
          </a:p>
        </p:txBody>
      </p:sp>
      <p:pic>
        <p:nvPicPr>
          <p:cNvPr id="17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648884"/>
            <a:ext cx="4196415" cy="2797610"/>
          </a:xfrm>
          <a:prstGeom prst="rect">
            <a:avLst/>
          </a:prstGeom>
        </p:spPr>
      </p:pic>
      <p:pic>
        <p:nvPicPr>
          <p:cNvPr id="18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1648884"/>
            <a:ext cx="4182968" cy="2788645"/>
          </a:xfrm>
        </p:spPr>
      </p:pic>
      <p:sp>
        <p:nvSpPr>
          <p:cNvPr id="19" name="TextBox 18"/>
          <p:cNvSpPr txBox="1"/>
          <p:nvPr/>
        </p:nvSpPr>
        <p:spPr>
          <a:xfrm>
            <a:off x="977151" y="1219200"/>
            <a:ext cx="7315201" cy="457200"/>
          </a:xfrm>
          <a:prstGeom prst="rect">
            <a:avLst/>
          </a:prstGeom>
        </p:spPr>
        <p:txBody>
          <a:bodyPr vert="horz" wrap="none" lIns="91440" tIns="45720" rIns="91440" bIns="45720" numCol="1" spcCol="0" rtlCol="0">
            <a:normAutofit/>
          </a:bodyPr>
          <a:lstStyle/>
          <a:p>
            <a:pPr>
              <a:spcAft>
                <a:spcPts val="300"/>
              </a:spcAft>
            </a:pPr>
            <a:r>
              <a:rPr lang="en-AU" sz="1400" dirty="0" smtClean="0">
                <a:cs typeface="Georgia"/>
              </a:rPr>
              <a:t> (a) Phillips, Shi and Yu (2015a,b)                                                   (b) New Method</a:t>
            </a:r>
            <a:endParaRPr lang="en-AU" sz="1400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152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Empirical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28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MSA Housing markets</a:t>
            </a:r>
            <a:endParaRPr lang="en-AU" dirty="0"/>
          </a:p>
          <a:p>
            <a:endParaRPr lang="en-AU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1017209"/>
            <a:ext cx="8175811" cy="3671332"/>
          </a:xfrm>
        </p:spPr>
      </p:pic>
    </p:spTree>
    <p:extLst>
      <p:ext uri="{BB962C8B-B14F-4D97-AF65-F5344CB8AC3E}">
        <p14:creationId xmlns:p14="http://schemas.microsoft.com/office/powerpoint/2010/main" val="24517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Empirical Results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29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 dirty="0" smtClean="0"/>
              <a:t>MSA: </a:t>
            </a:r>
            <a:r>
              <a:rPr lang="en-AU" dirty="0"/>
              <a:t>Honolulu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1" y="1676400"/>
            <a:ext cx="3953435" cy="2635624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16" y="1676400"/>
            <a:ext cx="3969403" cy="2646270"/>
          </a:xfrm>
        </p:spPr>
      </p:pic>
      <p:sp>
        <p:nvSpPr>
          <p:cNvPr id="16" name="TextBox 15"/>
          <p:cNvSpPr txBox="1"/>
          <p:nvPr/>
        </p:nvSpPr>
        <p:spPr>
          <a:xfrm>
            <a:off x="977151" y="1219200"/>
            <a:ext cx="7315201" cy="457200"/>
          </a:xfrm>
          <a:prstGeom prst="rect">
            <a:avLst/>
          </a:prstGeom>
        </p:spPr>
        <p:txBody>
          <a:bodyPr vert="horz" wrap="none" lIns="91440" tIns="45720" rIns="91440" bIns="45720" numCol="1" spcCol="0" rtlCol="0">
            <a:normAutofit/>
          </a:bodyPr>
          <a:lstStyle/>
          <a:p>
            <a:pPr>
              <a:spcAft>
                <a:spcPts val="300"/>
              </a:spcAft>
            </a:pPr>
            <a:r>
              <a:rPr lang="en-AU" sz="1400" dirty="0" smtClean="0">
                <a:cs typeface="Georgia"/>
              </a:rPr>
              <a:t> (a) Phillips, Shi and Yu (2015a,b)                                                     (b) New Method</a:t>
            </a:r>
            <a:endParaRPr lang="en-AU" sz="1400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96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4767263"/>
            <a:ext cx="2841812" cy="273844"/>
          </a:xfrm>
        </p:spPr>
        <p:txBody>
          <a:bodyPr/>
          <a:lstStyle/>
          <a:p>
            <a:r>
              <a:rPr lang="en-AU" dirty="0" smtClean="0"/>
              <a:t>MACQUARIE UNIVERSITY  I  FBE  I  ECONOMICS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03176" y="1299882"/>
            <a:ext cx="5709024" cy="3065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Chairman </a:t>
            </a:r>
            <a:r>
              <a:rPr lang="en-AU" dirty="0"/>
              <a:t>of the Federal Reserve Board </a:t>
            </a:r>
            <a:r>
              <a:rPr lang="en-AU" dirty="0" smtClean="0"/>
              <a:t>Ben </a:t>
            </a:r>
            <a:r>
              <a:rPr lang="en-AU" dirty="0"/>
              <a:t>S. </a:t>
            </a:r>
            <a:r>
              <a:rPr lang="en-AU" dirty="0" smtClean="0"/>
              <a:t>Bernanke, </a:t>
            </a:r>
            <a:r>
              <a:rPr lang="en-AU" dirty="0"/>
              <a:t>January 3, 2010</a:t>
            </a:r>
          </a:p>
          <a:p>
            <a:endParaRPr lang="en-AU" b="1" dirty="0"/>
          </a:p>
          <a:p>
            <a:endParaRPr lang="en-AU" i="1" dirty="0"/>
          </a:p>
          <a:p>
            <a:pPr marL="0" indent="0">
              <a:buNone/>
            </a:pPr>
            <a:r>
              <a:rPr lang="en-AU" dirty="0" smtClean="0"/>
              <a:t>“Although </a:t>
            </a:r>
            <a:r>
              <a:rPr lang="en-AU" dirty="0"/>
              <a:t>the house price bubble appears obvious in retrospect--all bubbles appear obvious in retrospect--</a:t>
            </a:r>
            <a:r>
              <a:rPr lang="en-AU" dirty="0">
                <a:solidFill>
                  <a:srgbClr val="FF0000"/>
                </a:solidFill>
              </a:rPr>
              <a:t>in its earlier stages, economists differed considerably about whether the increase in house prices was sustainable; </a:t>
            </a:r>
            <a:r>
              <a:rPr lang="en-AU" dirty="0"/>
              <a:t>or, if it was a bubble, whether the bubble was </a:t>
            </a:r>
            <a:r>
              <a:rPr lang="en-AU" dirty="0">
                <a:solidFill>
                  <a:srgbClr val="FF0000"/>
                </a:solidFill>
              </a:rPr>
              <a:t>national or confined to a few local </a:t>
            </a:r>
            <a:r>
              <a:rPr lang="en-AU" dirty="0"/>
              <a:t>markets</a:t>
            </a:r>
            <a:r>
              <a:rPr lang="en-AU" dirty="0" smtClean="0"/>
              <a:t>.”</a:t>
            </a:r>
            <a:endParaRPr lang="en-AU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2" b="23882"/>
          <a:stretch>
            <a:fillRect/>
          </a:stretch>
        </p:blipFill>
        <p:spPr>
          <a:xfrm>
            <a:off x="418690" y="1297237"/>
            <a:ext cx="2368587" cy="1544576"/>
          </a:xfrm>
        </p:spPr>
      </p:pic>
      <p:sp>
        <p:nvSpPr>
          <p:cNvPr id="11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0072" y="635000"/>
            <a:ext cx="6397928" cy="399143"/>
          </a:xfrm>
        </p:spPr>
        <p:txBody>
          <a:bodyPr/>
          <a:lstStyle/>
          <a:p>
            <a:r>
              <a:rPr lang="en-AU" dirty="0" smtClean="0"/>
              <a:t>motivation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49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Empirical Results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30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271307"/>
            <a:ext cx="4157756" cy="2771838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84" y="1280270"/>
            <a:ext cx="4110410" cy="2740275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 dirty="0" smtClean="0"/>
              <a:t>MSA: </a:t>
            </a:r>
            <a:r>
              <a:rPr lang="en-AU" dirty="0"/>
              <a:t>Honolulu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73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Empirical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31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MSA Housing markets</a:t>
            </a:r>
            <a:endParaRPr lang="en-AU" dirty="0"/>
          </a:p>
          <a:p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2" y="1112061"/>
            <a:ext cx="8644520" cy="3648198"/>
          </a:xfrm>
        </p:spPr>
      </p:pic>
    </p:spTree>
    <p:extLst>
      <p:ext uri="{BB962C8B-B14F-4D97-AF65-F5344CB8AC3E}">
        <p14:creationId xmlns:p14="http://schemas.microsoft.com/office/powerpoint/2010/main" val="16168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Housing Bubbles in Australia?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smtClean="0"/>
              <a:pPr/>
              <a:t>32</a:t>
            </a:fld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03176" y="1299882"/>
            <a:ext cx="5709024" cy="3386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Malcolm  </a:t>
            </a:r>
            <a:r>
              <a:rPr lang="en-US" dirty="0" err="1" smtClean="0"/>
              <a:t>Edey</a:t>
            </a:r>
            <a:r>
              <a:rPr lang="en-US" dirty="0" smtClean="0"/>
              <a:t>, </a:t>
            </a:r>
            <a:r>
              <a:rPr lang="en-US" dirty="0"/>
              <a:t>Assistant Governor, Reserve Bank of Australia, testimony before the House of Representatives Standing Committee on Economics, 2015 Inquiry into Home Ownership, Parliament of Australia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dirty="0"/>
              <a:t>A lot of people think it’s a bubble, serious people think that and we agree this is a situation where the market is strong, it’s overheated, it’s a risky situation</a:t>
            </a:r>
            <a:r>
              <a:rPr lang="en-US" dirty="0"/>
              <a:t>”. </a:t>
            </a:r>
            <a:endParaRPr lang="en-AU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r="6884"/>
          <a:stretch>
            <a:fillRect/>
          </a:stretch>
        </p:blipFill>
        <p:spPr>
          <a:xfrm>
            <a:off x="338008" y="1315165"/>
            <a:ext cx="2561047" cy="1670081"/>
          </a:xfrm>
        </p:spPr>
      </p:pic>
    </p:spTree>
    <p:extLst>
      <p:ext uri="{BB962C8B-B14F-4D97-AF65-F5344CB8AC3E}">
        <p14:creationId xmlns:p14="http://schemas.microsoft.com/office/powerpoint/2010/main" val="39371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Housing Bubbles in Australia?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smtClean="0"/>
              <a:pPr/>
              <a:t>33</a:t>
            </a:fld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03176" y="1299882"/>
            <a:ext cx="5709024" cy="3386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John </a:t>
            </a:r>
            <a:r>
              <a:rPr lang="en-US" dirty="0"/>
              <a:t>Fraser, Treasury Secretary, testimony before the House of Representatives Standing Committee on Economics, 2015 Inquiry into Home Ownership, Parliament of Australia.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When you look at the housing bubble evidence, it is unequivocally the case in Sydney – unequivocally.  …. Frankly, whatever the data says, just casual observation would tell you that’s the case.  ….. It does worry me that the very, very low – historically low – levels of interest rates are encouraging people to over-invest in housing</a:t>
            </a:r>
            <a:r>
              <a:rPr lang="en-US" dirty="0" smtClean="0"/>
              <a:t>”.</a:t>
            </a:r>
            <a:endParaRPr lang="en-AU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2553"/>
          <a:stretch>
            <a:fillRect/>
          </a:stretch>
        </p:blipFill>
        <p:spPr>
          <a:xfrm>
            <a:off x="149749" y="1306200"/>
            <a:ext cx="2684776" cy="1750765"/>
          </a:xfrm>
        </p:spPr>
      </p:pic>
    </p:spTree>
    <p:extLst>
      <p:ext uri="{BB962C8B-B14F-4D97-AF65-F5344CB8AC3E}">
        <p14:creationId xmlns:p14="http://schemas.microsoft.com/office/powerpoint/2010/main" val="7315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Housing Bubbles in Australia?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smtClean="0"/>
              <a:pPr/>
              <a:t>34</a:t>
            </a:fld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 smtClean="0"/>
              <a:t>OFFICE  I  FACULTY  I  DEPARTMENT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03176" y="1299882"/>
            <a:ext cx="5709024" cy="3386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Joe </a:t>
            </a:r>
            <a:r>
              <a:rPr lang="en-US" dirty="0"/>
              <a:t>Hockey, </a:t>
            </a:r>
            <a:r>
              <a:rPr lang="en-US" dirty="0" smtClean="0"/>
              <a:t>the former Treasurer </a:t>
            </a:r>
            <a:r>
              <a:rPr lang="en-US" dirty="0"/>
              <a:t>of Australia (June 9, 2015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There is no bubble …. If housing was unaffordable in Sydney, nobody would be buying it</a:t>
            </a:r>
            <a:r>
              <a:rPr lang="en-US" dirty="0"/>
              <a:t>”.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" b="1077"/>
          <a:stretch>
            <a:fillRect/>
          </a:stretch>
        </p:blipFill>
        <p:spPr>
          <a:xfrm>
            <a:off x="400760" y="1270343"/>
            <a:ext cx="2467945" cy="1609368"/>
          </a:xfrm>
        </p:spPr>
      </p:pic>
    </p:spTree>
    <p:extLst>
      <p:ext uri="{BB962C8B-B14F-4D97-AF65-F5344CB8AC3E}">
        <p14:creationId xmlns:p14="http://schemas.microsoft.com/office/powerpoint/2010/main" val="16690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Housing Bubbles in Australia?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Sydney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66" y="1315010"/>
            <a:ext cx="5772956" cy="3353268"/>
          </a:xfrm>
        </p:spPr>
      </p:pic>
    </p:spTree>
    <p:extLst>
      <p:ext uri="{BB962C8B-B14F-4D97-AF65-F5344CB8AC3E}">
        <p14:creationId xmlns:p14="http://schemas.microsoft.com/office/powerpoint/2010/main" val="15481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Housing Bubbles in Australia?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Sydney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48234" y="205291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numCol="1" spcCol="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AU" b="0" i="0" cap="none" dirty="0" smtClean="0">
                <a:solidFill>
                  <a:schemeClr val="tx1"/>
                </a:solidFill>
                <a:latin typeface="Georgia"/>
                <a:cs typeface="Georgia"/>
              </a:rPr>
              <a:t>PSY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80" y="1296988"/>
            <a:ext cx="5915728" cy="3389312"/>
          </a:xfrm>
        </p:spPr>
      </p:pic>
    </p:spTree>
    <p:extLst>
      <p:ext uri="{BB962C8B-B14F-4D97-AF65-F5344CB8AC3E}">
        <p14:creationId xmlns:p14="http://schemas.microsoft.com/office/powerpoint/2010/main" val="39271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Housing Bubbles in Australia?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Sydney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New Method  ???</a:t>
            </a:r>
            <a:endParaRPr lang="en-AU" dirty="0"/>
          </a:p>
        </p:txBody>
      </p:sp>
      <p:pic>
        <p:nvPicPr>
          <p:cNvPr id="8194" name="Picture 2" descr="http://www.telconetworks-forum.com/fr/con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50" y="1120589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 smtClean="0"/>
              <a:t>Thank you very much for your attention!!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 smtClean="0"/>
              <a:t>Comments?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 smtClean="0"/>
              <a:t>Questions?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54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4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616" y="1225016"/>
            <a:ext cx="4608607" cy="3389566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Are </a:t>
            </a:r>
            <a:r>
              <a:rPr lang="en-AU" dirty="0"/>
              <a:t>the rising house prices driven by </a:t>
            </a:r>
            <a:r>
              <a:rPr lang="en-AU" dirty="0">
                <a:solidFill>
                  <a:srgbClr val="FF0000"/>
                </a:solidFill>
              </a:rPr>
              <a:t>market fundamentals </a:t>
            </a:r>
            <a:r>
              <a:rPr lang="en-AU" dirty="0"/>
              <a:t>or by </a:t>
            </a:r>
            <a:r>
              <a:rPr lang="en-AU" dirty="0" smtClean="0">
                <a:solidFill>
                  <a:srgbClr val="FF0000"/>
                </a:solidFill>
              </a:rPr>
              <a:t>speculation</a:t>
            </a:r>
            <a:r>
              <a:rPr lang="en-AU" dirty="0" smtClean="0"/>
              <a:t>?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r="2438"/>
          <a:stretch>
            <a:fillRect/>
          </a:stretch>
        </p:blipFill>
        <p:spPr>
          <a:xfrm>
            <a:off x="4802431" y="1476531"/>
            <a:ext cx="3929191" cy="2562259"/>
          </a:xfrm>
        </p:spPr>
      </p:pic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0072" y="635000"/>
            <a:ext cx="6397928" cy="399143"/>
          </a:xfrm>
        </p:spPr>
        <p:txBody>
          <a:bodyPr/>
          <a:lstStyle/>
          <a:p>
            <a:r>
              <a:rPr lang="en-AU" dirty="0" smtClean="0"/>
              <a:t>Research question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00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5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616" y="1225016"/>
            <a:ext cx="4608607" cy="3389566"/>
          </a:xfrm>
        </p:spPr>
        <p:txBody>
          <a:bodyPr>
            <a:normAutofit/>
          </a:bodyPr>
          <a:lstStyle/>
          <a:p>
            <a:r>
              <a:rPr lang="en-AU" dirty="0" smtClean="0"/>
              <a:t>In 2006,  households </a:t>
            </a:r>
            <a:r>
              <a:rPr lang="en-AU" dirty="0"/>
              <a:t>and </a:t>
            </a:r>
            <a:r>
              <a:rPr lang="en-AU" dirty="0" smtClean="0"/>
              <a:t>non-profit </a:t>
            </a:r>
            <a:r>
              <a:rPr lang="en-AU" dirty="0"/>
              <a:t>organization hold $24.1 trillion real estate </a:t>
            </a:r>
            <a:r>
              <a:rPr lang="en-AU" dirty="0" smtClean="0"/>
              <a:t>asset,</a:t>
            </a:r>
            <a:r>
              <a:rPr lang="en-AU" dirty="0"/>
              <a:t> </a:t>
            </a:r>
            <a:r>
              <a:rPr lang="en-AU" dirty="0" smtClean="0"/>
              <a:t>accounting </a:t>
            </a:r>
            <a:r>
              <a:rPr lang="en-AU" dirty="0"/>
              <a:t>for </a:t>
            </a:r>
            <a:r>
              <a:rPr lang="en-AU" dirty="0">
                <a:solidFill>
                  <a:srgbClr val="FF0000"/>
                </a:solidFill>
              </a:rPr>
              <a:t>32.6%</a:t>
            </a:r>
            <a:r>
              <a:rPr lang="en-AU" dirty="0"/>
              <a:t> of their total </a:t>
            </a:r>
            <a:r>
              <a:rPr lang="en-AU" dirty="0" smtClean="0"/>
              <a:t>assets.</a:t>
            </a:r>
          </a:p>
          <a:p>
            <a:endParaRPr lang="en-AU" dirty="0" smtClean="0"/>
          </a:p>
          <a:p>
            <a:r>
              <a:rPr lang="en-AU" dirty="0"/>
              <a:t>In comparison, the holding of corporate equities </a:t>
            </a:r>
            <a:r>
              <a:rPr lang="en-AU" dirty="0" smtClean="0"/>
              <a:t>and mutual </a:t>
            </a:r>
            <a:r>
              <a:rPr lang="en-AU" dirty="0"/>
              <a:t>fund shares of households and </a:t>
            </a:r>
            <a:r>
              <a:rPr lang="en-AU" dirty="0" smtClean="0"/>
              <a:t>non-profit </a:t>
            </a:r>
            <a:r>
              <a:rPr lang="en-AU" dirty="0"/>
              <a:t>organizations at the peak of the stock market </a:t>
            </a:r>
            <a:r>
              <a:rPr lang="en-AU" dirty="0" smtClean="0"/>
              <a:t>in 1999 </a:t>
            </a:r>
            <a:r>
              <a:rPr lang="en-AU" dirty="0"/>
              <a:t>is $12.5 trillion, which accounts for </a:t>
            </a:r>
            <a:r>
              <a:rPr lang="en-AU" dirty="0">
                <a:solidFill>
                  <a:srgbClr val="FF0000"/>
                </a:solidFill>
              </a:rPr>
              <a:t>30.6%</a:t>
            </a:r>
            <a:r>
              <a:rPr lang="en-AU" dirty="0"/>
              <a:t> of their total </a:t>
            </a:r>
            <a:r>
              <a:rPr lang="en-AU" dirty="0" smtClean="0"/>
              <a:t>assets.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0072" y="635000"/>
            <a:ext cx="6397928" cy="399143"/>
          </a:xfrm>
        </p:spPr>
        <p:txBody>
          <a:bodyPr/>
          <a:lstStyle/>
          <a:p>
            <a:r>
              <a:rPr lang="en-AU" dirty="0" smtClean="0"/>
              <a:t>Why Housing market?</a:t>
            </a:r>
            <a:endParaRPr lang="en-AU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r="1655"/>
          <a:stretch>
            <a:fillRect/>
          </a:stretch>
        </p:blipFill>
        <p:spPr>
          <a:xfrm>
            <a:off x="4806510" y="1389529"/>
            <a:ext cx="4151674" cy="2895600"/>
          </a:xfrm>
        </p:spPr>
      </p:pic>
    </p:spTree>
    <p:extLst>
      <p:ext uri="{BB962C8B-B14F-4D97-AF65-F5344CB8AC3E}">
        <p14:creationId xmlns:p14="http://schemas.microsoft.com/office/powerpoint/2010/main" val="42819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6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616" y="1225016"/>
            <a:ext cx="8391713" cy="35531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smtClean="0"/>
              <a:t>The</a:t>
            </a:r>
            <a:r>
              <a:rPr lang="en-AU" b="1" dirty="0" smtClean="0"/>
              <a:t> </a:t>
            </a:r>
            <a:r>
              <a:rPr lang="en-AU" b="1" dirty="0"/>
              <a:t>impact </a:t>
            </a:r>
            <a:r>
              <a:rPr lang="en-AU" dirty="0"/>
              <a:t>of real </a:t>
            </a:r>
            <a:r>
              <a:rPr lang="en-AU" dirty="0" smtClean="0"/>
              <a:t>estate bubble </a:t>
            </a:r>
            <a:r>
              <a:rPr lang="en-AU" dirty="0"/>
              <a:t>bursting </a:t>
            </a:r>
            <a:r>
              <a:rPr lang="en-AU" dirty="0" smtClean="0"/>
              <a:t>to </a:t>
            </a:r>
            <a:r>
              <a:rPr lang="en-AU" dirty="0"/>
              <a:t>the aggregate </a:t>
            </a:r>
            <a:r>
              <a:rPr lang="en-AU" dirty="0" smtClean="0"/>
              <a:t>economy</a:t>
            </a:r>
          </a:p>
          <a:p>
            <a:pPr marL="0" indent="0">
              <a:buNone/>
            </a:pPr>
            <a:endParaRPr lang="en-AU" dirty="0" smtClean="0"/>
          </a:p>
          <a:p>
            <a:pPr>
              <a:buFont typeface="Wingdings" pitchFamily="2" charset="2"/>
              <a:buChar char="ü"/>
            </a:pPr>
            <a:r>
              <a:rPr lang="en-AU" dirty="0"/>
              <a:t>T</a:t>
            </a:r>
            <a:r>
              <a:rPr lang="en-AU" dirty="0" smtClean="0"/>
              <a:t>he </a:t>
            </a:r>
            <a:r>
              <a:rPr lang="en-AU" dirty="0"/>
              <a:t>consumption wealth </a:t>
            </a:r>
            <a:r>
              <a:rPr lang="en-AU" dirty="0" smtClean="0"/>
              <a:t>effect:  </a:t>
            </a:r>
          </a:p>
          <a:p>
            <a:pPr lvl="1" indent="-285750"/>
            <a:r>
              <a:rPr lang="en-AU" dirty="0"/>
              <a:t>A</a:t>
            </a:r>
            <a:r>
              <a:rPr lang="en-AU" dirty="0" smtClean="0"/>
              <a:t> </a:t>
            </a:r>
            <a:r>
              <a:rPr lang="en-AU" dirty="0"/>
              <a:t>sever decline in house </a:t>
            </a:r>
            <a:r>
              <a:rPr lang="en-AU" dirty="0" smtClean="0"/>
              <a:t>price could </a:t>
            </a:r>
            <a:r>
              <a:rPr lang="en-AU" dirty="0"/>
              <a:t>lead to extensive reduction in consumption [Case, Quigley, and </a:t>
            </a:r>
            <a:r>
              <a:rPr lang="en-AU" dirty="0" err="1"/>
              <a:t>Shiller</a:t>
            </a:r>
            <a:r>
              <a:rPr lang="en-AU" dirty="0"/>
              <a:t> (2001), </a:t>
            </a:r>
            <a:r>
              <a:rPr lang="en-AU" dirty="0" smtClean="0"/>
              <a:t>Skinner (1996</a:t>
            </a:r>
            <a:r>
              <a:rPr lang="en-AU" dirty="0"/>
              <a:t>), and Case (1992</a:t>
            </a:r>
            <a:r>
              <a:rPr lang="en-AU" dirty="0" smtClean="0"/>
              <a:t>)].</a:t>
            </a:r>
          </a:p>
          <a:p>
            <a:pPr>
              <a:buFont typeface="Wingdings" pitchFamily="2" charset="2"/>
              <a:buChar char="ü"/>
            </a:pPr>
            <a:endParaRPr lang="en-AU" dirty="0"/>
          </a:p>
          <a:p>
            <a:pPr>
              <a:buFont typeface="Wingdings" pitchFamily="2" charset="2"/>
              <a:buChar char="ü"/>
            </a:pPr>
            <a:r>
              <a:rPr lang="en-AU" dirty="0" smtClean="0"/>
              <a:t>The financial </a:t>
            </a:r>
            <a:r>
              <a:rPr lang="en-AU" dirty="0"/>
              <a:t>accelerator </a:t>
            </a:r>
            <a:r>
              <a:rPr lang="en-AU" dirty="0" smtClean="0"/>
              <a:t>effect:  </a:t>
            </a:r>
          </a:p>
          <a:p>
            <a:pPr lvl="1" indent="-285750"/>
            <a:r>
              <a:rPr lang="en-AU" dirty="0" smtClean="0"/>
              <a:t>A significant</a:t>
            </a:r>
            <a:r>
              <a:rPr lang="en-AU" dirty="0"/>
              <a:t> </a:t>
            </a:r>
            <a:r>
              <a:rPr lang="en-AU" dirty="0" smtClean="0"/>
              <a:t>fall </a:t>
            </a:r>
            <a:r>
              <a:rPr lang="en-AU" dirty="0"/>
              <a:t>in house price may result in more foreclosures </a:t>
            </a:r>
            <a:r>
              <a:rPr lang="en-AU" dirty="0" smtClean="0"/>
              <a:t>and unanticipated </a:t>
            </a:r>
            <a:r>
              <a:rPr lang="en-AU" dirty="0"/>
              <a:t>losses for lenders [</a:t>
            </a:r>
            <a:r>
              <a:rPr lang="en-AU" dirty="0" smtClean="0"/>
              <a:t>see Case </a:t>
            </a:r>
            <a:r>
              <a:rPr lang="en-AU" dirty="0"/>
              <a:t>(2000) among others</a:t>
            </a:r>
            <a:r>
              <a:rPr lang="en-AU" dirty="0" smtClean="0"/>
              <a:t>]. </a:t>
            </a:r>
          </a:p>
          <a:p>
            <a:pPr marL="247650" lvl="1" indent="0">
              <a:buNone/>
            </a:pPr>
            <a:endParaRPr lang="en-AU" dirty="0"/>
          </a:p>
          <a:p>
            <a:pPr lvl="1" indent="-285750"/>
            <a:r>
              <a:rPr lang="en-AU" dirty="0" smtClean="0"/>
              <a:t>The </a:t>
            </a:r>
            <a:r>
              <a:rPr lang="en-AU" dirty="0"/>
              <a:t>deteriorating credit market condition could exacerbate </a:t>
            </a:r>
            <a:r>
              <a:rPr lang="en-AU" dirty="0" smtClean="0"/>
              <a:t>the development </a:t>
            </a:r>
            <a:r>
              <a:rPr lang="en-AU" dirty="0"/>
              <a:t>of a negative economic shock and lead to a greater general economic </a:t>
            </a:r>
            <a:r>
              <a:rPr lang="en-AU" dirty="0" smtClean="0"/>
              <a:t>decline.</a:t>
            </a:r>
            <a:endParaRPr lang="en-AU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0072" y="635000"/>
            <a:ext cx="6397928" cy="399143"/>
          </a:xfrm>
        </p:spPr>
        <p:txBody>
          <a:bodyPr/>
          <a:lstStyle/>
          <a:p>
            <a:r>
              <a:rPr lang="en-AU" dirty="0" smtClean="0"/>
              <a:t>Why Housing bubble?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5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7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616" y="1225016"/>
            <a:ext cx="8391713" cy="3553172"/>
          </a:xfrm>
        </p:spPr>
        <p:txBody>
          <a:bodyPr>
            <a:normAutofit/>
          </a:bodyPr>
          <a:lstStyle/>
          <a:p>
            <a:r>
              <a:rPr lang="en-AU" dirty="0"/>
              <a:t>It </a:t>
            </a:r>
            <a:r>
              <a:rPr lang="en-AU" dirty="0" smtClean="0"/>
              <a:t>is, therefore</a:t>
            </a:r>
            <a:r>
              <a:rPr lang="en-AU" dirty="0"/>
              <a:t>, important to provide </a:t>
            </a:r>
            <a:r>
              <a:rPr lang="en-AU" dirty="0" smtClean="0"/>
              <a:t>accurate </a:t>
            </a:r>
            <a:r>
              <a:rPr lang="en-AU" dirty="0"/>
              <a:t>signal to policy makers to </a:t>
            </a:r>
            <a:r>
              <a:rPr lang="en-AU" dirty="0" smtClean="0"/>
              <a:t>prevent further development </a:t>
            </a:r>
            <a:r>
              <a:rPr lang="en-AU" dirty="0"/>
              <a:t>of speculative </a:t>
            </a:r>
            <a:r>
              <a:rPr lang="en-AU" dirty="0" err="1"/>
              <a:t>behavior</a:t>
            </a:r>
            <a:r>
              <a:rPr lang="en-AU" dirty="0"/>
              <a:t>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On </a:t>
            </a:r>
            <a:r>
              <a:rPr lang="en-AU" dirty="0"/>
              <a:t>the other hand, a false positive signal may lead </a:t>
            </a:r>
            <a:r>
              <a:rPr lang="en-AU" dirty="0" smtClean="0"/>
              <a:t>to damaging consequences such </a:t>
            </a:r>
            <a:r>
              <a:rPr lang="en-AU" dirty="0"/>
              <a:t>as hampering economic growth.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Why Housing market?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40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8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60616" y="1225016"/>
                <a:ext cx="8391713" cy="3194584"/>
              </a:xfrm>
            </p:spPr>
            <p:txBody>
              <a:bodyPr>
                <a:normAutofit/>
              </a:bodyPr>
              <a:lstStyle/>
              <a:p>
                <a:pPr lvl="3"/>
                <a:r>
                  <a:rPr lang="en-AU" dirty="0" smtClean="0"/>
                  <a:t>The definition of bubbles: deviations from market fundamental</a:t>
                </a:r>
              </a:p>
              <a:p>
                <a:endParaRPr lang="en-AU" dirty="0"/>
              </a:p>
              <a:p>
                <a:endParaRPr lang="en-AU" dirty="0" smtClean="0"/>
              </a:p>
              <a:p>
                <a:pPr marL="0" indent="0">
                  <a:buNone/>
                </a:pPr>
                <a:r>
                  <a:rPr lang="en-AU" dirty="0" smtClean="0"/>
                  <a:t>                            </a:t>
                </a:r>
              </a:p>
              <a:p>
                <a:pPr marL="0" indent="0">
                  <a:buNone/>
                </a:pPr>
                <a:r>
                  <a:rPr lang="en-AU" dirty="0" smtClean="0"/>
                  <a:t>                                                                  </a:t>
                </a:r>
                <a:r>
                  <a:rPr lang="en-AU" dirty="0"/>
                  <a:t> </a:t>
                </a:r>
                <a:endParaRPr lang="en-AU" dirty="0" smtClean="0"/>
              </a:p>
              <a:p>
                <a:pPr marL="0" indent="0">
                  <a:buNone/>
                </a:pPr>
                <a:r>
                  <a:rPr lang="en-AU" dirty="0"/>
                  <a:t> </a:t>
                </a:r>
                <a:r>
                  <a:rPr lang="en-AU" dirty="0" smtClean="0"/>
                  <a:t>                                                              Market fundamental                     Bubble</a:t>
                </a:r>
              </a:p>
              <a:p>
                <a:pPr lvl="3"/>
                <a:endParaRPr lang="en-AU" dirty="0" smtClean="0"/>
              </a:p>
              <a:p>
                <a:pPr marL="285750" lvl="3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dirty="0" smtClean="0"/>
                  <a:t> is </a:t>
                </a:r>
                <a:r>
                  <a:rPr lang="en-AU" dirty="0"/>
                  <a:t>the </a:t>
                </a:r>
                <a:r>
                  <a:rPr lang="en-AU" dirty="0" smtClean="0"/>
                  <a:t>real housing </a:t>
                </a:r>
                <a:r>
                  <a:rPr lang="en-AU" dirty="0"/>
                  <a:t>price </a:t>
                </a:r>
                <a:endParaRPr lang="en-AU" dirty="0" smtClean="0"/>
              </a:p>
              <a:p>
                <a:pPr marL="285750" lvl="3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dirty="0" smtClean="0"/>
                  <a:t> is the real housing rent</a:t>
                </a:r>
              </a:p>
              <a:p>
                <a:pPr marL="285750" lvl="3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dirty="0" smtClean="0"/>
                  <a:t> is unobservable fundamentals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616" y="1225016"/>
                <a:ext cx="8391713" cy="3194584"/>
              </a:xfrm>
              <a:blipFill rotWithShape="1">
                <a:blip r:embed="rId3"/>
                <a:stretch>
                  <a:fillRect l="-581" t="-954" b="-26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0072" y="635000"/>
            <a:ext cx="6397928" cy="399143"/>
          </a:xfrm>
        </p:spPr>
        <p:txBody>
          <a:bodyPr/>
          <a:lstStyle/>
          <a:p>
            <a:r>
              <a:rPr lang="en-AU" dirty="0" smtClean="0"/>
              <a:t>Bubble definition</a:t>
            </a:r>
            <a:endParaRPr lang="en-AU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577676"/>
              </p:ext>
            </p:extLst>
          </p:nvPr>
        </p:nvGraphicFramePr>
        <p:xfrm>
          <a:off x="1241425" y="1853079"/>
          <a:ext cx="29368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4" imgW="1726920" imgH="444240" progId="Equation.DSMT4">
                  <p:embed/>
                </p:oleObj>
              </mc:Choice>
              <mc:Fallback>
                <p:oleObj name="Equation" r:id="rId4" imgW="172692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1853079"/>
                        <a:ext cx="29368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1686483" y="1721224"/>
            <a:ext cx="2024905" cy="995082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1" name="Straight Arrow Connector 20"/>
          <p:cNvCxnSpPr>
            <a:endCxn id="6" idx="3"/>
          </p:cNvCxnSpPr>
          <p:nvPr/>
        </p:nvCxnSpPr>
        <p:spPr>
          <a:xfrm flipH="1" flipV="1">
            <a:off x="4178300" y="2230904"/>
            <a:ext cx="2984500" cy="637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41459" y="2289641"/>
            <a:ext cx="84042" cy="120182"/>
          </a:xfrm>
          <a:prstGeom prst="rect">
            <a:avLst/>
          </a:prstGeom>
        </p:spPr>
        <p:txBody>
          <a:bodyPr vert="horz" wrap="square" lIns="91440" tIns="45720" rIns="91440" bIns="45720" numCol="1" spcCol="0" rtlCol="0">
            <a:normAutofit fontScale="2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AU" sz="1400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3594848" y="2549431"/>
            <a:ext cx="583452" cy="318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5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AU" noProof="0" smtClean="0"/>
              <a:pPr/>
              <a:t>9</a:t>
            </a:fld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616" y="1225016"/>
            <a:ext cx="8391713" cy="3553172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The bubble component follows an explosive process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                                                 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                                                         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   </a:t>
            </a:r>
          </a:p>
          <a:p>
            <a:pPr marL="0" indent="0">
              <a:buNone/>
            </a:pPr>
            <a:r>
              <a:rPr lang="en-AU" dirty="0" smtClean="0"/>
              <a:t>     the autoregressive coefficient &gt;1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285750" lvl="3" indent="-285750">
              <a:buFont typeface="Arial" pitchFamily="34" charset="0"/>
              <a:buChar char="•"/>
            </a:pPr>
            <a:r>
              <a:rPr lang="en-AU" dirty="0" smtClean="0"/>
              <a:t>The market fundamental variables are assumed to be at most I(1).</a:t>
            </a:r>
          </a:p>
          <a:p>
            <a:pPr lvl="3"/>
            <a:endParaRPr lang="en-AU" dirty="0"/>
          </a:p>
          <a:p>
            <a:pPr marL="285750" lvl="3" indent="-285750">
              <a:buFont typeface="Arial" pitchFamily="34" charset="0"/>
              <a:buChar char="•"/>
            </a:pPr>
            <a:r>
              <a:rPr lang="en-AU" dirty="0" smtClean="0"/>
              <a:t>The real </a:t>
            </a:r>
            <a:r>
              <a:rPr lang="en-AU" dirty="0"/>
              <a:t>housing prices should be at most I(1) in the absence of bubbles and </a:t>
            </a:r>
            <a:r>
              <a:rPr lang="en-AU" dirty="0">
                <a:solidFill>
                  <a:srgbClr val="FF0000"/>
                </a:solidFill>
              </a:rPr>
              <a:t>explosive</a:t>
            </a:r>
            <a:r>
              <a:rPr lang="en-AU" dirty="0"/>
              <a:t> in the presence of </a:t>
            </a:r>
            <a:r>
              <a:rPr lang="en-AU" dirty="0" smtClean="0"/>
              <a:t>bubbles </a:t>
            </a:r>
            <a:r>
              <a:rPr lang="en-AU" dirty="0"/>
              <a:t>(</a:t>
            </a:r>
            <a:r>
              <a:rPr lang="en-AU" dirty="0" err="1"/>
              <a:t>Diba</a:t>
            </a:r>
            <a:r>
              <a:rPr lang="en-AU" dirty="0"/>
              <a:t> and Grossman, </a:t>
            </a:r>
            <a:r>
              <a:rPr lang="en-AU" dirty="0" smtClean="0"/>
              <a:t>1988).</a:t>
            </a:r>
            <a:endParaRPr lang="en-AU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0072" y="635000"/>
            <a:ext cx="6397928" cy="399143"/>
          </a:xfrm>
        </p:spPr>
        <p:txBody>
          <a:bodyPr/>
          <a:lstStyle/>
          <a:p>
            <a:r>
              <a:rPr lang="en-AU" dirty="0" smtClean="0"/>
              <a:t>Bubble definition</a:t>
            </a:r>
            <a:endParaRPr lang="en-AU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345523"/>
              </p:ext>
            </p:extLst>
          </p:nvPr>
        </p:nvGraphicFramePr>
        <p:xfrm>
          <a:off x="1269626" y="1710717"/>
          <a:ext cx="1566582" cy="729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3" imgW="927000" imgH="431640" progId="Equation.DSMT4">
                  <p:embed/>
                </p:oleObj>
              </mc:Choice>
              <mc:Fallback>
                <p:oleObj name="Equation" r:id="rId3" imgW="927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626" y="1710717"/>
                        <a:ext cx="1566582" cy="729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741459" y="2289641"/>
            <a:ext cx="84042" cy="120182"/>
          </a:xfrm>
          <a:prstGeom prst="rect">
            <a:avLst/>
          </a:prstGeom>
        </p:spPr>
        <p:txBody>
          <a:bodyPr vert="horz" wrap="square" lIns="91440" tIns="45720" rIns="91440" bIns="45720" numCol="1" spcCol="0" rtlCol="0">
            <a:normAutofit fontScale="2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AU" sz="1400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68822" y="2469914"/>
            <a:ext cx="770969" cy="328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r="6176"/>
          <a:stretch>
            <a:fillRect/>
          </a:stretch>
        </p:blipFill>
        <p:spPr>
          <a:xfrm>
            <a:off x="5219595" y="1484465"/>
            <a:ext cx="3211812" cy="2094450"/>
          </a:xfrm>
        </p:spPr>
      </p:pic>
    </p:spTree>
    <p:extLst>
      <p:ext uri="{BB962C8B-B14F-4D97-AF65-F5344CB8AC3E}">
        <p14:creationId xmlns:p14="http://schemas.microsoft.com/office/powerpoint/2010/main" val="4114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c Uni Palette">
      <a:dk1>
        <a:srgbClr val="000000"/>
      </a:dk1>
      <a:lt1>
        <a:srgbClr val="FFFFFF"/>
      </a:lt1>
      <a:dk2>
        <a:srgbClr val="611723"/>
      </a:dk2>
      <a:lt2>
        <a:srgbClr val="D6D2C4"/>
      </a:lt2>
      <a:accent1>
        <a:srgbClr val="CA0016"/>
      </a:accent1>
      <a:accent2>
        <a:srgbClr val="C5007D"/>
      </a:accent2>
      <a:accent3>
        <a:srgbClr val="7D215C"/>
      </a:accent3>
      <a:accent4>
        <a:srgbClr val="30322F"/>
      </a:accent4>
      <a:accent5>
        <a:srgbClr val="A6192E"/>
      </a:accent5>
      <a:accent6>
        <a:srgbClr val="505150"/>
      </a:accent6>
      <a:hlink>
        <a:srgbClr val="777877"/>
      </a:hlink>
      <a:folHlink>
        <a:srgbClr val="3C3C3B"/>
      </a:folHlink>
    </a:clrScheme>
    <a:fontScheme name="MQU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numCol="1" spcCol="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sz="1400" b="0" i="0" cap="none" dirty="0" smtClean="0">
            <a:solidFill>
              <a:schemeClr val="tx1"/>
            </a:solidFill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24830</TotalTime>
  <Words>1396</Words>
  <Application>Microsoft Office PowerPoint</Application>
  <PresentationFormat>On-screen Show (16:9)</PresentationFormat>
  <Paragraphs>284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Georgia</vt:lpstr>
      <vt:lpstr>Wingdings</vt:lpstr>
      <vt:lpstr>Office Theme</vt:lpstr>
      <vt:lpstr>Equation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Empirical Results</vt:lpstr>
      <vt:lpstr>Empirical Results</vt:lpstr>
      <vt:lpstr>Empirical Results</vt:lpstr>
      <vt:lpstr>Empirical Results</vt:lpstr>
      <vt:lpstr>Empirical Results</vt:lpstr>
      <vt:lpstr>Empirical Results</vt:lpstr>
      <vt:lpstr>Empirical Results</vt:lpstr>
      <vt:lpstr>Housing Bubbles in Australia?</vt:lpstr>
      <vt:lpstr>Housing Bubbles in Australia?</vt:lpstr>
      <vt:lpstr>Housing Bubbles in Australia?</vt:lpstr>
      <vt:lpstr>Housing Bubbles in Australia?</vt:lpstr>
      <vt:lpstr>Housing Bubbles in Australia?</vt:lpstr>
      <vt:lpstr>Housing Bubbles in Australia?</vt:lpstr>
      <vt:lpstr>PowerPoint Presentation</vt:lpstr>
    </vt:vector>
  </TitlesOfParts>
  <Company>Task 2 - PK: P32FM-P9WHP-RRC84-PG3M4-R438P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Mac</dc:creator>
  <cp:lastModifiedBy>Mrs Linda Drake</cp:lastModifiedBy>
  <cp:revision>1276</cp:revision>
  <cp:lastPrinted>2015-04-30T03:08:11Z</cp:lastPrinted>
  <dcterms:created xsi:type="dcterms:W3CDTF">2015-03-23T02:43:21Z</dcterms:created>
  <dcterms:modified xsi:type="dcterms:W3CDTF">2016-03-15T04:56:17Z</dcterms:modified>
</cp:coreProperties>
</file>