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Lst>
  <p:notesMasterIdLst>
    <p:notesMasterId r:id="rId39"/>
  </p:notesMasterIdLst>
  <p:sldIdLst>
    <p:sldId id="256" r:id="rId3"/>
    <p:sldId id="257" r:id="rId4"/>
    <p:sldId id="258" r:id="rId5"/>
    <p:sldId id="283" r:id="rId6"/>
    <p:sldId id="284" r:id="rId7"/>
    <p:sldId id="285" r:id="rId8"/>
    <p:sldId id="286" r:id="rId9"/>
    <p:sldId id="287" r:id="rId10"/>
    <p:sldId id="288" r:id="rId11"/>
    <p:sldId id="289" r:id="rId12"/>
    <p:sldId id="290" r:id="rId13"/>
    <p:sldId id="291"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93" r:id="rId37"/>
    <p:sldId id="294" r:id="rId38"/>
  </p:sldIdLst>
  <p:sldSz cx="12192000" cy="6858000"/>
  <p:notesSz cx="6858000" cy="9144000"/>
  <p:embeddedFontLst>
    <p:embeddedFont>
      <p:font typeface="Playfair Display" pitchFamily="2" charset="77"/>
      <p:regular r:id="rId40"/>
      <p:bold r:id="rId41"/>
      <p:italic r:id="rId42"/>
      <p:boldItalic r:id="rId43"/>
    </p:embeddedFont>
    <p:embeddedFont>
      <p:font typeface="Radley" pitchFamily="2" charset="77"/>
      <p:regular r:id="rId44"/>
      <p: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hk/7cG18xzoFrXIHaKwQQ8mkXPC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2CB9D5-70D5-4B6F-9BFF-F91AEC17F79B}">
  <a:tblStyle styleId="{952CB9D5-70D5-4B6F-9BFF-F91AEC17F79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72"/>
  </p:normalViewPr>
  <p:slideViewPr>
    <p:cSldViewPr snapToGrid="0">
      <p:cViewPr varScale="1">
        <p:scale>
          <a:sx n="116" d="100"/>
          <a:sy n="116" d="100"/>
        </p:scale>
        <p:origin x="5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
        <p:cNvGrpSpPr/>
        <p:nvPr/>
      </p:nvGrpSpPr>
      <p:grpSpPr>
        <a:xfrm>
          <a:off x="0" y="0"/>
          <a:ext cx="0" cy="0"/>
          <a:chOff x="0" y="0"/>
          <a:chExt cx="0" cy="0"/>
        </a:xfrm>
      </p:grpSpPr>
      <p:sp>
        <p:nvSpPr>
          <p:cNvPr id="23" name="Google Shape;2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 name="Google Shape;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9" name="Google Shape;34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23564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2250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6770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 name="Google Shape;5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a:t>
            </a:r>
            <a:endParaRPr/>
          </a:p>
        </p:txBody>
      </p:sp>
      <p:sp>
        <p:nvSpPr>
          <p:cNvPr id="58" name="Google Shape;5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 name="Google Shape;6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 name="Google Shape;7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2d199f71da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2d199f71da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g32d199f71da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 name="Google Shape;12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 name="Google Shape;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 name="Google Shape;16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9" name="Google Shape;23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 name="Google Shape;3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2d199f71da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2d199f71da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3" name="Google Shape;253;g32d199f71da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2d199f71da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2d199f71da_0_7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g32d199f71da_0_7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2d199f71da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2d199f71da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g32d199f71da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2d199f71da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2d199f71da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 name="Google Shape;277;g32d199f71da_0_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7" name="Google Shape;40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8495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1"/>
              </a:buClr>
              <a:buSzPts val="2200"/>
              <a:buChar char="•"/>
            </a:pPr>
            <a:r>
              <a:rPr lang="en-US" sz="2200" dirty="0">
                <a:solidFill>
                  <a:schemeClr val="accent1"/>
                </a:solidFill>
              </a:rPr>
              <a:t>The decadal plan has been developed through extensive community and stakeholder consultation. The findings and recommendations are drawn from the conclusions of working groups </a:t>
            </a:r>
            <a:endParaRPr lang="en-US" dirty="0"/>
          </a:p>
          <a:p>
            <a:pPr marL="228600" lvl="0" indent="-228600" algn="l" rtl="0">
              <a:lnSpc>
                <a:spcPct val="90000"/>
              </a:lnSpc>
              <a:spcBef>
                <a:spcPts val="1000"/>
              </a:spcBef>
              <a:spcAft>
                <a:spcPts val="0"/>
              </a:spcAft>
              <a:buClr>
                <a:schemeClr val="dk1"/>
              </a:buClr>
              <a:buSzPts val="2200"/>
              <a:buChar char="•"/>
            </a:pPr>
            <a:r>
              <a:rPr lang="en-US" sz="2200" dirty="0"/>
              <a:t>Consultation occurs throughout the two-year drafting process</a:t>
            </a:r>
            <a:endParaRPr lang="en-US" dirty="0"/>
          </a:p>
        </p:txBody>
      </p:sp>
      <p:sp>
        <p:nvSpPr>
          <p:cNvPr id="300" name="Google Shape;30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15269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9" name="Google Shape;30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22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9939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3596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2d199f71da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2d199f71da_0_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3" name="Google Shape;343;g32d199f71da_0_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145618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38"/>
          <p:cNvSpPr txBox="1">
            <a:spLocks noGrp="1"/>
          </p:cNvSpPr>
          <p:nvPr>
            <p:ph type="ctrTitle"/>
          </p:nvPr>
        </p:nvSpPr>
        <p:spPr>
          <a:xfrm>
            <a:off x="666000" y="1332000"/>
            <a:ext cx="10800000" cy="2160000"/>
          </a:xfrm>
          <a:prstGeom prst="rect">
            <a:avLst/>
          </a:prstGeom>
          <a:noFill/>
          <a:ln>
            <a:noFill/>
          </a:ln>
        </p:spPr>
        <p:txBody>
          <a:bodyPr spcFirstLastPara="1" wrap="square" lIns="0" tIns="0" rIns="0" bIns="0" anchor="b" anchorCtr="0">
            <a:noAutofit/>
          </a:bodyPr>
          <a:lstStyle>
            <a:lvl1pPr marR="0" lvl="0" algn="l" rtl="0">
              <a:lnSpc>
                <a:spcPct val="90000"/>
              </a:lnSpc>
              <a:spcBef>
                <a:spcPts val="0"/>
              </a:spcBef>
              <a:spcAft>
                <a:spcPts val="0"/>
              </a:spcAft>
              <a:buClr>
                <a:schemeClr val="dk1"/>
              </a:buClr>
              <a:buSzPts val="4800"/>
              <a:buFont typeface="Calibri"/>
              <a:buNone/>
              <a:defRPr sz="4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 name="Google Shape;16;p38"/>
          <p:cNvSpPr txBox="1">
            <a:spLocks noGrp="1"/>
          </p:cNvSpPr>
          <p:nvPr>
            <p:ph type="subTitle" idx="1"/>
          </p:nvPr>
        </p:nvSpPr>
        <p:spPr>
          <a:xfrm>
            <a:off x="666000" y="3672000"/>
            <a:ext cx="10800000" cy="2700000"/>
          </a:xfrm>
          <a:prstGeom prst="rect">
            <a:avLst/>
          </a:prstGeom>
          <a:noFill/>
          <a:ln>
            <a:noFill/>
          </a:ln>
        </p:spPr>
        <p:txBody>
          <a:bodyPr spcFirstLastPara="1" wrap="square" lIns="0" tIns="0" rIns="0" bIns="0" anchor="t" anchorCtr="0">
            <a:noAutofit/>
          </a:bodyPr>
          <a:lstStyle>
            <a:lvl1pPr marR="0" lvl="0" algn="l" rtl="0">
              <a:lnSpc>
                <a:spcPct val="90000"/>
              </a:lnSpc>
              <a:spcBef>
                <a:spcPts val="1000"/>
              </a:spcBef>
              <a:spcAft>
                <a:spcPts val="0"/>
              </a:spcAft>
              <a:buClr>
                <a:srgbClr val="244178"/>
              </a:buClr>
              <a:buSzPts val="2400"/>
              <a:buFont typeface="Arial"/>
              <a:buNone/>
              <a:defRPr sz="2400" b="0" i="0" u="none" strike="noStrike" cap="none">
                <a:solidFill>
                  <a:srgbClr val="244178"/>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9"/>
          <p:cNvSpPr txBox="1">
            <a:spLocks noGrp="1"/>
          </p:cNvSpPr>
          <p:nvPr>
            <p:ph type="title"/>
          </p:nvPr>
        </p:nvSpPr>
        <p:spPr>
          <a:xfrm>
            <a:off x="666000" y="1800000"/>
            <a:ext cx="10800000" cy="10800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9"/>
          <p:cNvSpPr txBox="1">
            <a:spLocks noGrp="1"/>
          </p:cNvSpPr>
          <p:nvPr>
            <p:ph type="body" idx="1"/>
          </p:nvPr>
        </p:nvSpPr>
        <p:spPr>
          <a:xfrm>
            <a:off x="666000" y="3060000"/>
            <a:ext cx="10800000" cy="33120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20"/>
        <p:cNvGrpSpPr/>
        <p:nvPr/>
      </p:nvGrpSpPr>
      <p:grpSpPr>
        <a:xfrm>
          <a:off x="0" y="0"/>
          <a:ext cx="0" cy="0"/>
          <a:chOff x="0" y="0"/>
          <a:chExt cx="0" cy="0"/>
        </a:xfrm>
      </p:grpSpPr>
      <p:sp>
        <p:nvSpPr>
          <p:cNvPr id="21" name="Google Shape;21;p40"/>
          <p:cNvSpPr txBox="1">
            <a:spLocks noGrp="1"/>
          </p:cNvSpPr>
          <p:nvPr>
            <p:ph type="body" idx="1"/>
          </p:nvPr>
        </p:nvSpPr>
        <p:spPr>
          <a:xfrm>
            <a:off x="666000" y="1800000"/>
            <a:ext cx="10800000" cy="4572000"/>
          </a:xfrm>
          <a:prstGeom prst="rect">
            <a:avLst/>
          </a:prstGeom>
          <a:noFill/>
          <a:ln>
            <a:noFill/>
          </a:ln>
        </p:spPr>
        <p:txBody>
          <a:bodyPr spcFirstLastPara="1" wrap="square" lIns="0" tIns="0" rIns="0" bIns="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5"/>
          <p:cNvPicPr preferRelativeResize="0"/>
          <p:nvPr/>
        </p:nvPicPr>
        <p:blipFill rotWithShape="1">
          <a:blip r:embed="rId3">
            <a:alphaModFix/>
          </a:blip>
          <a:srcRect/>
          <a:stretch/>
        </p:blipFill>
        <p:spPr>
          <a:xfrm>
            <a:off x="1806" y="0"/>
            <a:ext cx="12188386" cy="68579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
        <p:cNvGrpSpPr/>
        <p:nvPr/>
      </p:nvGrpSpPr>
      <p:grpSpPr>
        <a:xfrm>
          <a:off x="0" y="0"/>
          <a:ext cx="0" cy="0"/>
          <a:chOff x="0" y="0"/>
          <a:chExt cx="0" cy="0"/>
        </a:xfrm>
      </p:grpSpPr>
      <p:pic>
        <p:nvPicPr>
          <p:cNvPr id="13" name="Google Shape;13;p37"/>
          <p:cNvPicPr preferRelativeResize="0"/>
          <p:nvPr/>
        </p:nvPicPr>
        <p:blipFill rotWithShape="1">
          <a:blip r:embed="rId5">
            <a:alphaModFix/>
          </a:blip>
          <a:srcRect/>
          <a:stretch/>
        </p:blipFill>
        <p:spPr>
          <a:xfrm>
            <a:off x="1806" y="0"/>
            <a:ext cx="12188386" cy="685799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9.jpg"/><Relationship Id="rId7"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hyperlink" Target="https://www.surveymonkey.com/r/T5J9J83" TargetMode="External"/><Relationship Id="rId9"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www.science.org.au/supporting-science/science-policy-and-analysis/decadal-plans-for-science/astro203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jp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science.org.au/national-committee-astronomy"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hyperlink" Target="https://www.surveymonkey.com/r/LSZX9N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3"/>
          <p:cNvSpPr txBox="1">
            <a:spLocks noGrp="1"/>
          </p:cNvSpPr>
          <p:nvPr>
            <p:ph type="title"/>
          </p:nvPr>
        </p:nvSpPr>
        <p:spPr>
          <a:xfrm>
            <a:off x="403411" y="1706198"/>
            <a:ext cx="10800000" cy="56668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Timeline from here </a:t>
            </a:r>
            <a:endParaRPr/>
          </a:p>
        </p:txBody>
      </p:sp>
      <p:grpSp>
        <p:nvGrpSpPr>
          <p:cNvPr id="352" name="Google Shape;352;p23"/>
          <p:cNvGrpSpPr/>
          <p:nvPr/>
        </p:nvGrpSpPr>
        <p:grpSpPr>
          <a:xfrm>
            <a:off x="1238468" y="786901"/>
            <a:ext cx="9265810" cy="5644064"/>
            <a:chOff x="1143879" y="0"/>
            <a:chExt cx="9265810" cy="5644064"/>
          </a:xfrm>
        </p:grpSpPr>
        <p:sp>
          <p:nvSpPr>
            <p:cNvPr id="353" name="Google Shape;353;p23"/>
            <p:cNvSpPr/>
            <p:nvPr/>
          </p:nvSpPr>
          <p:spPr>
            <a:xfrm>
              <a:off x="1143879" y="0"/>
              <a:ext cx="9030502" cy="5644064"/>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8DA9DB">
                <a:alpha val="3568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3"/>
            <p:cNvSpPr/>
            <p:nvPr/>
          </p:nvSpPr>
          <p:spPr>
            <a:xfrm>
              <a:off x="2033384" y="4196925"/>
              <a:ext cx="207701" cy="207701"/>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3"/>
            <p:cNvSpPr/>
            <p:nvPr/>
          </p:nvSpPr>
          <p:spPr>
            <a:xfrm>
              <a:off x="1624613" y="4500510"/>
              <a:ext cx="1950819" cy="114355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3"/>
            <p:cNvSpPr txBox="1"/>
            <p:nvPr/>
          </p:nvSpPr>
          <p:spPr>
            <a:xfrm>
              <a:off x="1624613" y="4500510"/>
              <a:ext cx="1950819" cy="1143553"/>
            </a:xfrm>
            <a:prstGeom prst="rect">
              <a:avLst/>
            </a:prstGeom>
            <a:noFill/>
            <a:ln>
              <a:noFill/>
            </a:ln>
          </p:spPr>
          <p:txBody>
            <a:bodyPr spcFirstLastPara="1" wrap="square" lIns="110050" tIns="0" rIns="0" bIns="0" anchor="t"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March</a:t>
              </a:r>
              <a:endParaRPr/>
            </a:p>
            <a:p>
              <a:pPr marL="0" marR="0" lvl="0" indent="0" algn="l" rtl="0">
                <a:lnSpc>
                  <a:spcPct val="90000"/>
                </a:lnSpc>
                <a:spcBef>
                  <a:spcPts val="630"/>
                </a:spcBef>
                <a:spcAft>
                  <a:spcPts val="0"/>
                </a:spcAft>
                <a:buClr>
                  <a:schemeClr val="dk1"/>
                </a:buClr>
                <a:buSzPts val="1800"/>
                <a:buFont typeface="Calibri"/>
                <a:buNone/>
              </a:pPr>
              <a:r>
                <a:rPr lang="en-US" sz="1800" b="0">
                  <a:solidFill>
                    <a:schemeClr val="dk1"/>
                  </a:solidFill>
                  <a:latin typeface="Calibri"/>
                  <a:ea typeface="Calibri"/>
                  <a:cs typeface="Calibri"/>
                  <a:sym typeface="Calibri"/>
                </a:rPr>
                <a:t>Submit near-final DP to AAS council for endorsement</a:t>
              </a:r>
              <a:endParaRPr/>
            </a:p>
          </p:txBody>
        </p:sp>
        <p:sp>
          <p:nvSpPr>
            <p:cNvPr id="357" name="Google Shape;357;p23"/>
            <p:cNvSpPr/>
            <p:nvPr/>
          </p:nvSpPr>
          <p:spPr>
            <a:xfrm>
              <a:off x="3157681" y="3116652"/>
              <a:ext cx="325098" cy="325098"/>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3"/>
            <p:cNvSpPr/>
            <p:nvPr/>
          </p:nvSpPr>
          <p:spPr>
            <a:xfrm>
              <a:off x="3451668" y="3279201"/>
              <a:ext cx="2162878" cy="236486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3"/>
            <p:cNvSpPr txBox="1"/>
            <p:nvPr/>
          </p:nvSpPr>
          <p:spPr>
            <a:xfrm>
              <a:off x="3451668" y="3279201"/>
              <a:ext cx="2162878" cy="2364862"/>
            </a:xfrm>
            <a:prstGeom prst="rect">
              <a:avLst/>
            </a:prstGeom>
            <a:noFill/>
            <a:ln>
              <a:noFill/>
            </a:ln>
          </p:spPr>
          <p:txBody>
            <a:bodyPr spcFirstLastPara="1" wrap="square" lIns="172250" tIns="0" rIns="0" bIns="0" anchor="t"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March-May</a:t>
              </a:r>
              <a:endParaRPr/>
            </a:p>
            <a:p>
              <a:pPr marL="0" marR="0" lvl="0" indent="0" algn="l" rtl="0">
                <a:lnSpc>
                  <a:spcPct val="90000"/>
                </a:lnSpc>
                <a:spcBef>
                  <a:spcPts val="63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Typesetting and layout of DP by academy staff and external publishing company</a:t>
              </a:r>
              <a:endParaRPr/>
            </a:p>
          </p:txBody>
        </p:sp>
        <p:sp>
          <p:nvSpPr>
            <p:cNvPr id="360" name="Google Shape;360;p23"/>
            <p:cNvSpPr/>
            <p:nvPr/>
          </p:nvSpPr>
          <p:spPr>
            <a:xfrm>
              <a:off x="4602562" y="2255367"/>
              <a:ext cx="433464" cy="433464"/>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4819294" y="2472100"/>
              <a:ext cx="1742886" cy="317196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txBox="1"/>
            <p:nvPr/>
          </p:nvSpPr>
          <p:spPr>
            <a:xfrm>
              <a:off x="4819294" y="2472100"/>
              <a:ext cx="1742886" cy="3171963"/>
            </a:xfrm>
            <a:prstGeom prst="rect">
              <a:avLst/>
            </a:prstGeom>
            <a:noFill/>
            <a:ln>
              <a:noFill/>
            </a:ln>
          </p:spPr>
          <p:txBody>
            <a:bodyPr spcFirstLastPara="1" wrap="square" lIns="229675" tIns="0" rIns="0" bIns="0" anchor="t"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April </a:t>
              </a:r>
              <a:endParaRPr/>
            </a:p>
            <a:p>
              <a:pPr marL="0" marR="0" lvl="0" indent="0" algn="l" rtl="0">
                <a:lnSpc>
                  <a:spcPct val="90000"/>
                </a:lnSpc>
                <a:spcBef>
                  <a:spcPts val="63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Final revision by editorial board</a:t>
              </a:r>
              <a:endParaRPr/>
            </a:p>
          </p:txBody>
        </p:sp>
        <p:sp>
          <p:nvSpPr>
            <p:cNvPr id="363" name="Google Shape;363;p23"/>
            <p:cNvSpPr/>
            <p:nvPr/>
          </p:nvSpPr>
          <p:spPr>
            <a:xfrm>
              <a:off x="6282235" y="1582595"/>
              <a:ext cx="559891" cy="559891"/>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3"/>
            <p:cNvSpPr/>
            <p:nvPr/>
          </p:nvSpPr>
          <p:spPr>
            <a:xfrm>
              <a:off x="6562181" y="1862541"/>
              <a:ext cx="1806100" cy="37815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3"/>
            <p:cNvSpPr txBox="1"/>
            <p:nvPr/>
          </p:nvSpPr>
          <p:spPr>
            <a:xfrm>
              <a:off x="6562181" y="1862541"/>
              <a:ext cx="1806100" cy="3781522"/>
            </a:xfrm>
            <a:prstGeom prst="rect">
              <a:avLst/>
            </a:prstGeom>
            <a:noFill/>
            <a:ln>
              <a:noFill/>
            </a:ln>
          </p:spPr>
          <p:txBody>
            <a:bodyPr spcFirstLastPara="1" wrap="square" lIns="296675" tIns="0" rIns="0" bIns="0" anchor="t"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May</a:t>
              </a:r>
              <a:endParaRPr/>
            </a:p>
            <a:p>
              <a:pPr marL="0" marR="0" lvl="0" indent="0" algn="l" rtl="0">
                <a:lnSpc>
                  <a:spcPct val="90000"/>
                </a:lnSpc>
                <a:spcBef>
                  <a:spcPts val="63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Endorsement of proofs by NCA and AAS Council</a:t>
              </a:r>
              <a:endParaRPr/>
            </a:p>
          </p:txBody>
        </p:sp>
        <p:sp>
          <p:nvSpPr>
            <p:cNvPr id="366" name="Google Shape;366;p23"/>
            <p:cNvSpPr/>
            <p:nvPr/>
          </p:nvSpPr>
          <p:spPr>
            <a:xfrm>
              <a:off x="8011577" y="1133328"/>
              <a:ext cx="713409" cy="713409"/>
            </a:xfrm>
            <a:prstGeom prst="ellipse">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3"/>
            <p:cNvSpPr/>
            <p:nvPr/>
          </p:nvSpPr>
          <p:spPr>
            <a:xfrm>
              <a:off x="8404828" y="1490032"/>
              <a:ext cx="2004861" cy="41540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3"/>
            <p:cNvSpPr txBox="1"/>
            <p:nvPr/>
          </p:nvSpPr>
          <p:spPr>
            <a:xfrm>
              <a:off x="8404828" y="1490032"/>
              <a:ext cx="2004861" cy="4154031"/>
            </a:xfrm>
            <a:prstGeom prst="rect">
              <a:avLst/>
            </a:prstGeom>
            <a:noFill/>
            <a:ln>
              <a:noFill/>
            </a:ln>
          </p:spPr>
          <p:txBody>
            <a:bodyPr spcFirstLastPara="1" wrap="square" lIns="378000" tIns="0" rIns="0" bIns="0" anchor="t" anchorCtr="0">
              <a:noAutofit/>
            </a:bodyPr>
            <a:lstStyle/>
            <a:p>
              <a:pPr marL="0" marR="0" lvl="0" indent="0" algn="l" rtl="0">
                <a:lnSpc>
                  <a:spcPct val="90000"/>
                </a:lnSpc>
                <a:spcBef>
                  <a:spcPts val="0"/>
                </a:spcBef>
                <a:spcAft>
                  <a:spcPts val="0"/>
                </a:spcAft>
                <a:buClr>
                  <a:schemeClr val="dk1"/>
                </a:buClr>
                <a:buSzPts val="1800"/>
                <a:buFont typeface="Calibri"/>
                <a:buNone/>
              </a:pPr>
              <a:r>
                <a:rPr lang="en-US" sz="1800" b="1">
                  <a:solidFill>
                    <a:schemeClr val="dk1"/>
                  </a:solidFill>
                  <a:latin typeface="Calibri"/>
                  <a:ea typeface="Calibri"/>
                  <a:cs typeface="Calibri"/>
                  <a:sym typeface="Calibri"/>
                </a:rPr>
                <a:t>July </a:t>
              </a:r>
              <a:endParaRPr/>
            </a:p>
            <a:p>
              <a:pPr marL="0" marR="0" lvl="0" indent="0" algn="l" rtl="0">
                <a:lnSpc>
                  <a:spcPct val="90000"/>
                </a:lnSpc>
                <a:spcBef>
                  <a:spcPts val="63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Launch of Decadal plan at the Academy of Science and ASA ASM.</a:t>
              </a:r>
              <a:endParaRPr/>
            </a:p>
          </p:txBody>
        </p:sp>
      </p:grpSp>
      <p:sp>
        <p:nvSpPr>
          <p:cNvPr id="369" name="Google Shape;369;p23"/>
          <p:cNvSpPr txBox="1"/>
          <p:nvPr/>
        </p:nvSpPr>
        <p:spPr>
          <a:xfrm>
            <a:off x="7293200" y="4577000"/>
            <a:ext cx="4802100" cy="19395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a:t>Engagement plan includes developing resources for stakeholders - government, industry, educators, scientists etc</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US" sz="1900"/>
              <a:t>The launch may include an industry showcase</a:t>
            </a:r>
            <a:endParaRPr sz="1900"/>
          </a:p>
        </p:txBody>
      </p:sp>
    </p:spTree>
    <p:extLst>
      <p:ext uri="{BB962C8B-B14F-4D97-AF65-F5344CB8AC3E}">
        <p14:creationId xmlns:p14="http://schemas.microsoft.com/office/powerpoint/2010/main" val="755516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373"/>
        <p:cNvGrpSpPr/>
        <p:nvPr/>
      </p:nvGrpSpPr>
      <p:grpSpPr>
        <a:xfrm>
          <a:off x="0" y="0"/>
          <a:ext cx="0" cy="0"/>
          <a:chOff x="0" y="0"/>
          <a:chExt cx="0" cy="0"/>
        </a:xfrm>
      </p:grpSpPr>
      <p:pic>
        <p:nvPicPr>
          <p:cNvPr id="374" name="Google Shape;374;p29" descr="Illustration of galaxy in space"/>
          <p:cNvPicPr preferRelativeResize="0"/>
          <p:nvPr/>
        </p:nvPicPr>
        <p:blipFill rotWithShape="1">
          <a:blip r:embed="rId3">
            <a:alphaModFix/>
          </a:blip>
          <a:srcRect/>
          <a:stretch/>
        </p:blipFill>
        <p:spPr>
          <a:xfrm>
            <a:off x="6351406" y="4985508"/>
            <a:ext cx="2195545" cy="1559180"/>
          </a:xfrm>
          <a:prstGeom prst="rect">
            <a:avLst/>
          </a:prstGeom>
          <a:noFill/>
          <a:ln>
            <a:noFill/>
          </a:ln>
        </p:spPr>
      </p:pic>
      <p:sp>
        <p:nvSpPr>
          <p:cNvPr id="375" name="Google Shape;375;p29"/>
          <p:cNvSpPr txBox="1">
            <a:spLocks noGrp="1"/>
          </p:cNvSpPr>
          <p:nvPr>
            <p:ph type="title"/>
          </p:nvPr>
        </p:nvSpPr>
        <p:spPr>
          <a:xfrm>
            <a:off x="1715383" y="1010773"/>
            <a:ext cx="11116334" cy="662735"/>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Images/ case studies for Decadal Plan</a:t>
            </a:r>
            <a:endParaRPr/>
          </a:p>
        </p:txBody>
      </p:sp>
      <p:sp>
        <p:nvSpPr>
          <p:cNvPr id="376" name="Google Shape;376;p29"/>
          <p:cNvSpPr txBox="1">
            <a:spLocks noGrp="1"/>
          </p:cNvSpPr>
          <p:nvPr>
            <p:ph type="body" idx="1"/>
          </p:nvPr>
        </p:nvSpPr>
        <p:spPr>
          <a:xfrm>
            <a:off x="195000" y="1673500"/>
            <a:ext cx="11997000" cy="3312000"/>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rgbClr val="00B0F0"/>
              </a:buClr>
              <a:buSzPts val="3600"/>
              <a:buChar char="❖"/>
            </a:pPr>
            <a:r>
              <a:rPr lang="en-US" sz="3600">
                <a:solidFill>
                  <a:srgbClr val="00B0F0"/>
                </a:solidFill>
                <a:latin typeface="Radley"/>
                <a:ea typeface="Radley"/>
                <a:cs typeface="Radley"/>
                <a:sym typeface="Radley"/>
              </a:rPr>
              <a:t>We need you </a:t>
            </a:r>
            <a:r>
              <a:rPr lang="en-US"/>
              <a:t>to provide images and case studies to go in the decadal plan:</a:t>
            </a:r>
            <a:endParaRPr/>
          </a:p>
          <a:p>
            <a:pPr marL="685800" lvl="1" indent="-228600" algn="l" rtl="0">
              <a:lnSpc>
                <a:spcPct val="90000"/>
              </a:lnSpc>
              <a:spcBef>
                <a:spcPts val="500"/>
              </a:spcBef>
              <a:spcAft>
                <a:spcPts val="0"/>
              </a:spcAft>
              <a:buClr>
                <a:schemeClr val="dk1"/>
              </a:buClr>
              <a:buSzPts val="2400"/>
              <a:buFont typeface="Noto Sans Symbols"/>
              <a:buChar char="➢"/>
            </a:pPr>
            <a:r>
              <a:rPr lang="en-US"/>
              <a:t>Please gather images for which you have the copyright, and are relevant for inclusion in the plan</a:t>
            </a:r>
            <a:endParaRPr/>
          </a:p>
          <a:p>
            <a:pPr marL="685800" lvl="1" indent="-228600" algn="l" rtl="0">
              <a:lnSpc>
                <a:spcPct val="90000"/>
              </a:lnSpc>
              <a:spcBef>
                <a:spcPts val="500"/>
              </a:spcBef>
              <a:spcAft>
                <a:spcPts val="0"/>
              </a:spcAft>
              <a:buClr>
                <a:schemeClr val="dk1"/>
              </a:buClr>
              <a:buSzPts val="2400"/>
              <a:buFont typeface="Noto Sans Symbols"/>
              <a:buChar char="➢"/>
            </a:pPr>
            <a:r>
              <a:rPr lang="en-US"/>
              <a:t>Could be astronomical images, instruments, students and other people doing astronomy (please ensure correct permissions)</a:t>
            </a:r>
            <a:endParaRPr/>
          </a:p>
          <a:p>
            <a:pPr marL="685800" lvl="1" indent="-228600" algn="l" rtl="0">
              <a:lnSpc>
                <a:spcPct val="90000"/>
              </a:lnSpc>
              <a:spcBef>
                <a:spcPts val="500"/>
              </a:spcBef>
              <a:spcAft>
                <a:spcPts val="0"/>
              </a:spcAft>
              <a:buClr>
                <a:schemeClr val="dk1"/>
              </a:buClr>
              <a:buSzPts val="2400"/>
              <a:buFont typeface="Noto Sans Symbols"/>
              <a:buChar char="➢"/>
            </a:pPr>
            <a:r>
              <a:rPr lang="en-US">
                <a:latin typeface="Arial"/>
                <a:ea typeface="Arial"/>
                <a:cs typeface="Arial"/>
                <a:sym typeface="Arial"/>
              </a:rPr>
              <a:t>Submit to this link: </a:t>
            </a:r>
            <a:r>
              <a:rPr lang="en-US" sz="2500" u="sng">
                <a:solidFill>
                  <a:schemeClr val="hlink"/>
                </a:solidFill>
                <a:highlight>
                  <a:srgbClr val="FFFFFF"/>
                </a:highlight>
                <a:hlinkClick r:id="rId4"/>
              </a:rPr>
              <a:t>https://www.surveymonkey.com/r/T5J9J83</a:t>
            </a:r>
            <a:endParaRPr sz="3800"/>
          </a:p>
        </p:txBody>
      </p:sp>
      <p:pic>
        <p:nvPicPr>
          <p:cNvPr id="377" name="Google Shape;377;p29" descr="Moon as seen from earth on dark sky"/>
          <p:cNvPicPr preferRelativeResize="0"/>
          <p:nvPr/>
        </p:nvPicPr>
        <p:blipFill rotWithShape="1">
          <a:blip r:embed="rId5">
            <a:alphaModFix/>
          </a:blip>
          <a:srcRect/>
          <a:stretch/>
        </p:blipFill>
        <p:spPr>
          <a:xfrm>
            <a:off x="9616215" y="4933431"/>
            <a:ext cx="2333759" cy="1689137"/>
          </a:xfrm>
          <a:prstGeom prst="rect">
            <a:avLst/>
          </a:prstGeom>
          <a:noFill/>
          <a:ln>
            <a:noFill/>
          </a:ln>
        </p:spPr>
      </p:pic>
      <p:pic>
        <p:nvPicPr>
          <p:cNvPr id="378" name="Google Shape;378;p29" descr="Milky way in night sky"/>
          <p:cNvPicPr preferRelativeResize="0"/>
          <p:nvPr/>
        </p:nvPicPr>
        <p:blipFill rotWithShape="1">
          <a:blip r:embed="rId6">
            <a:alphaModFix/>
          </a:blip>
          <a:srcRect/>
          <a:stretch/>
        </p:blipFill>
        <p:spPr>
          <a:xfrm rot="-803085">
            <a:off x="4538306" y="5057217"/>
            <a:ext cx="2334915" cy="1557826"/>
          </a:xfrm>
          <a:prstGeom prst="rect">
            <a:avLst/>
          </a:prstGeom>
          <a:noFill/>
          <a:ln>
            <a:noFill/>
          </a:ln>
        </p:spPr>
      </p:pic>
      <p:pic>
        <p:nvPicPr>
          <p:cNvPr id="379" name="Google Shape;379;p29" descr="Young boy playing with a solar system model"/>
          <p:cNvPicPr preferRelativeResize="0"/>
          <p:nvPr/>
        </p:nvPicPr>
        <p:blipFill rotWithShape="1">
          <a:blip r:embed="rId7">
            <a:alphaModFix/>
          </a:blip>
          <a:srcRect/>
          <a:stretch/>
        </p:blipFill>
        <p:spPr>
          <a:xfrm rot="683620">
            <a:off x="7895720" y="4981563"/>
            <a:ext cx="2391641" cy="1592870"/>
          </a:xfrm>
          <a:prstGeom prst="rect">
            <a:avLst/>
          </a:prstGeom>
          <a:noFill/>
          <a:ln>
            <a:noFill/>
          </a:ln>
        </p:spPr>
      </p:pic>
      <p:pic>
        <p:nvPicPr>
          <p:cNvPr id="380" name="Google Shape;380;p29" descr="Fibre optics illustration"/>
          <p:cNvPicPr preferRelativeResize="0"/>
          <p:nvPr/>
        </p:nvPicPr>
        <p:blipFill rotWithShape="1">
          <a:blip r:embed="rId8">
            <a:alphaModFix/>
          </a:blip>
          <a:srcRect/>
          <a:stretch/>
        </p:blipFill>
        <p:spPr>
          <a:xfrm rot="384331">
            <a:off x="3027530" y="5078883"/>
            <a:ext cx="2439549" cy="1462777"/>
          </a:xfrm>
          <a:prstGeom prst="rect">
            <a:avLst/>
          </a:prstGeom>
          <a:noFill/>
          <a:ln>
            <a:noFill/>
          </a:ln>
        </p:spPr>
      </p:pic>
      <p:pic>
        <p:nvPicPr>
          <p:cNvPr id="381" name="Google Shape;381;p29"/>
          <p:cNvPicPr preferRelativeResize="0"/>
          <p:nvPr/>
        </p:nvPicPr>
        <p:blipFill>
          <a:blip r:embed="rId9">
            <a:alphaModFix/>
          </a:blip>
          <a:stretch>
            <a:fillRect/>
          </a:stretch>
        </p:blipFill>
        <p:spPr>
          <a:xfrm>
            <a:off x="555242" y="4168975"/>
            <a:ext cx="2204297" cy="2232199"/>
          </a:xfrm>
          <a:prstGeom prst="rect">
            <a:avLst/>
          </a:prstGeom>
          <a:noFill/>
          <a:ln>
            <a:noFill/>
          </a:ln>
        </p:spPr>
      </p:pic>
    </p:spTree>
    <p:extLst>
      <p:ext uri="{BB962C8B-B14F-4D97-AF65-F5344CB8AC3E}">
        <p14:creationId xmlns:p14="http://schemas.microsoft.com/office/powerpoint/2010/main" val="115123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30" descr="A screenshot of a web page&#10;&#10;Description automatically generated"/>
          <p:cNvPicPr preferRelativeResize="0"/>
          <p:nvPr/>
        </p:nvPicPr>
        <p:blipFill rotWithShape="1">
          <a:blip r:embed="rId3">
            <a:alphaModFix/>
          </a:blip>
          <a:srcRect/>
          <a:stretch/>
        </p:blipFill>
        <p:spPr>
          <a:xfrm>
            <a:off x="5618036" y="2046290"/>
            <a:ext cx="5702634" cy="4499525"/>
          </a:xfrm>
          <a:prstGeom prst="rect">
            <a:avLst/>
          </a:prstGeom>
          <a:noFill/>
          <a:ln>
            <a:noFill/>
          </a:ln>
        </p:spPr>
      </p:pic>
      <p:sp>
        <p:nvSpPr>
          <p:cNvPr id="387" name="Google Shape;387;p30"/>
          <p:cNvSpPr txBox="1"/>
          <p:nvPr/>
        </p:nvSpPr>
        <p:spPr>
          <a:xfrm>
            <a:off x="364435" y="3007109"/>
            <a:ext cx="4760844" cy="230828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dk1"/>
                </a:solidFill>
                <a:latin typeface="Calibri"/>
                <a:ea typeface="Calibri"/>
                <a:cs typeface="Calibri"/>
                <a:sym typeface="Calibri"/>
              </a:rPr>
              <a:t>Website is a repository for documents, white papers, and working group and board memberships (white papers will be uploaded shortly)</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8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https://www.science.org.au/supporting-science/science-policy-and-analysis/decadal-plans-for-science/astro2035</a:t>
            </a:r>
            <a:endParaRPr sz="1800" dirty="0">
              <a:solidFill>
                <a:schemeClr val="dk1"/>
              </a:solidFill>
              <a:latin typeface="Calibri"/>
              <a:ea typeface="Calibri"/>
              <a:cs typeface="Calibri"/>
              <a:sym typeface="Calibri"/>
            </a:endParaRPr>
          </a:p>
        </p:txBody>
      </p:sp>
      <p:sp>
        <p:nvSpPr>
          <p:cNvPr id="388" name="Google Shape;388;p30"/>
          <p:cNvSpPr txBox="1">
            <a:spLocks noGrp="1"/>
          </p:cNvSpPr>
          <p:nvPr>
            <p:ph type="title"/>
          </p:nvPr>
        </p:nvSpPr>
        <p:spPr>
          <a:xfrm>
            <a:off x="364435" y="1542567"/>
            <a:ext cx="6472087" cy="63428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Decadal plan website</a:t>
            </a:r>
            <a:endParaRPr sz="4000"/>
          </a:p>
        </p:txBody>
      </p:sp>
    </p:spTree>
    <p:extLst>
      <p:ext uri="{BB962C8B-B14F-4D97-AF65-F5344CB8AC3E}">
        <p14:creationId xmlns:p14="http://schemas.microsoft.com/office/powerpoint/2010/main" val="2940752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28"/>
          <p:cNvSpPr txBox="1">
            <a:spLocks noGrp="1"/>
          </p:cNvSpPr>
          <p:nvPr>
            <p:ph type="title"/>
          </p:nvPr>
        </p:nvSpPr>
        <p:spPr>
          <a:xfrm>
            <a:off x="2510313" y="1053360"/>
            <a:ext cx="10800000" cy="108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Themes from the white papers</a:t>
            </a:r>
            <a:endParaRPr/>
          </a:p>
        </p:txBody>
      </p:sp>
      <p:grpSp>
        <p:nvGrpSpPr>
          <p:cNvPr id="61" name="Google Shape;61;p28"/>
          <p:cNvGrpSpPr/>
          <p:nvPr/>
        </p:nvGrpSpPr>
        <p:grpSpPr>
          <a:xfrm>
            <a:off x="739975" y="1800789"/>
            <a:ext cx="11367373" cy="4694611"/>
            <a:chOff x="602813" y="621570"/>
            <a:chExt cx="11367373" cy="4944298"/>
          </a:xfrm>
        </p:grpSpPr>
        <p:sp>
          <p:nvSpPr>
            <p:cNvPr id="62" name="Google Shape;62;p28"/>
            <p:cNvSpPr/>
            <p:nvPr/>
          </p:nvSpPr>
          <p:spPr>
            <a:xfrm rot="10800000">
              <a:off x="1804326" y="621570"/>
              <a:ext cx="10165860" cy="4944298"/>
            </a:xfrm>
            <a:prstGeom prst="homePlate">
              <a:avLst>
                <a:gd name="adj" fmla="val 5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8"/>
            <p:cNvSpPr txBox="1"/>
            <p:nvPr/>
          </p:nvSpPr>
          <p:spPr>
            <a:xfrm>
              <a:off x="3040400" y="621570"/>
              <a:ext cx="8929786" cy="4944298"/>
            </a:xfrm>
            <a:prstGeom prst="rect">
              <a:avLst/>
            </a:prstGeom>
            <a:noFill/>
            <a:ln>
              <a:noFill/>
            </a:ln>
          </p:spPr>
          <p:txBody>
            <a:bodyPr spcFirstLastPara="1" wrap="square" lIns="1855525" tIns="76200" rIns="142225" bIns="76200" anchor="t" anchorCtr="0">
              <a:noAutofit/>
            </a:bodyPr>
            <a:lstStyle/>
            <a:p>
              <a:pPr marL="0" marR="0" lvl="0" indent="0" algn="l" rtl="0">
                <a:lnSpc>
                  <a:spcPct val="90000"/>
                </a:lnSpc>
                <a:spcBef>
                  <a:spcPts val="0"/>
                </a:spcBef>
                <a:spcAft>
                  <a:spcPts val="0"/>
                </a:spcAft>
                <a:buClr>
                  <a:schemeClr val="dk1"/>
                </a:buClr>
                <a:buSzPts val="2000"/>
                <a:buFont typeface="Calibri"/>
                <a:buNone/>
              </a:pPr>
              <a:endParaRPr sz="2000" dirty="0">
                <a:solidFill>
                  <a:srgbClr val="FFFFFF"/>
                </a:solidFill>
                <a:latin typeface="Calibri"/>
                <a:ea typeface="Calibri"/>
                <a:cs typeface="Calibri"/>
                <a:sym typeface="Calibri"/>
              </a:endParaRPr>
            </a:p>
            <a:p>
              <a:pPr marL="228600" marR="0" lvl="1" indent="-228600" algn="l" rtl="0">
                <a:lnSpc>
                  <a:spcPct val="90000"/>
                </a:lnSpc>
                <a:spcBef>
                  <a:spcPts val="700"/>
                </a:spcBef>
                <a:spcAft>
                  <a:spcPts val="0"/>
                </a:spcAft>
                <a:buClr>
                  <a:srgbClr val="FFFFFF"/>
                </a:buClr>
                <a:buSzPts val="2000"/>
                <a:buFont typeface="Calibri"/>
                <a:buChar char="•"/>
              </a:pPr>
              <a:r>
                <a:rPr lang="en-US" sz="2000" b="0" i="0" u="none" strike="noStrike" cap="none" dirty="0">
                  <a:solidFill>
                    <a:srgbClr val="FFFFFF"/>
                  </a:solidFill>
                  <a:latin typeface="Calibri"/>
                  <a:ea typeface="Calibri"/>
                  <a:cs typeface="Calibri"/>
                  <a:sym typeface="Calibri"/>
                </a:rPr>
                <a:t>Strong theme of interconnection and coordination of the community and science</a:t>
              </a:r>
              <a:endParaRPr sz="2000" b="0" i="0" u="none" strike="noStrike" cap="none" dirty="0">
                <a:solidFill>
                  <a:schemeClr val="lt1"/>
                </a:solidFill>
                <a:latin typeface="Calibri"/>
                <a:ea typeface="Calibri"/>
                <a:cs typeface="Calibri"/>
                <a:sym typeface="Calibri"/>
              </a:endParaRPr>
            </a:p>
            <a:p>
              <a:pPr marL="228600" marR="0" lvl="1" indent="-228600" algn="l" rtl="0">
                <a:lnSpc>
                  <a:spcPct val="90000"/>
                </a:lnSpc>
                <a:spcBef>
                  <a:spcPts val="300"/>
                </a:spcBef>
                <a:spcAft>
                  <a:spcPts val="0"/>
                </a:spcAft>
                <a:buClr>
                  <a:srgbClr val="FFFFFF"/>
                </a:buClr>
                <a:buSzPts val="2000"/>
                <a:buFont typeface="Calibri"/>
                <a:buChar char="•"/>
              </a:pPr>
              <a:r>
                <a:rPr lang="en-US" sz="2000" b="0" i="0" u="none" strike="noStrike" cap="none" dirty="0">
                  <a:solidFill>
                    <a:srgbClr val="FFFFFF"/>
                  </a:solidFill>
                  <a:latin typeface="Calibri"/>
                  <a:ea typeface="Calibri"/>
                  <a:cs typeface="Calibri"/>
                  <a:sym typeface="Calibri"/>
                </a:rPr>
                <a:t>Impact of Australian astronomical technologies for the broader Australian community </a:t>
              </a:r>
              <a:endParaRPr sz="2000" b="0" i="0" u="none" strike="noStrike" cap="none" dirty="0">
                <a:solidFill>
                  <a:schemeClr val="lt1"/>
                </a:solidFill>
                <a:latin typeface="Calibri"/>
                <a:ea typeface="Calibri"/>
                <a:cs typeface="Calibri"/>
                <a:sym typeface="Calibri"/>
              </a:endParaRPr>
            </a:p>
            <a:p>
              <a:pPr marL="228600" marR="0" lvl="1" indent="-228600" algn="l" rtl="0">
                <a:lnSpc>
                  <a:spcPct val="90000"/>
                </a:lnSpc>
                <a:spcBef>
                  <a:spcPts val="300"/>
                </a:spcBef>
                <a:spcAft>
                  <a:spcPts val="0"/>
                </a:spcAft>
                <a:buClr>
                  <a:schemeClr val="lt1"/>
                </a:buClr>
                <a:buSzPts val="2000"/>
                <a:buFont typeface="Calibri"/>
                <a:buChar char="•"/>
              </a:pPr>
              <a:r>
                <a:rPr lang="en-US" sz="2000" b="0" i="0" u="none" strike="noStrike" cap="none" dirty="0">
                  <a:solidFill>
                    <a:schemeClr val="lt1"/>
                  </a:solidFill>
                  <a:latin typeface="Calibri"/>
                  <a:ea typeface="Calibri"/>
                  <a:cs typeface="Calibri"/>
                  <a:sym typeface="Calibri"/>
                </a:rPr>
                <a:t>Educational and diversity goals within STEM fields:</a:t>
              </a:r>
              <a:endParaRPr sz="2000" b="0" i="0" u="none" strike="noStrike" cap="none" dirty="0">
                <a:solidFill>
                  <a:schemeClr val="lt1"/>
                </a:solidFill>
                <a:latin typeface="Calibri"/>
                <a:ea typeface="Calibri"/>
                <a:cs typeface="Calibri"/>
                <a:sym typeface="Calibri"/>
              </a:endParaRPr>
            </a:p>
            <a:p>
              <a:pPr marL="457200" marR="0" lvl="2" indent="-228600" algn="l" rtl="0">
                <a:lnSpc>
                  <a:spcPct val="90000"/>
                </a:lnSpc>
                <a:spcBef>
                  <a:spcPts val="300"/>
                </a:spcBef>
                <a:spcAft>
                  <a:spcPts val="0"/>
                </a:spcAft>
                <a:buClr>
                  <a:schemeClr val="lt1"/>
                </a:buClr>
                <a:buSzPts val="2000"/>
                <a:buFont typeface="Calibri"/>
                <a:buChar char="•"/>
              </a:pPr>
              <a:r>
                <a:rPr lang="en-US" sz="2000" b="0" i="0" u="none" strike="noStrike" cap="none" dirty="0">
                  <a:solidFill>
                    <a:schemeClr val="lt1"/>
                  </a:solidFill>
                  <a:latin typeface="Calibri"/>
                  <a:ea typeface="Calibri"/>
                  <a:cs typeface="Calibri"/>
                  <a:sym typeface="Calibri"/>
                </a:rPr>
                <a:t>Advancing educational initiatives</a:t>
              </a:r>
              <a:endParaRPr sz="2000" b="0" i="0" u="none" strike="noStrike" cap="none" dirty="0">
                <a:solidFill>
                  <a:schemeClr val="lt1"/>
                </a:solidFill>
                <a:latin typeface="Calibri"/>
                <a:ea typeface="Calibri"/>
                <a:cs typeface="Calibri"/>
                <a:sym typeface="Calibri"/>
              </a:endParaRPr>
            </a:p>
            <a:p>
              <a:pPr marL="457200" marR="0" lvl="2" indent="-228600" algn="l" rtl="0">
                <a:lnSpc>
                  <a:spcPct val="90000"/>
                </a:lnSpc>
                <a:spcBef>
                  <a:spcPts val="300"/>
                </a:spcBef>
                <a:spcAft>
                  <a:spcPts val="0"/>
                </a:spcAft>
                <a:buClr>
                  <a:schemeClr val="lt1"/>
                </a:buClr>
                <a:buSzPts val="2000"/>
                <a:buFont typeface="Calibri"/>
                <a:buChar char="•"/>
              </a:pPr>
              <a:r>
                <a:rPr lang="en-US" sz="2000" b="0" i="0" u="none" strike="noStrike" cap="none" dirty="0">
                  <a:solidFill>
                    <a:schemeClr val="lt1"/>
                  </a:solidFill>
                  <a:latin typeface="Calibri"/>
                  <a:ea typeface="Calibri"/>
                  <a:cs typeface="Calibri"/>
                  <a:sym typeface="Calibri"/>
                </a:rPr>
                <a:t>Promote diversity in astronomy and beyond</a:t>
              </a:r>
              <a:endParaRPr sz="2000" b="0" i="0" u="none" strike="noStrike" cap="none" dirty="0">
                <a:solidFill>
                  <a:schemeClr val="lt1"/>
                </a:solidFill>
                <a:latin typeface="Calibri"/>
                <a:ea typeface="Calibri"/>
                <a:cs typeface="Calibri"/>
                <a:sym typeface="Calibri"/>
              </a:endParaRPr>
            </a:p>
            <a:p>
              <a:pPr marL="228600" marR="0" lvl="1" indent="-228600" algn="l" rtl="0">
                <a:lnSpc>
                  <a:spcPct val="90000"/>
                </a:lnSpc>
                <a:spcBef>
                  <a:spcPts val="300"/>
                </a:spcBef>
                <a:spcAft>
                  <a:spcPts val="0"/>
                </a:spcAft>
                <a:buClr>
                  <a:schemeClr val="lt1"/>
                </a:buClr>
                <a:buSzPts val="2000"/>
                <a:buFont typeface="Calibri"/>
                <a:buChar char="•"/>
              </a:pPr>
              <a:r>
                <a:rPr lang="en-US" sz="2000" b="0" i="0" u="none" strike="noStrike" cap="none" dirty="0">
                  <a:solidFill>
                    <a:schemeClr val="lt1"/>
                  </a:solidFill>
                  <a:latin typeface="Calibri"/>
                  <a:ea typeface="Calibri"/>
                  <a:cs typeface="Calibri"/>
                  <a:sym typeface="Calibri"/>
                </a:rPr>
                <a:t>Indigenous knowledge for the decadal plan – first time Indigenous astronomy knowledges and techniques throughout the DP</a:t>
              </a:r>
              <a:endParaRPr sz="2000" b="0" i="0" u="none" strike="noStrike" cap="none" dirty="0">
                <a:solidFill>
                  <a:schemeClr val="lt1"/>
                </a:solidFill>
                <a:latin typeface="Calibri"/>
                <a:ea typeface="Calibri"/>
                <a:cs typeface="Calibri"/>
                <a:sym typeface="Calibri"/>
              </a:endParaRPr>
            </a:p>
            <a:p>
              <a:pPr marL="228600" marR="0" lvl="1" indent="-228600" algn="l" rtl="0">
                <a:lnSpc>
                  <a:spcPct val="90000"/>
                </a:lnSpc>
                <a:spcBef>
                  <a:spcPts val="300"/>
                </a:spcBef>
                <a:spcAft>
                  <a:spcPts val="0"/>
                </a:spcAft>
                <a:buClr>
                  <a:schemeClr val="lt1"/>
                </a:buClr>
                <a:buSzPts val="2000"/>
                <a:buFont typeface="Calibri"/>
                <a:buChar char="•"/>
              </a:pPr>
              <a:r>
                <a:rPr lang="en-US" sz="2000" b="0" i="0" u="none" strike="noStrike" cap="none" dirty="0">
                  <a:solidFill>
                    <a:schemeClr val="lt1"/>
                  </a:solidFill>
                  <a:latin typeface="Calibri"/>
                  <a:ea typeface="Calibri"/>
                  <a:cs typeface="Calibri"/>
                  <a:sym typeface="Calibri"/>
                </a:rPr>
                <a:t>Infrastructure – strong support for SKA and ES</a:t>
              </a:r>
              <a:r>
                <a:rPr lang="en-US" sz="2000" dirty="0">
                  <a:solidFill>
                    <a:schemeClr val="lt1"/>
                  </a:solidFill>
                  <a:latin typeface="Calibri"/>
                  <a:ea typeface="Calibri"/>
                  <a:cs typeface="Calibri"/>
                  <a:sym typeface="Calibri"/>
                </a:rPr>
                <a:t>O-like</a:t>
              </a:r>
              <a:r>
                <a:rPr lang="en-US" sz="2000" b="0" i="0" u="none" strike="noStrike" cap="none" dirty="0">
                  <a:solidFill>
                    <a:schemeClr val="lt1"/>
                  </a:solidFill>
                  <a:latin typeface="Calibri"/>
                  <a:ea typeface="Calibri"/>
                  <a:cs typeface="Calibri"/>
                  <a:sym typeface="Calibri"/>
                </a:rPr>
                <a:t> capabilities, </a:t>
              </a:r>
              <a:r>
                <a:rPr lang="en-US" sz="2000" b="0" i="0" u="none" strike="noStrike" cap="none" dirty="0" err="1">
                  <a:solidFill>
                    <a:schemeClr val="lt1"/>
                  </a:solidFill>
                  <a:latin typeface="Calibri"/>
                  <a:ea typeface="Calibri"/>
                  <a:cs typeface="Calibri"/>
                  <a:sym typeface="Calibri"/>
                </a:rPr>
                <a:t>recognising</a:t>
              </a:r>
              <a:r>
                <a:rPr lang="en-US" sz="2000" b="0" i="0" u="none" strike="noStrike" cap="none" dirty="0">
                  <a:solidFill>
                    <a:schemeClr val="lt1"/>
                  </a:solidFill>
                  <a:latin typeface="Calibri"/>
                  <a:ea typeface="Calibri"/>
                  <a:cs typeface="Calibri"/>
                  <a:sym typeface="Calibri"/>
                </a:rPr>
                <a:t> the importance of mid-scale facilities - and the role of national facilities for science, education, training and development</a:t>
              </a:r>
              <a:endParaRPr dirty="0"/>
            </a:p>
          </p:txBody>
        </p:sp>
        <p:sp>
          <p:nvSpPr>
            <p:cNvPr id="64" name="Google Shape;64;p28"/>
            <p:cNvSpPr/>
            <p:nvPr/>
          </p:nvSpPr>
          <p:spPr>
            <a:xfrm>
              <a:off x="602813" y="989799"/>
              <a:ext cx="4207841" cy="4207841"/>
            </a:xfrm>
            <a:prstGeom prst="ellipse">
              <a:avLst/>
            </a:prstGeom>
            <a:blipFill rotWithShape="1">
              <a:blip r:embed="rId3">
                <a:alphaModFix/>
              </a:blip>
              <a:stretch>
                <a:fillRect l="-52996" r="-52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5"/>
          <p:cNvSpPr txBox="1">
            <a:spLocks noGrp="1"/>
          </p:cNvSpPr>
          <p:nvPr>
            <p:ph type="title"/>
          </p:nvPr>
        </p:nvSpPr>
        <p:spPr>
          <a:xfrm>
            <a:off x="1778108" y="1243946"/>
            <a:ext cx="10800000" cy="108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b="1"/>
              <a:t>A bold vision for Astronomy in Australia</a:t>
            </a:r>
            <a:endParaRPr/>
          </a:p>
        </p:txBody>
      </p:sp>
      <p:sp>
        <p:nvSpPr>
          <p:cNvPr id="70" name="Google Shape;70;p5"/>
          <p:cNvSpPr txBox="1">
            <a:spLocks noGrp="1"/>
          </p:cNvSpPr>
          <p:nvPr>
            <p:ph type="body" idx="1"/>
          </p:nvPr>
        </p:nvSpPr>
        <p:spPr>
          <a:xfrm>
            <a:off x="570250" y="4522700"/>
            <a:ext cx="11284800" cy="1795200"/>
          </a:xfrm>
          <a:prstGeom prst="rect">
            <a:avLst/>
          </a:prstGeom>
          <a:noFill/>
          <a:ln>
            <a:noFill/>
          </a:ln>
        </p:spPr>
        <p:txBody>
          <a:bodyPr spcFirstLastPara="1" wrap="square" lIns="0" tIns="0" rIns="0" bIns="0" anchor="t" anchorCtr="0">
            <a:noAutofit/>
          </a:bodyPr>
          <a:lstStyle/>
          <a:p>
            <a:pPr marL="0" marR="0" lvl="0" indent="0" algn="ctr" rtl="0">
              <a:lnSpc>
                <a:spcPct val="115000"/>
              </a:lnSpc>
              <a:spcBef>
                <a:spcPts val="0"/>
              </a:spcBef>
              <a:spcAft>
                <a:spcPts val="0"/>
              </a:spcAft>
              <a:buNone/>
            </a:pPr>
            <a:r>
              <a:rPr lang="en-US" sz="2950" i="1">
                <a:latin typeface="Playfair Display"/>
                <a:ea typeface="Playfair Display"/>
                <a:cs typeface="Playfair Display"/>
                <a:sym typeface="Playfair Display"/>
              </a:rPr>
              <a:t>“The vision for Australian astronomy is one that inspires Australia, and where Australia benefits from excellence in fundamental science, and the applications that derive from this.” </a:t>
            </a:r>
            <a:endParaRPr sz="2950" i="1">
              <a:latin typeface="Playfair Display"/>
              <a:ea typeface="Playfair Display"/>
              <a:cs typeface="Playfair Display"/>
              <a:sym typeface="Playfair Display"/>
            </a:endParaRPr>
          </a:p>
          <a:p>
            <a:pPr marL="0" lvl="0" indent="0" algn="ctr" rtl="0">
              <a:lnSpc>
                <a:spcPct val="115000"/>
              </a:lnSpc>
              <a:spcBef>
                <a:spcPts val="0"/>
              </a:spcBef>
              <a:spcAft>
                <a:spcPts val="0"/>
              </a:spcAft>
              <a:buClr>
                <a:schemeClr val="dk1"/>
              </a:buClr>
              <a:buSzPts val="1100"/>
              <a:buFont typeface="Arial"/>
              <a:buNone/>
            </a:pPr>
            <a:endParaRPr sz="2100">
              <a:latin typeface="Arial"/>
              <a:ea typeface="Arial"/>
              <a:cs typeface="Arial"/>
              <a:sym typeface="Arial"/>
            </a:endParaRPr>
          </a:p>
          <a:p>
            <a:pPr marL="228600" lvl="0" indent="0" algn="ctr" rtl="0">
              <a:lnSpc>
                <a:spcPct val="90000"/>
              </a:lnSpc>
              <a:spcBef>
                <a:spcPts val="1000"/>
              </a:spcBef>
              <a:spcAft>
                <a:spcPts val="0"/>
              </a:spcAft>
              <a:buNone/>
            </a:pPr>
            <a:endParaRPr>
              <a:highlight>
                <a:srgbClr val="FFFF00"/>
              </a:highlight>
            </a:endParaRPr>
          </a:p>
        </p:txBody>
      </p:sp>
      <p:sp>
        <p:nvSpPr>
          <p:cNvPr id="71" name="Google Shape;71;p5"/>
          <p:cNvSpPr txBox="1"/>
          <p:nvPr/>
        </p:nvSpPr>
        <p:spPr>
          <a:xfrm>
            <a:off x="682750" y="2218925"/>
            <a:ext cx="11059800" cy="203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2150">
                <a:solidFill>
                  <a:schemeClr val="dk1"/>
                </a:solidFill>
                <a:latin typeface="Playfair Display"/>
                <a:ea typeface="Playfair Display"/>
                <a:cs typeface="Playfair Display"/>
                <a:sym typeface="Playfair Display"/>
              </a:rPr>
              <a:t>For over 65,000 years, Aboriginal and Torres Strait Islander peoples have maintained the world's most ancient and continuous astronomical knowledge and observations. …. astronomy reaches out into the Australian community, providing inspiration, education and training, industry opportunity, connection with First nations science and scientists, and effective international relationships.</a:t>
            </a:r>
            <a:endParaRPr sz="2150">
              <a:solidFill>
                <a:schemeClr val="dk1"/>
              </a:solidFill>
              <a:latin typeface="Playfair Display"/>
              <a:ea typeface="Playfair Display"/>
              <a:cs typeface="Playfair Display"/>
              <a:sym typeface="Playfair Display"/>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6"/>
          <p:cNvSpPr txBox="1">
            <a:spLocks noGrp="1"/>
          </p:cNvSpPr>
          <p:nvPr>
            <p:ph type="title"/>
          </p:nvPr>
        </p:nvSpPr>
        <p:spPr>
          <a:xfrm>
            <a:off x="666000" y="1497014"/>
            <a:ext cx="10800000" cy="108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b="1"/>
              <a:t>(a few) Highlights of the decade</a:t>
            </a:r>
            <a:endParaRPr/>
          </a:p>
        </p:txBody>
      </p:sp>
      <p:sp>
        <p:nvSpPr>
          <p:cNvPr id="77" name="Google Shape;77;p6"/>
          <p:cNvSpPr txBox="1">
            <a:spLocks noGrp="1"/>
          </p:cNvSpPr>
          <p:nvPr>
            <p:ph type="body" idx="1"/>
          </p:nvPr>
        </p:nvSpPr>
        <p:spPr>
          <a:xfrm>
            <a:off x="185984" y="2369094"/>
            <a:ext cx="9481311" cy="3823786"/>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Char char="•"/>
            </a:pPr>
            <a:r>
              <a:rPr lang="en-US"/>
              <a:t>Gravitational Waves detected by LIGO</a:t>
            </a:r>
            <a:endParaRPr/>
          </a:p>
          <a:p>
            <a:pPr marL="228600" lvl="0" indent="-228600" algn="l" rtl="0">
              <a:lnSpc>
                <a:spcPct val="90000"/>
              </a:lnSpc>
              <a:spcBef>
                <a:spcPts val="1000"/>
              </a:spcBef>
              <a:spcAft>
                <a:spcPts val="0"/>
              </a:spcAft>
              <a:buClr>
                <a:schemeClr val="dk1"/>
              </a:buClr>
              <a:buSzPts val="2800"/>
              <a:buChar char="•"/>
            </a:pPr>
            <a:r>
              <a:rPr lang="en-US"/>
              <a:t>ESO strategic partnership began</a:t>
            </a:r>
            <a:endParaRPr/>
          </a:p>
          <a:p>
            <a:pPr marL="228600" lvl="0" indent="-228600" algn="l" rtl="0">
              <a:lnSpc>
                <a:spcPct val="90000"/>
              </a:lnSpc>
              <a:spcBef>
                <a:spcPts val="1000"/>
              </a:spcBef>
              <a:spcAft>
                <a:spcPts val="0"/>
              </a:spcAft>
              <a:buClr>
                <a:schemeClr val="dk1"/>
              </a:buClr>
              <a:buSzPts val="2800"/>
              <a:buChar char="•"/>
            </a:pPr>
            <a:r>
              <a:rPr lang="en-US"/>
              <a:t>SKAO IGO established, construction of SKA-low </a:t>
            </a:r>
            <a:endParaRPr/>
          </a:p>
          <a:p>
            <a:pPr marL="228600" lvl="0" indent="-228600" algn="l" rtl="0">
              <a:lnSpc>
                <a:spcPct val="90000"/>
              </a:lnSpc>
              <a:spcBef>
                <a:spcPts val="1000"/>
              </a:spcBef>
              <a:spcAft>
                <a:spcPts val="0"/>
              </a:spcAft>
              <a:buClr>
                <a:schemeClr val="dk1"/>
              </a:buClr>
              <a:buSzPts val="2800"/>
              <a:buChar char="•"/>
            </a:pPr>
            <a:r>
              <a:rPr lang="en-US"/>
              <a:t>ASKAP began science operations</a:t>
            </a:r>
            <a:endParaRPr/>
          </a:p>
          <a:p>
            <a:pPr marL="228600" lvl="0" indent="-228600" algn="l" rtl="0">
              <a:lnSpc>
                <a:spcPct val="90000"/>
              </a:lnSpc>
              <a:spcBef>
                <a:spcPts val="1000"/>
              </a:spcBef>
              <a:spcAft>
                <a:spcPts val="0"/>
              </a:spcAft>
              <a:buClr>
                <a:schemeClr val="dk1"/>
              </a:buClr>
              <a:buSzPts val="2800"/>
              <a:buChar char="•"/>
            </a:pPr>
            <a:r>
              <a:rPr lang="en-US"/>
              <a:t>SAMI / GALAH / GAMA / HECTOR all saw milestones in previous decade</a:t>
            </a:r>
            <a:endParaRPr/>
          </a:p>
          <a:p>
            <a:pPr marL="228600" lvl="0" indent="-228600" algn="l" rtl="0">
              <a:lnSpc>
                <a:spcPct val="90000"/>
              </a:lnSpc>
              <a:spcBef>
                <a:spcPts val="1000"/>
              </a:spcBef>
              <a:spcAft>
                <a:spcPts val="0"/>
              </a:spcAft>
              <a:buClr>
                <a:schemeClr val="dk1"/>
              </a:buClr>
              <a:buSzPts val="2800"/>
              <a:buChar char="•"/>
            </a:pPr>
            <a:r>
              <a:rPr lang="en-US"/>
              <a:t>Matthew Bailes won the Shaw prize for FRBs</a:t>
            </a:r>
            <a:endParaRPr/>
          </a:p>
          <a:p>
            <a:pPr marL="228600" lvl="0" indent="-228600" algn="l" rtl="0">
              <a:lnSpc>
                <a:spcPct val="90000"/>
              </a:lnSpc>
              <a:spcBef>
                <a:spcPts val="1000"/>
              </a:spcBef>
              <a:spcAft>
                <a:spcPts val="0"/>
              </a:spcAft>
              <a:buClr>
                <a:schemeClr val="dk1"/>
              </a:buClr>
              <a:buSzPts val="2800"/>
              <a:buChar char="•"/>
            </a:pPr>
            <a:r>
              <a:rPr lang="en-US"/>
              <a:t>Industry and instrumentation flourished </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pic>
        <p:nvPicPr>
          <p:cNvPr id="78" name="Google Shape;78;p6" descr="A blue and green grid pattern with circles&#10;&#10;Description automatically generated"/>
          <p:cNvPicPr preferRelativeResize="0"/>
          <p:nvPr/>
        </p:nvPicPr>
        <p:blipFill rotWithShape="1">
          <a:blip r:embed="rId3">
            <a:alphaModFix/>
          </a:blip>
          <a:srcRect l="31825"/>
          <a:stretch/>
        </p:blipFill>
        <p:spPr>
          <a:xfrm>
            <a:off x="10558510" y="1355319"/>
            <a:ext cx="1460226" cy="1221696"/>
          </a:xfrm>
          <a:prstGeom prst="rect">
            <a:avLst/>
          </a:prstGeom>
          <a:noFill/>
          <a:ln>
            <a:noFill/>
          </a:ln>
        </p:spPr>
      </p:pic>
      <p:pic>
        <p:nvPicPr>
          <p:cNvPr id="79" name="Google Shape;79;p6" descr="A blue and white logo&#10;&#10;Description automatically generated"/>
          <p:cNvPicPr preferRelativeResize="0"/>
          <p:nvPr/>
        </p:nvPicPr>
        <p:blipFill rotWithShape="1">
          <a:blip r:embed="rId4">
            <a:alphaModFix/>
          </a:blip>
          <a:srcRect/>
          <a:stretch/>
        </p:blipFill>
        <p:spPr>
          <a:xfrm>
            <a:off x="9672948" y="1355318"/>
            <a:ext cx="956952" cy="1237438"/>
          </a:xfrm>
          <a:prstGeom prst="rect">
            <a:avLst/>
          </a:prstGeom>
          <a:noFill/>
          <a:ln>
            <a:noFill/>
          </a:ln>
        </p:spPr>
      </p:pic>
      <p:pic>
        <p:nvPicPr>
          <p:cNvPr id="80" name="Google Shape;80;p6" descr="Aerial view of a field of power lines&#10;&#10;Description automatically generated"/>
          <p:cNvPicPr preferRelativeResize="0"/>
          <p:nvPr/>
        </p:nvPicPr>
        <p:blipFill rotWithShape="1">
          <a:blip r:embed="rId5">
            <a:alphaModFix/>
          </a:blip>
          <a:srcRect/>
          <a:stretch/>
        </p:blipFill>
        <p:spPr>
          <a:xfrm>
            <a:off x="9672948" y="2577014"/>
            <a:ext cx="2342962" cy="851986"/>
          </a:xfrm>
          <a:prstGeom prst="rect">
            <a:avLst/>
          </a:prstGeom>
          <a:noFill/>
          <a:ln>
            <a:noFill/>
          </a:ln>
        </p:spPr>
      </p:pic>
      <p:pic>
        <p:nvPicPr>
          <p:cNvPr id="81" name="Google Shape;81;p6" descr="A group of satellite dishes in the sky&#10;&#10;Description automatically generated"/>
          <p:cNvPicPr preferRelativeResize="0"/>
          <p:nvPr/>
        </p:nvPicPr>
        <p:blipFill rotWithShape="1">
          <a:blip r:embed="rId6">
            <a:alphaModFix/>
          </a:blip>
          <a:srcRect/>
          <a:stretch/>
        </p:blipFill>
        <p:spPr>
          <a:xfrm>
            <a:off x="9670122" y="3429001"/>
            <a:ext cx="2335893" cy="1329370"/>
          </a:xfrm>
          <a:prstGeom prst="rect">
            <a:avLst/>
          </a:prstGeom>
          <a:noFill/>
          <a:ln>
            <a:noFill/>
          </a:ln>
        </p:spPr>
      </p:pic>
      <p:pic>
        <p:nvPicPr>
          <p:cNvPr id="82" name="Google Shape;82;p6" descr="A logo with text and a picture of a galaxy&#10;&#10;Description automatically generated"/>
          <p:cNvPicPr preferRelativeResize="0"/>
          <p:nvPr/>
        </p:nvPicPr>
        <p:blipFill rotWithShape="1">
          <a:blip r:embed="rId7">
            <a:alphaModFix/>
          </a:blip>
          <a:srcRect/>
          <a:stretch/>
        </p:blipFill>
        <p:spPr>
          <a:xfrm>
            <a:off x="9670122" y="4758370"/>
            <a:ext cx="2345788" cy="1120765"/>
          </a:xfrm>
          <a:prstGeom prst="rect">
            <a:avLst/>
          </a:prstGeom>
          <a:noFill/>
          <a:ln>
            <a:noFill/>
          </a:ln>
        </p:spPr>
      </p:pic>
      <p:pic>
        <p:nvPicPr>
          <p:cNvPr id="83" name="Google Shape;83;p6" descr="A person in a suit and tie standing at a podium&#10;&#10;Description automatically generated"/>
          <p:cNvPicPr preferRelativeResize="0"/>
          <p:nvPr/>
        </p:nvPicPr>
        <p:blipFill rotWithShape="1">
          <a:blip r:embed="rId8">
            <a:alphaModFix/>
          </a:blip>
          <a:srcRect/>
          <a:stretch/>
        </p:blipFill>
        <p:spPr>
          <a:xfrm>
            <a:off x="11024954" y="5830834"/>
            <a:ext cx="997390" cy="912866"/>
          </a:xfrm>
          <a:prstGeom prst="rect">
            <a:avLst/>
          </a:prstGeom>
          <a:noFill/>
          <a:ln>
            <a:noFill/>
          </a:ln>
        </p:spPr>
      </p:pic>
      <p:pic>
        <p:nvPicPr>
          <p:cNvPr id="84" name="Google Shape;84;p6" descr="A blue text with stars and dots&#10;&#10;Description automatically generated"/>
          <p:cNvPicPr preferRelativeResize="0"/>
          <p:nvPr/>
        </p:nvPicPr>
        <p:blipFill rotWithShape="1">
          <a:blip r:embed="rId9">
            <a:alphaModFix/>
          </a:blip>
          <a:srcRect/>
          <a:stretch/>
        </p:blipFill>
        <p:spPr>
          <a:xfrm>
            <a:off x="8879003" y="5830834"/>
            <a:ext cx="2130021" cy="9128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pic>
        <p:nvPicPr>
          <p:cNvPr id="89" name="Google Shape;89;p7" descr="A purple and pink lights in the sky&#10;&#10;AI-generated content may be incorrect."/>
          <p:cNvPicPr preferRelativeResize="0"/>
          <p:nvPr/>
        </p:nvPicPr>
        <p:blipFill rotWithShape="1">
          <a:blip r:embed="rId4">
            <a:alphaModFix/>
          </a:blip>
          <a:srcRect t="8131" b="6361"/>
          <a:stretch/>
        </p:blipFill>
        <p:spPr>
          <a:xfrm>
            <a:off x="0" y="753762"/>
            <a:ext cx="12192001" cy="6135131"/>
          </a:xfrm>
          <a:prstGeom prst="rect">
            <a:avLst/>
          </a:prstGeom>
          <a:noFill/>
          <a:ln>
            <a:noFill/>
          </a:ln>
        </p:spPr>
      </p:pic>
      <p:sp>
        <p:nvSpPr>
          <p:cNvPr id="90" name="Google Shape;90;p7"/>
          <p:cNvSpPr txBox="1">
            <a:spLocks noGrp="1"/>
          </p:cNvSpPr>
          <p:nvPr>
            <p:ph type="title"/>
          </p:nvPr>
        </p:nvSpPr>
        <p:spPr>
          <a:xfrm>
            <a:off x="2010875" y="990975"/>
            <a:ext cx="8293500" cy="108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lt2"/>
              </a:buClr>
              <a:buSzPts val="4400"/>
              <a:buFont typeface="Calibri"/>
              <a:buNone/>
            </a:pPr>
            <a:r>
              <a:rPr lang="en-US">
                <a:solidFill>
                  <a:schemeClr val="lt2"/>
                </a:solidFill>
              </a:rPr>
              <a:t>(some) Discoveries of the decade</a:t>
            </a:r>
            <a:endParaRPr/>
          </a:p>
        </p:txBody>
      </p:sp>
      <p:sp>
        <p:nvSpPr>
          <p:cNvPr id="91" name="Google Shape;91;p7"/>
          <p:cNvSpPr txBox="1"/>
          <p:nvPr/>
        </p:nvSpPr>
        <p:spPr>
          <a:xfrm>
            <a:off x="2172091" y="3758496"/>
            <a:ext cx="293772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lt2"/>
                </a:solidFill>
                <a:latin typeface="Calibri"/>
                <a:ea typeface="Calibri"/>
                <a:cs typeface="Calibri"/>
                <a:sym typeface="Calibri"/>
              </a:rPr>
              <a:t>Stars and the Milky Way</a:t>
            </a:r>
            <a:endParaRPr/>
          </a:p>
        </p:txBody>
      </p:sp>
      <p:sp>
        <p:nvSpPr>
          <p:cNvPr id="92" name="Google Shape;92;p7"/>
          <p:cNvSpPr txBox="1"/>
          <p:nvPr/>
        </p:nvSpPr>
        <p:spPr>
          <a:xfrm>
            <a:off x="4866176" y="3048435"/>
            <a:ext cx="14607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lt2"/>
                </a:solidFill>
                <a:latin typeface="Calibri"/>
                <a:ea typeface="Calibri"/>
                <a:cs typeface="Calibri"/>
                <a:sym typeface="Calibri"/>
              </a:rPr>
              <a:t>Black holes</a:t>
            </a:r>
            <a:endParaRPr/>
          </a:p>
        </p:txBody>
      </p:sp>
      <p:sp>
        <p:nvSpPr>
          <p:cNvPr id="93" name="Google Shape;93;p7"/>
          <p:cNvSpPr txBox="1"/>
          <p:nvPr/>
        </p:nvSpPr>
        <p:spPr>
          <a:xfrm>
            <a:off x="7321058" y="2064030"/>
            <a:ext cx="246400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lt2"/>
                </a:solidFill>
                <a:latin typeface="Calibri"/>
                <a:ea typeface="Calibri"/>
                <a:cs typeface="Calibri"/>
                <a:sym typeface="Calibri"/>
              </a:rPr>
              <a:t>Gravitational Waves</a:t>
            </a:r>
            <a:endParaRPr/>
          </a:p>
        </p:txBody>
      </p:sp>
      <p:sp>
        <p:nvSpPr>
          <p:cNvPr id="94" name="Google Shape;94;p7"/>
          <p:cNvSpPr txBox="1"/>
          <p:nvPr/>
        </p:nvSpPr>
        <p:spPr>
          <a:xfrm>
            <a:off x="8959249" y="3607010"/>
            <a:ext cx="1344984"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lt2"/>
                </a:solidFill>
                <a:latin typeface="Calibri"/>
                <a:ea typeface="Calibri"/>
                <a:cs typeface="Calibri"/>
                <a:sym typeface="Calibri"/>
              </a:rPr>
              <a:t>Transients</a:t>
            </a:r>
            <a:endParaRPr/>
          </a:p>
        </p:txBody>
      </p:sp>
      <p:sp>
        <p:nvSpPr>
          <p:cNvPr id="95" name="Google Shape;95;p7"/>
          <p:cNvSpPr txBox="1"/>
          <p:nvPr/>
        </p:nvSpPr>
        <p:spPr>
          <a:xfrm>
            <a:off x="6067403" y="4189366"/>
            <a:ext cx="11310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lt2"/>
                </a:solidFill>
                <a:latin typeface="Calibri"/>
                <a:ea typeface="Calibri"/>
                <a:cs typeface="Calibri"/>
                <a:sym typeface="Calibri"/>
              </a:rPr>
              <a:t>Galaxies</a:t>
            </a:r>
            <a:endParaRPr/>
          </a:p>
        </p:txBody>
      </p:sp>
      <p:sp>
        <p:nvSpPr>
          <p:cNvPr id="96" name="Google Shape;96;p7"/>
          <p:cNvSpPr txBox="1"/>
          <p:nvPr/>
        </p:nvSpPr>
        <p:spPr>
          <a:xfrm>
            <a:off x="684116" y="4806382"/>
            <a:ext cx="1444500" cy="430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lt2"/>
                </a:solidFill>
                <a:latin typeface="Calibri"/>
                <a:ea typeface="Calibri"/>
                <a:cs typeface="Calibri"/>
                <a:sym typeface="Calibri"/>
              </a:rPr>
              <a:t>Cosmology</a:t>
            </a:r>
            <a:endParaRPr/>
          </a:p>
        </p:txBody>
      </p:sp>
      <p:pic>
        <p:nvPicPr>
          <p:cNvPr id="97" name="Google Shape;97;p7" descr="A colorful circle in space&#10;&#10;AI-generated content may be incorrect."/>
          <p:cNvPicPr preferRelativeResize="0"/>
          <p:nvPr/>
        </p:nvPicPr>
        <p:blipFill rotWithShape="1">
          <a:blip r:embed="rId5">
            <a:alphaModFix/>
          </a:blip>
          <a:srcRect/>
          <a:stretch/>
        </p:blipFill>
        <p:spPr>
          <a:xfrm>
            <a:off x="1015244" y="1757723"/>
            <a:ext cx="782376" cy="867212"/>
          </a:xfrm>
          <a:prstGeom prst="rect">
            <a:avLst/>
          </a:prstGeom>
          <a:noFill/>
          <a:ln>
            <a:noFill/>
          </a:ln>
        </p:spPr>
      </p:pic>
      <p:sp>
        <p:nvSpPr>
          <p:cNvPr id="98" name="Google Shape;98;p7"/>
          <p:cNvSpPr txBox="1"/>
          <p:nvPr/>
        </p:nvSpPr>
        <p:spPr>
          <a:xfrm>
            <a:off x="1079966" y="2624913"/>
            <a:ext cx="1045158"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b="1">
                <a:solidFill>
                  <a:schemeClr val="lt2"/>
                </a:solidFill>
                <a:latin typeface="Calibri"/>
                <a:ea typeface="Calibri"/>
                <a:cs typeface="Calibri"/>
                <a:sym typeface="Calibri"/>
              </a:rPr>
              <a:t>Planets</a:t>
            </a:r>
            <a:endParaRPr/>
          </a:p>
        </p:txBody>
      </p:sp>
      <p:pic>
        <p:nvPicPr>
          <p:cNvPr id="99" name="Google Shape;99;p7"/>
          <p:cNvPicPr preferRelativeResize="0"/>
          <p:nvPr/>
        </p:nvPicPr>
        <p:blipFill>
          <a:blip r:embed="rId6">
            <a:alphaModFix/>
          </a:blip>
          <a:stretch>
            <a:fillRect/>
          </a:stretch>
        </p:blipFill>
        <p:spPr>
          <a:xfrm>
            <a:off x="2634850" y="2891300"/>
            <a:ext cx="890998" cy="867199"/>
          </a:xfrm>
          <a:prstGeom prst="rect">
            <a:avLst/>
          </a:prstGeom>
          <a:noFill/>
          <a:ln>
            <a:noFill/>
          </a:ln>
        </p:spPr>
      </p:pic>
      <p:pic>
        <p:nvPicPr>
          <p:cNvPr id="100" name="Google Shape;100;p7"/>
          <p:cNvPicPr preferRelativeResize="0"/>
          <p:nvPr/>
        </p:nvPicPr>
        <p:blipFill>
          <a:blip r:embed="rId7">
            <a:alphaModFix/>
          </a:blip>
          <a:stretch>
            <a:fillRect/>
          </a:stretch>
        </p:blipFill>
        <p:spPr>
          <a:xfrm>
            <a:off x="4665084" y="2064037"/>
            <a:ext cx="1862879" cy="979525"/>
          </a:xfrm>
          <a:prstGeom prst="rect">
            <a:avLst/>
          </a:prstGeom>
          <a:noFill/>
          <a:ln>
            <a:noFill/>
          </a:ln>
        </p:spPr>
      </p:pic>
      <p:pic>
        <p:nvPicPr>
          <p:cNvPr id="101" name="Google Shape;101;p7"/>
          <p:cNvPicPr preferRelativeResize="0"/>
          <p:nvPr/>
        </p:nvPicPr>
        <p:blipFill>
          <a:blip r:embed="rId8">
            <a:alphaModFix/>
          </a:blip>
          <a:stretch>
            <a:fillRect/>
          </a:stretch>
        </p:blipFill>
        <p:spPr>
          <a:xfrm>
            <a:off x="8015850" y="2494926"/>
            <a:ext cx="1460700" cy="804878"/>
          </a:xfrm>
          <a:prstGeom prst="rect">
            <a:avLst/>
          </a:prstGeom>
          <a:noFill/>
          <a:ln>
            <a:noFill/>
          </a:ln>
        </p:spPr>
      </p:pic>
      <p:pic>
        <p:nvPicPr>
          <p:cNvPr id="102" name="Google Shape;102;p7"/>
          <p:cNvPicPr preferRelativeResize="0"/>
          <p:nvPr/>
        </p:nvPicPr>
        <p:blipFill>
          <a:blip r:embed="rId9">
            <a:alphaModFix/>
          </a:blip>
          <a:stretch>
            <a:fillRect/>
          </a:stretch>
        </p:blipFill>
        <p:spPr>
          <a:xfrm>
            <a:off x="8711250" y="4037900"/>
            <a:ext cx="2111076" cy="1195700"/>
          </a:xfrm>
          <a:prstGeom prst="rect">
            <a:avLst/>
          </a:prstGeom>
          <a:noFill/>
          <a:ln>
            <a:noFill/>
          </a:ln>
        </p:spPr>
      </p:pic>
      <p:pic>
        <p:nvPicPr>
          <p:cNvPr id="103" name="Google Shape;103;p7"/>
          <p:cNvPicPr preferRelativeResize="0"/>
          <p:nvPr/>
        </p:nvPicPr>
        <p:blipFill>
          <a:blip r:embed="rId10">
            <a:alphaModFix/>
          </a:blip>
          <a:stretch>
            <a:fillRect/>
          </a:stretch>
        </p:blipFill>
        <p:spPr>
          <a:xfrm>
            <a:off x="5837513" y="4620175"/>
            <a:ext cx="1590776" cy="1079999"/>
          </a:xfrm>
          <a:prstGeom prst="rect">
            <a:avLst/>
          </a:prstGeom>
          <a:noFill/>
          <a:ln>
            <a:noFill/>
          </a:ln>
        </p:spPr>
      </p:pic>
      <p:pic>
        <p:nvPicPr>
          <p:cNvPr id="104" name="Google Shape;104;p7"/>
          <p:cNvPicPr preferRelativeResize="0"/>
          <p:nvPr/>
        </p:nvPicPr>
        <p:blipFill>
          <a:blip r:embed="rId11">
            <a:alphaModFix/>
          </a:blip>
          <a:stretch>
            <a:fillRect/>
          </a:stretch>
        </p:blipFill>
        <p:spPr>
          <a:xfrm>
            <a:off x="2255200" y="5068775"/>
            <a:ext cx="1650299" cy="10800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32d199f71da_0_25"/>
          <p:cNvSpPr txBox="1">
            <a:spLocks noGrp="1"/>
          </p:cNvSpPr>
          <p:nvPr>
            <p:ph type="title"/>
          </p:nvPr>
        </p:nvSpPr>
        <p:spPr>
          <a:xfrm>
            <a:off x="2436775" y="1019650"/>
            <a:ext cx="10800000" cy="108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Instrumentation and Industry</a:t>
            </a:r>
            <a:endParaRPr/>
          </a:p>
        </p:txBody>
      </p:sp>
      <p:pic>
        <p:nvPicPr>
          <p:cNvPr id="111" name="Google Shape;111;g32d199f71da_0_25"/>
          <p:cNvPicPr preferRelativeResize="0"/>
          <p:nvPr/>
        </p:nvPicPr>
        <p:blipFill>
          <a:blip r:embed="rId3">
            <a:alphaModFix/>
          </a:blip>
          <a:stretch>
            <a:fillRect/>
          </a:stretch>
        </p:blipFill>
        <p:spPr>
          <a:xfrm>
            <a:off x="9846625" y="2324750"/>
            <a:ext cx="2040407" cy="2755200"/>
          </a:xfrm>
          <a:prstGeom prst="rect">
            <a:avLst/>
          </a:prstGeom>
          <a:noFill/>
          <a:ln>
            <a:noFill/>
          </a:ln>
        </p:spPr>
      </p:pic>
      <p:sp>
        <p:nvSpPr>
          <p:cNvPr id="112" name="Google Shape;112;g32d199f71da_0_25"/>
          <p:cNvSpPr txBox="1"/>
          <p:nvPr/>
        </p:nvSpPr>
        <p:spPr>
          <a:xfrm>
            <a:off x="10475650" y="5079950"/>
            <a:ext cx="29262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t>Parkes cryoPAF </a:t>
            </a:r>
            <a:endParaRPr/>
          </a:p>
          <a:p>
            <a:pPr marL="0" lvl="0" indent="0" algn="l" rtl="0">
              <a:spcBef>
                <a:spcPts val="0"/>
              </a:spcBef>
              <a:spcAft>
                <a:spcPts val="0"/>
              </a:spcAft>
              <a:buNone/>
            </a:pPr>
            <a:r>
              <a:rPr lang="en-US" sz="1100"/>
              <a:t>Image Credit: CSIRO</a:t>
            </a:r>
            <a:endParaRPr sz="1100"/>
          </a:p>
        </p:txBody>
      </p:sp>
      <p:pic>
        <p:nvPicPr>
          <p:cNvPr id="113" name="Google Shape;113;g32d199f71da_0_25"/>
          <p:cNvPicPr preferRelativeResize="0"/>
          <p:nvPr/>
        </p:nvPicPr>
        <p:blipFill>
          <a:blip r:embed="rId4">
            <a:alphaModFix/>
          </a:blip>
          <a:stretch>
            <a:fillRect/>
          </a:stretch>
        </p:blipFill>
        <p:spPr>
          <a:xfrm>
            <a:off x="7107750" y="3784425"/>
            <a:ext cx="3367900" cy="2203624"/>
          </a:xfrm>
          <a:prstGeom prst="rect">
            <a:avLst/>
          </a:prstGeom>
          <a:noFill/>
          <a:ln>
            <a:noFill/>
          </a:ln>
        </p:spPr>
      </p:pic>
      <p:sp>
        <p:nvSpPr>
          <p:cNvPr id="114" name="Google Shape;114;g32d199f71da_0_25"/>
          <p:cNvSpPr txBox="1"/>
          <p:nvPr/>
        </p:nvSpPr>
        <p:spPr>
          <a:xfrm>
            <a:off x="9229025" y="5988050"/>
            <a:ext cx="19668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t>Credit: ICRAR/Curtin</a:t>
            </a:r>
            <a:endParaRPr sz="1000"/>
          </a:p>
        </p:txBody>
      </p:sp>
      <p:pic>
        <p:nvPicPr>
          <p:cNvPr id="115" name="Google Shape;115;g32d199f71da_0_25"/>
          <p:cNvPicPr preferRelativeResize="0"/>
          <p:nvPr/>
        </p:nvPicPr>
        <p:blipFill>
          <a:blip r:embed="rId5">
            <a:alphaModFix/>
          </a:blip>
          <a:stretch>
            <a:fillRect/>
          </a:stretch>
        </p:blipFill>
        <p:spPr>
          <a:xfrm>
            <a:off x="7505625" y="2025875"/>
            <a:ext cx="2793948" cy="2053574"/>
          </a:xfrm>
          <a:prstGeom prst="rect">
            <a:avLst/>
          </a:prstGeom>
          <a:noFill/>
          <a:ln>
            <a:noFill/>
          </a:ln>
        </p:spPr>
      </p:pic>
      <p:sp>
        <p:nvSpPr>
          <p:cNvPr id="116" name="Google Shape;116;g32d199f71da_0_25"/>
          <p:cNvSpPr txBox="1"/>
          <p:nvPr/>
        </p:nvSpPr>
        <p:spPr>
          <a:xfrm>
            <a:off x="9314825" y="3784425"/>
            <a:ext cx="12399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000">
                <a:solidFill>
                  <a:schemeClr val="lt2"/>
                </a:solidFill>
              </a:rPr>
              <a:t>Credit: ESO</a:t>
            </a:r>
            <a:endParaRPr sz="1000">
              <a:solidFill>
                <a:schemeClr val="lt2"/>
              </a:solidFill>
            </a:endParaRPr>
          </a:p>
        </p:txBody>
      </p:sp>
      <p:sp>
        <p:nvSpPr>
          <p:cNvPr id="117" name="Google Shape;117;g32d199f71da_0_25"/>
          <p:cNvSpPr txBox="1"/>
          <p:nvPr/>
        </p:nvSpPr>
        <p:spPr>
          <a:xfrm>
            <a:off x="0" y="1785800"/>
            <a:ext cx="6552300" cy="4079100"/>
          </a:xfrm>
          <a:prstGeom prst="rect">
            <a:avLst/>
          </a:prstGeom>
          <a:noFill/>
          <a:ln>
            <a:noFill/>
          </a:ln>
        </p:spPr>
        <p:txBody>
          <a:bodyPr spcFirstLastPara="1" wrap="square" lIns="91425" tIns="91425" rIns="91425" bIns="91425" anchor="t" anchorCtr="0">
            <a:spAutoFit/>
          </a:bodyPr>
          <a:lstStyle/>
          <a:p>
            <a:pPr marL="457200" lvl="0" indent="-374650" algn="l" rtl="0">
              <a:spcBef>
                <a:spcPts val="0"/>
              </a:spcBef>
              <a:spcAft>
                <a:spcPts val="0"/>
              </a:spcAft>
              <a:buSzPts val="2300"/>
              <a:buChar char="●"/>
            </a:pPr>
            <a:r>
              <a:rPr lang="en-US" sz="2300" dirty="0"/>
              <a:t>Australia has continued to develop a world-class instrumentation program</a:t>
            </a:r>
            <a:endParaRPr sz="2300" dirty="0"/>
          </a:p>
          <a:p>
            <a:pPr marL="457200" lvl="0" indent="-374650" algn="l" rtl="0">
              <a:spcBef>
                <a:spcPts val="0"/>
              </a:spcBef>
              <a:spcAft>
                <a:spcPts val="0"/>
              </a:spcAft>
              <a:buSzPts val="2300"/>
              <a:buChar char="●"/>
            </a:pPr>
            <a:r>
              <a:rPr lang="en-US" sz="2300" dirty="0"/>
              <a:t>In the past decade the AAO instrumentation group moved to Astralis, and other instrumentation groups at universities and CSIRO continued to grow</a:t>
            </a:r>
            <a:endParaRPr sz="2300" dirty="0"/>
          </a:p>
          <a:p>
            <a:pPr marL="457200" marR="0" lvl="0" indent="-374650" algn="l" rtl="0">
              <a:lnSpc>
                <a:spcPct val="100000"/>
              </a:lnSpc>
              <a:spcBef>
                <a:spcPts val="0"/>
              </a:spcBef>
              <a:spcAft>
                <a:spcPts val="0"/>
              </a:spcAft>
              <a:buSzPts val="2300"/>
              <a:buChar char="●"/>
            </a:pPr>
            <a:r>
              <a:rPr lang="en-US" sz="2300" dirty="0"/>
              <a:t> Instrumentation contributions form an important route for access to international collaborations for some telescopes.</a:t>
            </a:r>
            <a:endParaRPr sz="2300" dirty="0"/>
          </a:p>
          <a:p>
            <a:pPr marL="457200" marR="0" lvl="0" indent="-374650" algn="l" rtl="0">
              <a:lnSpc>
                <a:spcPct val="100000"/>
              </a:lnSpc>
              <a:spcBef>
                <a:spcPts val="0"/>
              </a:spcBef>
              <a:spcAft>
                <a:spcPts val="0"/>
              </a:spcAft>
              <a:buSzPts val="2300"/>
              <a:buChar char="●"/>
            </a:pPr>
            <a:r>
              <a:rPr lang="en-US" sz="2300" dirty="0"/>
              <a:t>Engagement with industry has grown particularly with SKA contracts (&gt;$200M)</a:t>
            </a:r>
            <a:endParaRPr sz="23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8"/>
          <p:cNvPicPr preferRelativeResize="0"/>
          <p:nvPr/>
        </p:nvPicPr>
        <p:blipFill>
          <a:blip r:embed="rId3">
            <a:alphaModFix/>
          </a:blip>
          <a:stretch>
            <a:fillRect/>
          </a:stretch>
        </p:blipFill>
        <p:spPr>
          <a:xfrm>
            <a:off x="1605700" y="1166950"/>
            <a:ext cx="8758500" cy="5503699"/>
          </a:xfrm>
          <a:prstGeom prst="rect">
            <a:avLst/>
          </a:prstGeom>
          <a:noFill/>
          <a:ln>
            <a:noFill/>
          </a:ln>
        </p:spPr>
      </p:pic>
      <p:sp>
        <p:nvSpPr>
          <p:cNvPr id="123" name="Google Shape;123;p8"/>
          <p:cNvSpPr txBox="1">
            <a:spLocks noGrp="1"/>
          </p:cNvSpPr>
          <p:nvPr>
            <p:ph type="title"/>
          </p:nvPr>
        </p:nvSpPr>
        <p:spPr>
          <a:xfrm>
            <a:off x="1976700" y="1375675"/>
            <a:ext cx="7717500" cy="708000"/>
          </a:xfrm>
          <a:prstGeom prst="rect">
            <a:avLst/>
          </a:prstGeom>
          <a:solidFill>
            <a:schemeClr val="dk1"/>
          </a:solid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5000"/>
              <a:buFont typeface="Calibri"/>
              <a:buNone/>
            </a:pPr>
            <a:r>
              <a:rPr lang="en-US" sz="5000" b="1">
                <a:solidFill>
                  <a:schemeClr val="lt2"/>
                </a:solidFill>
              </a:rPr>
              <a:t>Priorities for the next decade</a:t>
            </a:r>
            <a:endParaRPr>
              <a:solidFill>
                <a:schemeClr val="lt2"/>
              </a:solidFill>
            </a:endParaRPr>
          </a:p>
        </p:txBody>
      </p:sp>
      <p:sp>
        <p:nvSpPr>
          <p:cNvPr id="124" name="Google Shape;124;p8"/>
          <p:cNvSpPr/>
          <p:nvPr/>
        </p:nvSpPr>
        <p:spPr>
          <a:xfrm>
            <a:off x="1605694" y="4828633"/>
            <a:ext cx="2827200" cy="1453800"/>
          </a:xfrm>
          <a:prstGeom prst="ellipse">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8"/>
          <p:cNvSpPr txBox="1"/>
          <p:nvPr/>
        </p:nvSpPr>
        <p:spPr>
          <a:xfrm>
            <a:off x="2075718" y="5172561"/>
            <a:ext cx="20220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Facilities</a:t>
            </a:r>
            <a:endParaRPr/>
          </a:p>
        </p:txBody>
      </p:sp>
      <p:sp>
        <p:nvSpPr>
          <p:cNvPr id="126" name="Google Shape;126;p8"/>
          <p:cNvSpPr/>
          <p:nvPr/>
        </p:nvSpPr>
        <p:spPr>
          <a:xfrm>
            <a:off x="7273918" y="2772746"/>
            <a:ext cx="2827200" cy="1453800"/>
          </a:xfrm>
          <a:prstGeom prst="ellipse">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7" name="Google Shape;127;p8"/>
          <p:cNvSpPr txBox="1"/>
          <p:nvPr/>
        </p:nvSpPr>
        <p:spPr>
          <a:xfrm>
            <a:off x="7436528" y="3074989"/>
            <a:ext cx="26646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Community</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9"/>
          <p:cNvSpPr/>
          <p:nvPr/>
        </p:nvSpPr>
        <p:spPr>
          <a:xfrm>
            <a:off x="235109" y="4788394"/>
            <a:ext cx="11510700" cy="1855800"/>
          </a:xfrm>
          <a:prstGeom prst="leftRightArrow">
            <a:avLst>
              <a:gd name="adj1" fmla="val 50000"/>
              <a:gd name="adj2" fmla="val 50000"/>
            </a:avLst>
          </a:prstGeom>
          <a:solidFill>
            <a:srgbClr val="8DA9D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9"/>
          <p:cNvSpPr/>
          <p:nvPr/>
        </p:nvSpPr>
        <p:spPr>
          <a:xfrm>
            <a:off x="1893289" y="4103946"/>
            <a:ext cx="3247696" cy="732180"/>
          </a:xfrm>
          <a:prstGeom prst="rect">
            <a:avLst/>
          </a:prstGeom>
          <a:solidFill>
            <a:schemeClr val="lt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9"/>
          <p:cNvSpPr/>
          <p:nvPr/>
        </p:nvSpPr>
        <p:spPr>
          <a:xfrm>
            <a:off x="3196259" y="3195771"/>
            <a:ext cx="2307615" cy="714703"/>
          </a:xfrm>
          <a:prstGeom prst="rect">
            <a:avLst/>
          </a:prstGeom>
          <a:solidFill>
            <a:schemeClr val="lt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5" name="Google Shape;135;p9"/>
          <p:cNvSpPr/>
          <p:nvPr/>
        </p:nvSpPr>
        <p:spPr>
          <a:xfrm>
            <a:off x="5837407" y="3206653"/>
            <a:ext cx="3247696" cy="714703"/>
          </a:xfrm>
          <a:prstGeom prst="rect">
            <a:avLst/>
          </a:prstGeom>
          <a:solidFill>
            <a:schemeClr val="lt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 name="Google Shape;136;p9"/>
          <p:cNvSpPr/>
          <p:nvPr/>
        </p:nvSpPr>
        <p:spPr>
          <a:xfrm>
            <a:off x="4435997" y="885792"/>
            <a:ext cx="2827282" cy="1453820"/>
          </a:xfrm>
          <a:prstGeom prst="ellipse">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7" name="Google Shape;137;p9"/>
          <p:cNvSpPr txBox="1"/>
          <p:nvPr/>
        </p:nvSpPr>
        <p:spPr>
          <a:xfrm>
            <a:off x="4906021" y="1229720"/>
            <a:ext cx="202209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Facilities</a:t>
            </a:r>
            <a:endParaRPr/>
          </a:p>
        </p:txBody>
      </p:sp>
      <p:sp>
        <p:nvSpPr>
          <p:cNvPr id="138" name="Google Shape;138;p9"/>
          <p:cNvSpPr/>
          <p:nvPr/>
        </p:nvSpPr>
        <p:spPr>
          <a:xfrm>
            <a:off x="925743" y="2133301"/>
            <a:ext cx="3637030" cy="892407"/>
          </a:xfrm>
          <a:prstGeom prst="rect">
            <a:avLst/>
          </a:prstGeom>
          <a:solidFill>
            <a:schemeClr val="lt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9" name="Google Shape;139;p9"/>
          <p:cNvSpPr/>
          <p:nvPr/>
        </p:nvSpPr>
        <p:spPr>
          <a:xfrm>
            <a:off x="7263279" y="2133301"/>
            <a:ext cx="3637030" cy="892407"/>
          </a:xfrm>
          <a:prstGeom prst="rect">
            <a:avLst/>
          </a:prstGeom>
          <a:solidFill>
            <a:schemeClr val="lt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0" name="Google Shape;140;p9"/>
          <p:cNvSpPr txBox="1"/>
          <p:nvPr/>
        </p:nvSpPr>
        <p:spPr>
          <a:xfrm>
            <a:off x="946656" y="2280343"/>
            <a:ext cx="348999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Optical and mm</a:t>
            </a:r>
            <a:endParaRPr/>
          </a:p>
        </p:txBody>
      </p:sp>
      <p:sp>
        <p:nvSpPr>
          <p:cNvPr id="141" name="Google Shape;141;p9"/>
          <p:cNvSpPr txBox="1"/>
          <p:nvPr/>
        </p:nvSpPr>
        <p:spPr>
          <a:xfrm>
            <a:off x="8482704" y="2225561"/>
            <a:ext cx="139392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SKAO</a:t>
            </a:r>
            <a:r>
              <a:rPr lang="en-US" sz="1800">
                <a:solidFill>
                  <a:schemeClr val="dk1"/>
                </a:solidFill>
                <a:latin typeface="Calibri"/>
                <a:ea typeface="Calibri"/>
                <a:cs typeface="Calibri"/>
                <a:sym typeface="Calibri"/>
              </a:rPr>
              <a:t> </a:t>
            </a:r>
            <a:endParaRPr/>
          </a:p>
        </p:txBody>
      </p:sp>
      <p:sp>
        <p:nvSpPr>
          <p:cNvPr id="142" name="Google Shape;142;p9"/>
          <p:cNvSpPr txBox="1"/>
          <p:nvPr/>
        </p:nvSpPr>
        <p:spPr>
          <a:xfrm>
            <a:off x="3212762" y="3337961"/>
            <a:ext cx="2479929"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Australian facilities</a:t>
            </a:r>
            <a:endParaRPr/>
          </a:p>
        </p:txBody>
      </p:sp>
      <p:sp>
        <p:nvSpPr>
          <p:cNvPr id="143" name="Google Shape;143;p9"/>
          <p:cNvSpPr txBox="1"/>
          <p:nvPr/>
        </p:nvSpPr>
        <p:spPr>
          <a:xfrm>
            <a:off x="6031962" y="3345914"/>
            <a:ext cx="290842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HPC, Data and Software</a:t>
            </a:r>
            <a:endParaRPr/>
          </a:p>
        </p:txBody>
      </p:sp>
      <p:sp>
        <p:nvSpPr>
          <p:cNvPr id="144" name="Google Shape;144;p9"/>
          <p:cNvSpPr txBox="1"/>
          <p:nvPr/>
        </p:nvSpPr>
        <p:spPr>
          <a:xfrm>
            <a:off x="1871047" y="4274009"/>
            <a:ext cx="334277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International collaborations</a:t>
            </a:r>
            <a:endParaRPr/>
          </a:p>
        </p:txBody>
      </p:sp>
      <p:sp>
        <p:nvSpPr>
          <p:cNvPr id="145" name="Google Shape;145;p9"/>
          <p:cNvSpPr txBox="1"/>
          <p:nvPr/>
        </p:nvSpPr>
        <p:spPr>
          <a:xfrm>
            <a:off x="670648" y="5181698"/>
            <a:ext cx="10160828"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How can we support and grow Australia’s science, instrumentation, industry and international leadership?</a:t>
            </a:r>
            <a:endParaRPr/>
          </a:p>
        </p:txBody>
      </p:sp>
      <p:sp>
        <p:nvSpPr>
          <p:cNvPr id="146" name="Google Shape;146;p9"/>
          <p:cNvSpPr/>
          <p:nvPr/>
        </p:nvSpPr>
        <p:spPr>
          <a:xfrm>
            <a:off x="6179126" y="4108661"/>
            <a:ext cx="4474086" cy="705231"/>
          </a:xfrm>
          <a:prstGeom prst="rect">
            <a:avLst/>
          </a:prstGeom>
          <a:solidFill>
            <a:schemeClr val="lt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7" name="Google Shape;147;p9"/>
          <p:cNvSpPr txBox="1"/>
          <p:nvPr/>
        </p:nvSpPr>
        <p:spPr>
          <a:xfrm>
            <a:off x="6248847" y="4251278"/>
            <a:ext cx="4474087"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dirty="0">
                <a:solidFill>
                  <a:schemeClr val="dk1"/>
                </a:solidFill>
                <a:latin typeface="Calibri"/>
                <a:ea typeface="Calibri"/>
                <a:cs typeface="Calibri"/>
                <a:sym typeface="Calibri"/>
              </a:rPr>
              <a:t>Instrumentation, Industry and </a:t>
            </a:r>
            <a:r>
              <a:rPr lang="en-US" sz="2200" b="1" dirty="0">
                <a:solidFill>
                  <a:schemeClr val="dk1"/>
                </a:solidFill>
                <a:latin typeface="Calibri"/>
                <a:ea typeface="Calibri"/>
                <a:cs typeface="Calibri"/>
                <a:sym typeface="Calibri"/>
              </a:rPr>
              <a:t>Space</a:t>
            </a:r>
            <a:endParaRPr b="1"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29"/>
        <p:cNvGrpSpPr/>
        <p:nvPr/>
      </p:nvGrpSpPr>
      <p:grpSpPr>
        <a:xfrm>
          <a:off x="0" y="0"/>
          <a:ext cx="0" cy="0"/>
          <a:chOff x="0" y="0"/>
          <a:chExt cx="0" cy="0"/>
        </a:xfrm>
      </p:grpSpPr>
      <p:sp>
        <p:nvSpPr>
          <p:cNvPr id="30" name="Google Shape;30;p2"/>
          <p:cNvSpPr txBox="1">
            <a:spLocks noGrp="1"/>
          </p:cNvSpPr>
          <p:nvPr>
            <p:ph type="subTitle" idx="1"/>
          </p:nvPr>
        </p:nvSpPr>
        <p:spPr>
          <a:xfrm>
            <a:off x="697487" y="2399901"/>
            <a:ext cx="10800000" cy="2700000"/>
          </a:xfrm>
          <a:prstGeom prst="rect">
            <a:avLst/>
          </a:prstGeom>
          <a:noFill/>
          <a:ln>
            <a:noFill/>
          </a:ln>
        </p:spPr>
        <p:txBody>
          <a:bodyPr spcFirstLastPara="1" wrap="square" lIns="0" tIns="0" rIns="0" bIns="0" anchor="t" anchorCtr="0">
            <a:noAutofit/>
          </a:bodyPr>
          <a:lstStyle/>
          <a:p>
            <a:pPr marL="0" lvl="0" indent="0" algn="just" rtl="0">
              <a:lnSpc>
                <a:spcPct val="90000"/>
              </a:lnSpc>
              <a:spcBef>
                <a:spcPts val="0"/>
              </a:spcBef>
              <a:spcAft>
                <a:spcPts val="0"/>
              </a:spcAft>
              <a:buClr>
                <a:srgbClr val="244178"/>
              </a:buClr>
              <a:buSzPts val="2000"/>
              <a:buNone/>
            </a:pPr>
            <a:r>
              <a:rPr lang="en-US" sz="2000"/>
              <a:t>The Australian Academy of Science acknowledges and pays respects to the Ngambri and Ngunnawal people, the Traditional Owners of the lands on which the Academy office is located. The Academy also acknowledges and pays respects to the Traditional Owners and the Elders past, present and emerging of all the lands on which the Academy operates, and its Fellows live and work. They hold the memories, traditions, cultures and hopes of Aboriginal and Torres Strait Islander peoples of Australia.</a:t>
            </a:r>
            <a:endParaRPr/>
          </a:p>
          <a:p>
            <a:pPr marL="0" lvl="0" indent="0" algn="just" rtl="0">
              <a:lnSpc>
                <a:spcPct val="90000"/>
              </a:lnSpc>
              <a:spcBef>
                <a:spcPts val="1000"/>
              </a:spcBef>
              <a:spcAft>
                <a:spcPts val="0"/>
              </a:spcAft>
              <a:buClr>
                <a:srgbClr val="244178"/>
              </a:buClr>
              <a:buSzPts val="2400"/>
              <a:buNone/>
            </a:pPr>
            <a:endParaRPr/>
          </a:p>
        </p:txBody>
      </p:sp>
      <p:sp>
        <p:nvSpPr>
          <p:cNvPr id="31" name="Google Shape;31;p2"/>
          <p:cNvSpPr txBox="1"/>
          <p:nvPr/>
        </p:nvSpPr>
        <p:spPr>
          <a:xfrm>
            <a:off x="2255772" y="1122218"/>
            <a:ext cx="7019216"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i="0" u="none" strike="noStrike" cap="none">
                <a:solidFill>
                  <a:schemeClr val="dk1"/>
                </a:solidFill>
                <a:latin typeface="Calibri"/>
                <a:ea typeface="Calibri"/>
                <a:cs typeface="Calibri"/>
                <a:sym typeface="Calibri"/>
              </a:rPr>
              <a:t>Acknowledgment of Country  </a:t>
            </a:r>
            <a:endParaRPr sz="18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0"/>
          <p:cNvSpPr txBox="1">
            <a:spLocks noGrp="1"/>
          </p:cNvSpPr>
          <p:nvPr>
            <p:ph type="title"/>
          </p:nvPr>
        </p:nvSpPr>
        <p:spPr>
          <a:xfrm>
            <a:off x="1274732" y="1207038"/>
            <a:ext cx="9587899" cy="108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t>1&amp;2: International access and leadership</a:t>
            </a:r>
            <a:endParaRPr dirty="0"/>
          </a:p>
        </p:txBody>
      </p:sp>
      <p:pic>
        <p:nvPicPr>
          <p:cNvPr id="153" name="Google Shape;153;p10" descr="A large white dome with a metal structure&#10;&#10;AI-generated content may be incorrect."/>
          <p:cNvPicPr preferRelativeResize="0"/>
          <p:nvPr/>
        </p:nvPicPr>
        <p:blipFill rotWithShape="1">
          <a:blip r:embed="rId3">
            <a:alphaModFix/>
          </a:blip>
          <a:srcRect/>
          <a:stretch/>
        </p:blipFill>
        <p:spPr>
          <a:xfrm>
            <a:off x="282249" y="4189583"/>
            <a:ext cx="2526376" cy="1390416"/>
          </a:xfrm>
          <a:prstGeom prst="rect">
            <a:avLst/>
          </a:prstGeom>
          <a:noFill/>
          <a:ln>
            <a:noFill/>
          </a:ln>
        </p:spPr>
      </p:pic>
      <p:pic>
        <p:nvPicPr>
          <p:cNvPr id="154" name="Google Shape;154;p10" descr="A large round dirt area with many round objects in it&#10;&#10;AI-generated content may be incorrect."/>
          <p:cNvPicPr preferRelativeResize="0"/>
          <p:nvPr/>
        </p:nvPicPr>
        <p:blipFill rotWithShape="1">
          <a:blip r:embed="rId4">
            <a:alphaModFix/>
          </a:blip>
          <a:srcRect/>
          <a:stretch/>
        </p:blipFill>
        <p:spPr>
          <a:xfrm>
            <a:off x="8214470" y="3444547"/>
            <a:ext cx="3435350" cy="2114550"/>
          </a:xfrm>
          <a:prstGeom prst="rect">
            <a:avLst/>
          </a:prstGeom>
          <a:noFill/>
          <a:ln>
            <a:noFill/>
          </a:ln>
        </p:spPr>
      </p:pic>
      <p:sp>
        <p:nvSpPr>
          <p:cNvPr id="155" name="Google Shape;155;p10"/>
          <p:cNvSpPr txBox="1"/>
          <p:nvPr/>
        </p:nvSpPr>
        <p:spPr>
          <a:xfrm>
            <a:off x="9064367" y="5875621"/>
            <a:ext cx="1234633"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Image credits: SKAO</a:t>
            </a:r>
            <a:endParaRPr/>
          </a:p>
        </p:txBody>
      </p:sp>
      <p:sp>
        <p:nvSpPr>
          <p:cNvPr id="156" name="Google Shape;156;p10"/>
          <p:cNvSpPr txBox="1"/>
          <p:nvPr/>
        </p:nvSpPr>
        <p:spPr>
          <a:xfrm>
            <a:off x="536594" y="5792565"/>
            <a:ext cx="115608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Image credits: ESO</a:t>
            </a:r>
            <a:endParaRPr/>
          </a:p>
        </p:txBody>
      </p:sp>
      <p:pic>
        <p:nvPicPr>
          <p:cNvPr id="157" name="Google Shape;157;p10" descr="A group of satellite dishes in a starry sky&#10;&#10;AI-generated content may be incorrect."/>
          <p:cNvPicPr preferRelativeResize="0"/>
          <p:nvPr/>
        </p:nvPicPr>
        <p:blipFill rotWithShape="1">
          <a:blip r:embed="rId5">
            <a:alphaModFix/>
          </a:blip>
          <a:srcRect/>
          <a:stretch/>
        </p:blipFill>
        <p:spPr>
          <a:xfrm>
            <a:off x="2668743" y="4280666"/>
            <a:ext cx="2349212" cy="1758120"/>
          </a:xfrm>
          <a:prstGeom prst="rect">
            <a:avLst/>
          </a:prstGeom>
          <a:noFill/>
          <a:ln>
            <a:noFill/>
          </a:ln>
        </p:spPr>
      </p:pic>
      <p:pic>
        <p:nvPicPr>
          <p:cNvPr id="158" name="Google Shape;158;p10" descr="A long shot of a building&#10;&#10;AI-generated content may be incorrect."/>
          <p:cNvPicPr preferRelativeResize="0"/>
          <p:nvPr/>
        </p:nvPicPr>
        <p:blipFill rotWithShape="1">
          <a:blip r:embed="rId6">
            <a:alphaModFix/>
          </a:blip>
          <a:srcRect/>
          <a:stretch/>
        </p:blipFill>
        <p:spPr>
          <a:xfrm>
            <a:off x="2075327" y="3429000"/>
            <a:ext cx="2074228" cy="1390417"/>
          </a:xfrm>
          <a:prstGeom prst="rect">
            <a:avLst/>
          </a:prstGeom>
          <a:noFill/>
          <a:ln>
            <a:noFill/>
          </a:ln>
        </p:spPr>
      </p:pic>
      <p:pic>
        <p:nvPicPr>
          <p:cNvPr id="159" name="Google Shape;159;p10" descr="Two men working in a field&#10;&#10;AI-generated content may be incorrect."/>
          <p:cNvPicPr preferRelativeResize="0"/>
          <p:nvPr/>
        </p:nvPicPr>
        <p:blipFill rotWithShape="1">
          <a:blip r:embed="rId7">
            <a:alphaModFix/>
          </a:blip>
          <a:srcRect/>
          <a:stretch/>
        </p:blipFill>
        <p:spPr>
          <a:xfrm>
            <a:off x="6141515" y="4156817"/>
            <a:ext cx="2416609" cy="2281549"/>
          </a:xfrm>
          <a:prstGeom prst="rect">
            <a:avLst/>
          </a:prstGeom>
          <a:noFill/>
          <a:ln>
            <a:noFill/>
          </a:ln>
        </p:spPr>
      </p:pic>
      <p:sp>
        <p:nvSpPr>
          <p:cNvPr id="160" name="Google Shape;160;p10"/>
          <p:cNvSpPr txBox="1"/>
          <p:nvPr/>
        </p:nvSpPr>
        <p:spPr>
          <a:xfrm>
            <a:off x="808524" y="2028874"/>
            <a:ext cx="4209300" cy="892800"/>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Clr>
                <a:schemeClr val="dk1"/>
              </a:buClr>
              <a:buSzPts val="2600"/>
              <a:buFont typeface="Calibri"/>
              <a:buNone/>
            </a:pPr>
            <a:r>
              <a:rPr lang="en-US" sz="2600" b="1" i="0" u="none" strike="noStrike" cap="none">
                <a:solidFill>
                  <a:schemeClr val="dk1"/>
                </a:solidFill>
                <a:latin typeface="Calibri"/>
                <a:ea typeface="Calibri"/>
                <a:cs typeface="Calibri"/>
                <a:sym typeface="Calibri"/>
              </a:rPr>
              <a:t>Secure access to large optical telescopes</a:t>
            </a:r>
            <a:endParaRPr/>
          </a:p>
        </p:txBody>
      </p:sp>
      <p:sp>
        <p:nvSpPr>
          <p:cNvPr id="161" name="Google Shape;161;p10"/>
          <p:cNvSpPr txBox="1"/>
          <p:nvPr/>
        </p:nvSpPr>
        <p:spPr>
          <a:xfrm>
            <a:off x="7204538" y="2028998"/>
            <a:ext cx="4209300" cy="892800"/>
          </a:xfrm>
          <a:prstGeom prst="rect">
            <a:avLst/>
          </a:prstGeom>
          <a:noFill/>
          <a:ln>
            <a:noFill/>
          </a:ln>
        </p:spPr>
        <p:txBody>
          <a:bodyPr spcFirstLastPara="1" wrap="square" lIns="91425" tIns="45700" rIns="91425" bIns="45700" anchor="t" anchorCtr="0">
            <a:spAutoFit/>
          </a:bodyPr>
          <a:lstStyle/>
          <a:p>
            <a:pPr marL="457200" marR="0" lvl="1" indent="0" algn="l" rtl="0">
              <a:spcBef>
                <a:spcPts val="0"/>
              </a:spcBef>
              <a:spcAft>
                <a:spcPts val="0"/>
              </a:spcAft>
              <a:buClr>
                <a:schemeClr val="dk1"/>
              </a:buClr>
              <a:buSzPts val="2600"/>
              <a:buFont typeface="Calibri"/>
              <a:buNone/>
            </a:pPr>
            <a:r>
              <a:rPr lang="en-US" sz="2600" b="1" i="0" u="none" strike="noStrike" cap="none">
                <a:solidFill>
                  <a:schemeClr val="dk1"/>
                </a:solidFill>
                <a:latin typeface="Calibri"/>
                <a:ea typeface="Calibri"/>
                <a:cs typeface="Calibri"/>
                <a:sym typeface="Calibri"/>
              </a:rPr>
              <a:t>Capitalise on SKAO opportunities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1"/>
          <p:cNvSpPr txBox="1">
            <a:spLocks noGrp="1"/>
          </p:cNvSpPr>
          <p:nvPr>
            <p:ph type="title"/>
          </p:nvPr>
        </p:nvSpPr>
        <p:spPr>
          <a:xfrm>
            <a:off x="2178811" y="1194518"/>
            <a:ext cx="10800000" cy="683027"/>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t>3. Access to HPC, Data and Software</a:t>
            </a:r>
            <a:endParaRPr dirty="0"/>
          </a:p>
        </p:txBody>
      </p:sp>
      <p:sp>
        <p:nvSpPr>
          <p:cNvPr id="167" name="Google Shape;167;p11"/>
          <p:cNvSpPr txBox="1">
            <a:spLocks noGrp="1"/>
          </p:cNvSpPr>
          <p:nvPr>
            <p:ph type="body" idx="1"/>
          </p:nvPr>
        </p:nvSpPr>
        <p:spPr>
          <a:xfrm>
            <a:off x="332368" y="2102351"/>
            <a:ext cx="4177848" cy="110184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600"/>
              <a:buNone/>
            </a:pPr>
            <a:r>
              <a:rPr lang="en-US" sz="2600"/>
              <a:t>Vital for the large-scale theory and observational projects coming in the next decade</a:t>
            </a:r>
            <a:endParaRPr/>
          </a:p>
          <a:p>
            <a:pPr marL="0" lvl="0" indent="0" algn="l" rtl="0">
              <a:lnSpc>
                <a:spcPct val="90000"/>
              </a:lnSpc>
              <a:spcBef>
                <a:spcPts val="1000"/>
              </a:spcBef>
              <a:spcAft>
                <a:spcPts val="0"/>
              </a:spcAft>
              <a:buClr>
                <a:schemeClr val="dk1"/>
              </a:buClr>
              <a:buSzPts val="2800"/>
              <a:buNone/>
            </a:pPr>
            <a:endParaRPr/>
          </a:p>
        </p:txBody>
      </p:sp>
      <p:sp>
        <p:nvSpPr>
          <p:cNvPr id="168" name="Google Shape;168;p11"/>
          <p:cNvSpPr txBox="1"/>
          <p:nvPr/>
        </p:nvSpPr>
        <p:spPr>
          <a:xfrm>
            <a:off x="3651279" y="3511635"/>
            <a:ext cx="4177849" cy="1468821"/>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600"/>
              <a:buFont typeface="Arial"/>
              <a:buNone/>
            </a:pPr>
            <a:r>
              <a:rPr lang="en-US" sz="2600">
                <a:solidFill>
                  <a:schemeClr val="dk1"/>
                </a:solidFill>
                <a:latin typeface="Calibri"/>
                <a:ea typeface="Calibri"/>
                <a:cs typeface="Calibri"/>
                <a:sym typeface="Calibri"/>
              </a:rPr>
              <a:t>Astronomy’s leadership in this area working with the national landscape to uplift computing for other scientific disciplines</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sp>
        <p:nvSpPr>
          <p:cNvPr id="169" name="Google Shape;169;p11"/>
          <p:cNvSpPr txBox="1"/>
          <p:nvPr/>
        </p:nvSpPr>
        <p:spPr>
          <a:xfrm>
            <a:off x="7006281" y="5369352"/>
            <a:ext cx="5086865" cy="1715546"/>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2600"/>
              <a:buFont typeface="Arial"/>
              <a:buNone/>
            </a:pPr>
            <a:r>
              <a:rPr lang="en-US" sz="2600">
                <a:solidFill>
                  <a:schemeClr val="dk1"/>
                </a:solidFill>
                <a:latin typeface="Calibri"/>
                <a:ea typeface="Calibri"/>
                <a:cs typeface="Calibri"/>
                <a:sym typeface="Calibri"/>
              </a:rPr>
              <a:t>Investment required in access, data management, software development and careers</a:t>
            </a:r>
            <a:endParaRPr/>
          </a:p>
          <a:p>
            <a:pPr marL="0" marR="0" lvl="0" indent="0" algn="l" rtl="0">
              <a:lnSpc>
                <a:spcPct val="90000"/>
              </a:lnSpc>
              <a:spcBef>
                <a:spcPts val="1000"/>
              </a:spcBef>
              <a:spcAft>
                <a:spcPts val="0"/>
              </a:spcAft>
              <a:buClr>
                <a:schemeClr val="dk1"/>
              </a:buClr>
              <a:buSzPts val="2800"/>
              <a:buFont typeface="Arial"/>
              <a:buNone/>
            </a:pPr>
            <a:endParaRPr sz="2800">
              <a:solidFill>
                <a:schemeClr val="dk1"/>
              </a:solidFill>
              <a:latin typeface="Calibri"/>
              <a:ea typeface="Calibri"/>
              <a:cs typeface="Calibri"/>
              <a:sym typeface="Calibri"/>
            </a:endParaRPr>
          </a:p>
        </p:txBody>
      </p:sp>
      <p:pic>
        <p:nvPicPr>
          <p:cNvPr id="170" name="Google Shape;170;p11" descr="A hallway with a painting on the wall&#10;&#10;AI-generated content may be incorrect."/>
          <p:cNvPicPr preferRelativeResize="0"/>
          <p:nvPr/>
        </p:nvPicPr>
        <p:blipFill rotWithShape="1">
          <a:blip r:embed="rId3">
            <a:alphaModFix/>
          </a:blip>
          <a:srcRect/>
          <a:stretch/>
        </p:blipFill>
        <p:spPr>
          <a:xfrm>
            <a:off x="8326910" y="2027882"/>
            <a:ext cx="3426219" cy="1333415"/>
          </a:xfrm>
          <a:prstGeom prst="rect">
            <a:avLst/>
          </a:prstGeom>
          <a:noFill/>
          <a:ln>
            <a:noFill/>
          </a:ln>
        </p:spPr>
      </p:pic>
      <p:pic>
        <p:nvPicPr>
          <p:cNvPr id="171" name="Google Shape;171;p11" descr="A row of lockers in a room&#10;&#10;AI-generated content may be incorrect."/>
          <p:cNvPicPr preferRelativeResize="0"/>
          <p:nvPr/>
        </p:nvPicPr>
        <p:blipFill rotWithShape="1">
          <a:blip r:embed="rId4">
            <a:alphaModFix/>
          </a:blip>
          <a:srcRect/>
          <a:stretch/>
        </p:blipFill>
        <p:spPr>
          <a:xfrm>
            <a:off x="332368" y="4980456"/>
            <a:ext cx="3290447" cy="1235124"/>
          </a:xfrm>
          <a:prstGeom prst="rect">
            <a:avLst/>
          </a:prstGeom>
          <a:noFill/>
          <a:ln>
            <a:noFill/>
          </a:ln>
        </p:spPr>
      </p:pic>
      <p:sp>
        <p:nvSpPr>
          <p:cNvPr id="172" name="Google Shape;172;p11"/>
          <p:cNvSpPr txBox="1"/>
          <p:nvPr/>
        </p:nvSpPr>
        <p:spPr>
          <a:xfrm>
            <a:off x="2421292" y="6145527"/>
            <a:ext cx="1289135"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Image credit: Pawsey</a:t>
            </a:r>
            <a:endParaRPr/>
          </a:p>
        </p:txBody>
      </p:sp>
      <p:sp>
        <p:nvSpPr>
          <p:cNvPr id="173" name="Google Shape;173;p11"/>
          <p:cNvSpPr txBox="1"/>
          <p:nvPr/>
        </p:nvSpPr>
        <p:spPr>
          <a:xfrm>
            <a:off x="10410568" y="3305889"/>
            <a:ext cx="195854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Image credit: Swinburne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2"/>
          <p:cNvSpPr txBox="1">
            <a:spLocks noGrp="1"/>
          </p:cNvSpPr>
          <p:nvPr>
            <p:ph type="title"/>
          </p:nvPr>
        </p:nvSpPr>
        <p:spPr>
          <a:xfrm>
            <a:off x="903383" y="1101114"/>
            <a:ext cx="10759251" cy="10800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b="1" dirty="0"/>
              <a:t>4. Enhance Australian Involvement in international collaborations</a:t>
            </a:r>
            <a:endParaRPr dirty="0"/>
          </a:p>
        </p:txBody>
      </p:sp>
      <p:sp>
        <p:nvSpPr>
          <p:cNvPr id="179" name="Google Shape;179;p12"/>
          <p:cNvSpPr txBox="1">
            <a:spLocks noGrp="1"/>
          </p:cNvSpPr>
          <p:nvPr>
            <p:ph type="body" idx="1"/>
          </p:nvPr>
        </p:nvSpPr>
        <p:spPr>
          <a:xfrm>
            <a:off x="529366" y="2723669"/>
            <a:ext cx="10800000" cy="891890"/>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dk1"/>
              </a:buClr>
              <a:buSzPts val="2800"/>
              <a:buChar char="•"/>
            </a:pPr>
            <a:r>
              <a:rPr lang="en-US"/>
              <a:t>Recognising astronomy is an international endeavour and looking for stable pathways for access to key projects such as</a:t>
            </a:r>
            <a:endParaRPr/>
          </a:p>
        </p:txBody>
      </p:sp>
      <p:sp>
        <p:nvSpPr>
          <p:cNvPr id="180" name="Google Shape;180;p12"/>
          <p:cNvSpPr txBox="1"/>
          <p:nvPr/>
        </p:nvSpPr>
        <p:spPr>
          <a:xfrm>
            <a:off x="766916" y="3671011"/>
            <a:ext cx="9044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LIGO</a:t>
            </a:r>
            <a:endParaRPr/>
          </a:p>
        </p:txBody>
      </p:sp>
      <p:sp>
        <p:nvSpPr>
          <p:cNvPr id="181" name="Google Shape;181;p12"/>
          <p:cNvSpPr txBox="1"/>
          <p:nvPr/>
        </p:nvSpPr>
        <p:spPr>
          <a:xfrm>
            <a:off x="8758653" y="3634303"/>
            <a:ext cx="90441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dk1"/>
                </a:solidFill>
                <a:latin typeface="Calibri"/>
                <a:ea typeface="Calibri"/>
                <a:cs typeface="Calibri"/>
                <a:sym typeface="Calibri"/>
              </a:rPr>
              <a:t>CTA</a:t>
            </a:r>
            <a:endParaRPr dirty="0"/>
          </a:p>
        </p:txBody>
      </p:sp>
      <p:sp>
        <p:nvSpPr>
          <p:cNvPr id="182" name="Google Shape;182;p12"/>
          <p:cNvSpPr txBox="1"/>
          <p:nvPr/>
        </p:nvSpPr>
        <p:spPr>
          <a:xfrm>
            <a:off x="3984613" y="3684424"/>
            <a:ext cx="105189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Rubin</a:t>
            </a:r>
            <a:endParaRPr/>
          </a:p>
        </p:txBody>
      </p:sp>
      <p:pic>
        <p:nvPicPr>
          <p:cNvPr id="183" name="Google Shape;183;p12" descr="Aerial view of a factory&#10;&#10;AI-generated content may be incorrect."/>
          <p:cNvPicPr preferRelativeResize="0"/>
          <p:nvPr/>
        </p:nvPicPr>
        <p:blipFill rotWithShape="1">
          <a:blip r:embed="rId3">
            <a:alphaModFix/>
          </a:blip>
          <a:srcRect t="23468"/>
          <a:stretch/>
        </p:blipFill>
        <p:spPr>
          <a:xfrm>
            <a:off x="794920" y="4194231"/>
            <a:ext cx="3083731" cy="1777031"/>
          </a:xfrm>
          <a:prstGeom prst="rect">
            <a:avLst/>
          </a:prstGeom>
          <a:noFill/>
          <a:ln>
            <a:noFill/>
          </a:ln>
        </p:spPr>
      </p:pic>
      <p:sp>
        <p:nvSpPr>
          <p:cNvPr id="184" name="Google Shape;184;p12"/>
          <p:cNvSpPr txBox="1"/>
          <p:nvPr/>
        </p:nvSpPr>
        <p:spPr>
          <a:xfrm>
            <a:off x="2833336" y="5971262"/>
            <a:ext cx="1151277"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Image credit: LIGO</a:t>
            </a:r>
            <a:endParaRPr/>
          </a:p>
        </p:txBody>
      </p:sp>
      <p:pic>
        <p:nvPicPr>
          <p:cNvPr id="185" name="Google Shape;185;p12" descr="A building with a large tower&#10;&#10;AI-generated content may be incorrect."/>
          <p:cNvPicPr preferRelativeResize="0"/>
          <p:nvPr/>
        </p:nvPicPr>
        <p:blipFill rotWithShape="1">
          <a:blip r:embed="rId4">
            <a:alphaModFix/>
          </a:blip>
          <a:srcRect/>
          <a:stretch/>
        </p:blipFill>
        <p:spPr>
          <a:xfrm>
            <a:off x="4049073" y="4194232"/>
            <a:ext cx="4359408" cy="1721457"/>
          </a:xfrm>
          <a:prstGeom prst="rect">
            <a:avLst/>
          </a:prstGeom>
          <a:noFill/>
          <a:ln>
            <a:noFill/>
          </a:ln>
        </p:spPr>
      </p:pic>
      <p:sp>
        <p:nvSpPr>
          <p:cNvPr id="186" name="Google Shape;186;p12"/>
          <p:cNvSpPr txBox="1"/>
          <p:nvPr/>
        </p:nvSpPr>
        <p:spPr>
          <a:xfrm>
            <a:off x="6297094" y="5924564"/>
            <a:ext cx="2220480"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Image credit: </a:t>
            </a:r>
            <a:r>
              <a:rPr lang="en-US" sz="1000" b="0" i="1">
                <a:solidFill>
                  <a:srgbClr val="373D3F"/>
                </a:solidFill>
                <a:latin typeface="Arial"/>
                <a:ea typeface="Arial"/>
                <a:cs typeface="Arial"/>
                <a:sym typeface="Arial"/>
              </a:rPr>
              <a:t>Rubin Obs./NSF/AURA</a:t>
            </a:r>
            <a:endParaRPr sz="1000">
              <a:solidFill>
                <a:schemeClr val="dk1"/>
              </a:solidFill>
              <a:latin typeface="Calibri"/>
              <a:ea typeface="Calibri"/>
              <a:cs typeface="Calibri"/>
              <a:sym typeface="Calibri"/>
            </a:endParaRPr>
          </a:p>
        </p:txBody>
      </p:sp>
      <p:pic>
        <p:nvPicPr>
          <p:cNvPr id="187" name="Google Shape;187;p12" descr="A large satellite dish with a blue sky&#10;&#10;AI-generated content may be incorrect."/>
          <p:cNvPicPr preferRelativeResize="0"/>
          <p:nvPr/>
        </p:nvPicPr>
        <p:blipFill rotWithShape="1">
          <a:blip r:embed="rId5">
            <a:alphaModFix/>
          </a:blip>
          <a:srcRect/>
          <a:stretch/>
        </p:blipFill>
        <p:spPr>
          <a:xfrm>
            <a:off x="8578903" y="4207644"/>
            <a:ext cx="3083731" cy="1735811"/>
          </a:xfrm>
          <a:prstGeom prst="rect">
            <a:avLst/>
          </a:prstGeom>
          <a:noFill/>
          <a:ln>
            <a:noFill/>
          </a:ln>
        </p:spPr>
      </p:pic>
      <p:sp>
        <p:nvSpPr>
          <p:cNvPr id="188" name="Google Shape;188;p12"/>
          <p:cNvSpPr txBox="1"/>
          <p:nvPr/>
        </p:nvSpPr>
        <p:spPr>
          <a:xfrm>
            <a:off x="9848128" y="5948565"/>
            <a:ext cx="1895071"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Image credit: </a:t>
            </a:r>
            <a:r>
              <a:rPr lang="en-US" sz="1000" b="1">
                <a:solidFill>
                  <a:schemeClr val="dk1"/>
                </a:solidFill>
                <a:latin typeface="Calibri"/>
                <a:ea typeface="Calibri"/>
                <a:cs typeface="Calibri"/>
                <a:sym typeface="Calibri"/>
              </a:rPr>
              <a:t> </a:t>
            </a:r>
            <a:r>
              <a:rPr lang="en-US" sz="1000">
                <a:solidFill>
                  <a:schemeClr val="dk1"/>
                </a:solidFill>
                <a:latin typeface="Calibri"/>
                <a:ea typeface="Calibri"/>
                <a:cs typeface="Calibri"/>
                <a:sym typeface="Calibri"/>
              </a:rPr>
              <a:t>Iván Jiménez (IAC)</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3"/>
          <p:cNvSpPr txBox="1">
            <a:spLocks noGrp="1"/>
          </p:cNvSpPr>
          <p:nvPr>
            <p:ph type="title"/>
          </p:nvPr>
        </p:nvSpPr>
        <p:spPr>
          <a:xfrm>
            <a:off x="572877" y="1243946"/>
            <a:ext cx="11109992" cy="106833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t>5. Instrumentation Capability and Technology Development, including Space Technology</a:t>
            </a:r>
            <a:endParaRPr dirty="0"/>
          </a:p>
        </p:txBody>
      </p:sp>
      <p:sp>
        <p:nvSpPr>
          <p:cNvPr id="194" name="Google Shape;194;p13"/>
          <p:cNvSpPr txBox="1">
            <a:spLocks noGrp="1"/>
          </p:cNvSpPr>
          <p:nvPr>
            <p:ph type="body" idx="1"/>
          </p:nvPr>
        </p:nvSpPr>
        <p:spPr>
          <a:xfrm>
            <a:off x="356007" y="2555913"/>
            <a:ext cx="11421023" cy="3816087"/>
          </a:xfrm>
          <a:prstGeom prst="rect">
            <a:avLst/>
          </a:prstGeom>
          <a:noFill/>
          <a:ln>
            <a:noFill/>
          </a:ln>
        </p:spPr>
        <p:txBody>
          <a:bodyPr spcFirstLastPara="1" wrap="square" lIns="0" tIns="0" rIns="0" bIns="0" anchor="t" anchorCtr="0">
            <a:noAutofit/>
          </a:bodyPr>
          <a:lstStyle/>
          <a:p>
            <a:pPr marL="342900" indent="-342900">
              <a:lnSpc>
                <a:spcPct val="115000"/>
              </a:lnSpc>
              <a:spcBef>
                <a:spcPts val="0"/>
              </a:spcBef>
              <a:buSzPts val="1100"/>
            </a:pPr>
            <a:r>
              <a:rPr lang="en-US" sz="2000" dirty="0">
                <a:latin typeface="+mn-lt"/>
                <a:ea typeface="Arial"/>
                <a:cs typeface="Arial"/>
                <a:sym typeface="Arial"/>
              </a:rPr>
              <a:t>The establishment of long-term, stable funding available across this </a:t>
            </a:r>
            <a:r>
              <a:rPr lang="en-US" sz="2000" b="1" dirty="0">
                <a:latin typeface="+mn-lt"/>
                <a:ea typeface="Arial"/>
                <a:cs typeface="Arial"/>
                <a:sym typeface="Arial"/>
              </a:rPr>
              <a:t>instrumentation landscape</a:t>
            </a:r>
            <a:r>
              <a:rPr lang="en-US" sz="2000" dirty="0">
                <a:latin typeface="+mn-lt"/>
                <a:ea typeface="Arial"/>
                <a:cs typeface="Arial"/>
                <a:sym typeface="Arial"/>
              </a:rPr>
              <a:t>, will ensure that Australian instrumentation programs continue to thrive, innovate, lead scientific discoveries, and provide benefits to the community in the era of next-generation facilities.</a:t>
            </a:r>
          </a:p>
          <a:p>
            <a:pPr marL="342900" indent="-342900">
              <a:lnSpc>
                <a:spcPct val="115000"/>
              </a:lnSpc>
              <a:spcBef>
                <a:spcPts val="0"/>
              </a:spcBef>
              <a:buSzPts val="1100"/>
            </a:pPr>
            <a:r>
              <a:rPr lang="en-AU" sz="2000" b="1" i="0" u="none" strike="noStrike" dirty="0">
                <a:solidFill>
                  <a:srgbClr val="000000"/>
                </a:solidFill>
                <a:effectLst/>
                <a:latin typeface="+mn-lt"/>
              </a:rPr>
              <a:t>Technology development, pathfinder missions and partnerships (e.g. SPIRIT, launched 2023) will be important, and capitalise on the industry linkages astronomical instrumentation has made over the past decade. Continuing these linkages and technology development mean that Australian astronomy can also be ready for instrument opportunities if the scope of the Australian space agency expands.</a:t>
            </a:r>
          </a:p>
          <a:p>
            <a:pPr marL="342900" indent="-342900">
              <a:lnSpc>
                <a:spcPct val="115000"/>
              </a:lnSpc>
              <a:spcBef>
                <a:spcPts val="0"/>
              </a:spcBef>
              <a:buSzPts val="1100"/>
            </a:pPr>
            <a:r>
              <a:rPr lang="en-AU" sz="2000" b="1" i="0" u="none" strike="noStrike" dirty="0">
                <a:solidFill>
                  <a:srgbClr val="000000"/>
                </a:solidFill>
                <a:effectLst/>
                <a:latin typeface="+mn-lt"/>
              </a:rPr>
              <a:t>By the end of the decade Australia should have grown the capacity to participate in payload development for major missions. This should be achieved through the pursuit of new funding pathways that complement our existing ground-based instrumentation programs in collaboration with adjacent disciplines and with coordination between NCA and NCSS.</a:t>
            </a:r>
            <a:endParaRPr sz="2650" b="1" dirty="0">
              <a:latin typeface="Arial"/>
              <a:ea typeface="Arial"/>
              <a:cs typeface="Arial"/>
              <a:sym typeface="Arial"/>
            </a:endParaRPr>
          </a:p>
          <a:p>
            <a:pPr marL="228600" lvl="0" indent="-50800" algn="l" rtl="0">
              <a:lnSpc>
                <a:spcPct val="90000"/>
              </a:lnSpc>
              <a:spcBef>
                <a:spcPts val="0"/>
              </a:spcBef>
              <a:spcAft>
                <a:spcPts val="0"/>
              </a:spcAft>
              <a:buClr>
                <a:schemeClr val="dk1"/>
              </a:buClr>
              <a:buSzPts val="2800"/>
              <a:buNone/>
            </a:pP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4"/>
          <p:cNvSpPr txBox="1">
            <a:spLocks noGrp="1"/>
          </p:cNvSpPr>
          <p:nvPr>
            <p:ph type="title"/>
          </p:nvPr>
        </p:nvSpPr>
        <p:spPr>
          <a:xfrm>
            <a:off x="837281" y="1194519"/>
            <a:ext cx="10543142" cy="745492"/>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t>6. Australian advanced astrophysics facilities</a:t>
            </a:r>
            <a:endParaRPr dirty="0"/>
          </a:p>
        </p:txBody>
      </p:sp>
      <p:sp>
        <p:nvSpPr>
          <p:cNvPr id="200" name="Google Shape;200;p14"/>
          <p:cNvSpPr txBox="1">
            <a:spLocks noGrp="1"/>
          </p:cNvSpPr>
          <p:nvPr>
            <p:ph type="body" idx="1"/>
          </p:nvPr>
        </p:nvSpPr>
        <p:spPr>
          <a:xfrm>
            <a:off x="0" y="1784734"/>
            <a:ext cx="12080400" cy="4638166"/>
          </a:xfrm>
          <a:prstGeom prst="rect">
            <a:avLst/>
          </a:prstGeom>
          <a:noFill/>
          <a:ln>
            <a:noFill/>
          </a:ln>
        </p:spPr>
        <p:txBody>
          <a:bodyPr spcFirstLastPara="1" wrap="square" lIns="0" tIns="0" rIns="0" bIns="0" anchor="t" anchorCtr="0">
            <a:noAutofit/>
          </a:bodyPr>
          <a:lstStyle/>
          <a:p>
            <a:pPr marL="457200" lvl="0" indent="-371475" algn="l" rtl="0">
              <a:lnSpc>
                <a:spcPct val="115000"/>
              </a:lnSpc>
              <a:spcBef>
                <a:spcPts val="0"/>
              </a:spcBef>
              <a:spcAft>
                <a:spcPts val="0"/>
              </a:spcAft>
              <a:buSzPts val="2250"/>
              <a:buFont typeface="Arial"/>
              <a:buChar char="•"/>
            </a:pPr>
            <a:r>
              <a:rPr lang="en-US" sz="2200" dirty="0">
                <a:latin typeface="+mn-lt"/>
                <a:ea typeface="Arial"/>
                <a:cs typeface="Arial"/>
                <a:sym typeface="Arial"/>
              </a:rPr>
              <a:t>Australia should maintain a vibrant domestic suite of telescopes and instrumentation to allow </a:t>
            </a:r>
            <a:r>
              <a:rPr lang="en-US" sz="2200" dirty="0">
                <a:latin typeface="+mn-lt"/>
                <a:ea typeface="Arial"/>
                <a:cs typeface="Arial" panose="020B0604020202020204" pitchFamily="34" charset="0"/>
                <a:sym typeface="Arial"/>
              </a:rPr>
              <a:t>international</a:t>
            </a:r>
            <a:r>
              <a:rPr lang="en-US" sz="2200" dirty="0">
                <a:latin typeface="+mn-lt"/>
                <a:ea typeface="Arial"/>
                <a:cs typeface="Arial"/>
                <a:sym typeface="Arial"/>
              </a:rPr>
              <a:t> collaboration that takes advantage of Australia’s fortuitous longitude (e.g. for transient follow-up from Rubin and LIGO)</a:t>
            </a:r>
            <a:endParaRPr sz="2200" dirty="0">
              <a:latin typeface="+mn-lt"/>
              <a:ea typeface="Arial"/>
              <a:cs typeface="Arial"/>
              <a:sym typeface="Arial"/>
            </a:endParaRPr>
          </a:p>
          <a:p>
            <a:pPr marL="457200" lvl="0" indent="-371475" algn="l" rtl="0">
              <a:lnSpc>
                <a:spcPct val="115000"/>
              </a:lnSpc>
              <a:spcBef>
                <a:spcPts val="0"/>
              </a:spcBef>
              <a:spcAft>
                <a:spcPts val="0"/>
              </a:spcAft>
              <a:buSzPts val="2250"/>
              <a:buFont typeface="Arial"/>
              <a:buChar char="•"/>
            </a:pPr>
            <a:r>
              <a:rPr lang="en-US" sz="2200" dirty="0">
                <a:latin typeface="+mn-lt"/>
                <a:ea typeface="Arial"/>
                <a:cs typeface="Arial"/>
                <a:sym typeface="Arial"/>
              </a:rPr>
              <a:t>Domestic facilities at the national and University level are currently very successful and a key training ground for Australian astronomers.</a:t>
            </a:r>
            <a:endParaRPr sz="2200" dirty="0">
              <a:latin typeface="+mn-lt"/>
              <a:ea typeface="Arial"/>
              <a:cs typeface="Arial"/>
              <a:sym typeface="Arial"/>
            </a:endParaRPr>
          </a:p>
          <a:p>
            <a:pPr indent="-371475">
              <a:lnSpc>
                <a:spcPct val="115000"/>
              </a:lnSpc>
              <a:spcBef>
                <a:spcPts val="0"/>
              </a:spcBef>
              <a:buSzPts val="2250"/>
            </a:pPr>
            <a:r>
              <a:rPr lang="en-US" sz="2200" dirty="0">
                <a:latin typeface="+mn-lt"/>
                <a:ea typeface="Arial"/>
                <a:cs typeface="Arial"/>
                <a:sym typeface="Arial"/>
              </a:rPr>
              <a:t>To maintain the primacy of Australian astrophysics in the future we should host world-leading telescopes and instrumentation. Building on the success of the SKAO, Australia should develop the pathway for major new multi-decade international efforts to build advanced facilities in Australia. Over the next decade we should fully develop a pathway to host a major gravitational wave observatory in Australia, as part of an international partnership. </a:t>
            </a:r>
            <a:r>
              <a:rPr lang="en-AU" sz="2200" b="1" i="0" u="none" strike="noStrike" dirty="0">
                <a:solidFill>
                  <a:srgbClr val="000000"/>
                </a:solidFill>
                <a:effectLst/>
                <a:latin typeface="+mn-lt"/>
              </a:rPr>
              <a:t>Australian access to space facilities could be strengthened by developing our domestic space capabilities ranging from payload development to ground stations.</a:t>
            </a:r>
            <a:endParaRPr lang="en-AU" sz="2200" b="1" dirty="0">
              <a:effectLst/>
              <a:latin typeface="+mn-lt"/>
            </a:endParaRPr>
          </a:p>
          <a:p>
            <a:pPr marL="457200" marR="0" lvl="0" indent="-371475" algn="l" rtl="0">
              <a:lnSpc>
                <a:spcPct val="115000"/>
              </a:lnSpc>
              <a:spcBef>
                <a:spcPts val="0"/>
              </a:spcBef>
              <a:spcAft>
                <a:spcPts val="0"/>
              </a:spcAft>
              <a:buSzPts val="2250"/>
              <a:buChar char="•"/>
            </a:pPr>
            <a:endParaRPr sz="2250" dirty="0">
              <a:latin typeface="Arial"/>
              <a:ea typeface="Arial"/>
              <a:cs typeface="Arial"/>
              <a:sym typeface="Arial"/>
            </a:endParaRPr>
          </a:p>
          <a:p>
            <a:pPr marL="457200" lvl="0" indent="0" algn="l" rtl="0">
              <a:lnSpc>
                <a:spcPct val="115000"/>
              </a:lnSpc>
              <a:spcBef>
                <a:spcPts val="0"/>
              </a:spcBef>
              <a:spcAft>
                <a:spcPts val="0"/>
              </a:spcAft>
              <a:buNone/>
            </a:pPr>
            <a:endParaRPr sz="2250" dirty="0">
              <a:latin typeface="Arial"/>
              <a:ea typeface="Arial"/>
              <a:cs typeface="Arial"/>
              <a:sym typeface="Arial"/>
            </a:endParaRPr>
          </a:p>
          <a:p>
            <a:pPr marL="685800" lvl="1" indent="-76200" algn="l" rtl="0">
              <a:lnSpc>
                <a:spcPct val="90000"/>
              </a:lnSpc>
              <a:spcBef>
                <a:spcPts val="500"/>
              </a:spcBef>
              <a:spcAft>
                <a:spcPts val="0"/>
              </a:spcAft>
              <a:buClr>
                <a:schemeClr val="dk1"/>
              </a:buClr>
              <a:buSzPts val="2400"/>
              <a:buNone/>
            </a:pPr>
            <a:endParaRPr sz="2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5"/>
          <p:cNvSpPr/>
          <p:nvPr/>
        </p:nvSpPr>
        <p:spPr>
          <a:xfrm>
            <a:off x="250234" y="4770919"/>
            <a:ext cx="11510842" cy="1855803"/>
          </a:xfrm>
          <a:prstGeom prst="leftRightArrow">
            <a:avLst>
              <a:gd name="adj1" fmla="val 50000"/>
              <a:gd name="adj2" fmla="val 50000"/>
            </a:avLst>
          </a:prstGeom>
          <a:solidFill>
            <a:srgbClr val="8DA9DB"/>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15"/>
          <p:cNvSpPr/>
          <p:nvPr/>
        </p:nvSpPr>
        <p:spPr>
          <a:xfrm>
            <a:off x="1822594" y="3564137"/>
            <a:ext cx="4974070" cy="732180"/>
          </a:xfrm>
          <a:prstGeom prst="rect">
            <a:avLst/>
          </a:prstGeom>
          <a:solidFill>
            <a:schemeClr val="lt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7" name="Google Shape;207;p15"/>
          <p:cNvSpPr/>
          <p:nvPr/>
        </p:nvSpPr>
        <p:spPr>
          <a:xfrm>
            <a:off x="1148618" y="2578099"/>
            <a:ext cx="2690649" cy="918243"/>
          </a:xfrm>
          <a:prstGeom prst="rect">
            <a:avLst/>
          </a:prstGeom>
          <a:solidFill>
            <a:schemeClr val="lt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15"/>
          <p:cNvSpPr/>
          <p:nvPr/>
        </p:nvSpPr>
        <p:spPr>
          <a:xfrm>
            <a:off x="7263279" y="3644104"/>
            <a:ext cx="3717186" cy="908702"/>
          </a:xfrm>
          <a:prstGeom prst="rect">
            <a:avLst/>
          </a:prstGeom>
          <a:solidFill>
            <a:schemeClr val="lt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15"/>
          <p:cNvSpPr/>
          <p:nvPr/>
        </p:nvSpPr>
        <p:spPr>
          <a:xfrm>
            <a:off x="4435997" y="885792"/>
            <a:ext cx="2827282" cy="1453820"/>
          </a:xfrm>
          <a:prstGeom prst="ellipse">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15"/>
          <p:cNvSpPr txBox="1"/>
          <p:nvPr/>
        </p:nvSpPr>
        <p:spPr>
          <a:xfrm>
            <a:off x="4517382" y="1249935"/>
            <a:ext cx="2664512"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chemeClr val="dk1"/>
                </a:solidFill>
                <a:latin typeface="Calibri"/>
                <a:ea typeface="Calibri"/>
                <a:cs typeface="Calibri"/>
                <a:sym typeface="Calibri"/>
              </a:rPr>
              <a:t>Community</a:t>
            </a:r>
            <a:endParaRPr/>
          </a:p>
        </p:txBody>
      </p:sp>
      <p:sp>
        <p:nvSpPr>
          <p:cNvPr id="211" name="Google Shape;211;p15"/>
          <p:cNvSpPr txBox="1"/>
          <p:nvPr/>
        </p:nvSpPr>
        <p:spPr>
          <a:xfrm>
            <a:off x="804231" y="2511497"/>
            <a:ext cx="3393196" cy="98484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200" dirty="0">
                <a:solidFill>
                  <a:schemeClr val="dk1"/>
                </a:solidFill>
                <a:latin typeface="Calibri"/>
                <a:ea typeface="Calibri"/>
                <a:cs typeface="Calibri"/>
                <a:sym typeface="Calibri"/>
              </a:rPr>
              <a:t>National coordination:</a:t>
            </a:r>
            <a:br>
              <a:rPr lang="en-US" sz="2200" dirty="0">
                <a:solidFill>
                  <a:schemeClr val="dk1"/>
                </a:solidFill>
                <a:latin typeface="Calibri"/>
                <a:ea typeface="Calibri"/>
                <a:cs typeface="Calibri"/>
                <a:sym typeface="Calibri"/>
              </a:rPr>
            </a:br>
            <a:r>
              <a:rPr lang="en-AU" sz="1800" i="0" u="none" strike="noStrike" dirty="0">
                <a:solidFill>
                  <a:srgbClr val="000000"/>
                </a:solidFill>
                <a:effectLst/>
                <a:latin typeface="Arial" panose="020B0604020202020204" pitchFamily="34" charset="0"/>
              </a:rPr>
              <a:t>Theory, Outreach, Industry, and </a:t>
            </a:r>
            <a:r>
              <a:rPr lang="en-AU" sz="1800" b="1" i="0" u="none" strike="noStrike" dirty="0">
                <a:solidFill>
                  <a:srgbClr val="000000"/>
                </a:solidFill>
                <a:effectLst/>
                <a:latin typeface="Arial" panose="020B0604020202020204" pitchFamily="34" charset="0"/>
              </a:rPr>
              <a:t>Space</a:t>
            </a:r>
            <a:endParaRPr dirty="0"/>
          </a:p>
        </p:txBody>
      </p:sp>
      <p:sp>
        <p:nvSpPr>
          <p:cNvPr id="212" name="Google Shape;212;p15"/>
          <p:cNvSpPr txBox="1"/>
          <p:nvPr/>
        </p:nvSpPr>
        <p:spPr>
          <a:xfrm>
            <a:off x="7394774" y="3713734"/>
            <a:ext cx="352263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Promote dark and quiet skies</a:t>
            </a:r>
            <a:endParaRPr/>
          </a:p>
          <a:p>
            <a:pPr marL="0" marR="0" lvl="0" indent="0" algn="l" rtl="0">
              <a:spcBef>
                <a:spcPts val="0"/>
              </a:spcBef>
              <a:spcAft>
                <a:spcPts val="0"/>
              </a:spcAft>
              <a:buNone/>
            </a:pPr>
            <a:r>
              <a:rPr lang="en-US" sz="2200">
                <a:solidFill>
                  <a:schemeClr val="dk1"/>
                </a:solidFill>
                <a:latin typeface="Calibri"/>
                <a:ea typeface="Calibri"/>
                <a:cs typeface="Calibri"/>
                <a:sym typeface="Calibri"/>
              </a:rPr>
              <a:t>And sustainable astronomy</a:t>
            </a:r>
            <a:endParaRPr/>
          </a:p>
        </p:txBody>
      </p:sp>
      <p:sp>
        <p:nvSpPr>
          <p:cNvPr id="213" name="Google Shape;213;p15"/>
          <p:cNvSpPr txBox="1"/>
          <p:nvPr/>
        </p:nvSpPr>
        <p:spPr>
          <a:xfrm>
            <a:off x="1804079" y="3736169"/>
            <a:ext cx="4992585"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Connections with First Nations Astronomy</a:t>
            </a:r>
            <a:endParaRPr/>
          </a:p>
        </p:txBody>
      </p:sp>
      <p:sp>
        <p:nvSpPr>
          <p:cNvPr id="214" name="Google Shape;214;p15"/>
          <p:cNvSpPr txBox="1"/>
          <p:nvPr/>
        </p:nvSpPr>
        <p:spPr>
          <a:xfrm>
            <a:off x="670648" y="5181698"/>
            <a:ext cx="10160828"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How can we support and grow Australia’s astronomy community, and return value to Australia?</a:t>
            </a:r>
            <a:endParaRPr/>
          </a:p>
        </p:txBody>
      </p:sp>
      <p:sp>
        <p:nvSpPr>
          <p:cNvPr id="215" name="Google Shape;215;p15"/>
          <p:cNvSpPr/>
          <p:nvPr/>
        </p:nvSpPr>
        <p:spPr>
          <a:xfrm>
            <a:off x="5360275" y="2551883"/>
            <a:ext cx="5031743" cy="732180"/>
          </a:xfrm>
          <a:prstGeom prst="rect">
            <a:avLst/>
          </a:prstGeom>
          <a:solidFill>
            <a:schemeClr val="lt2"/>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15"/>
          <p:cNvSpPr txBox="1"/>
          <p:nvPr/>
        </p:nvSpPr>
        <p:spPr>
          <a:xfrm>
            <a:off x="5409886" y="2711248"/>
            <a:ext cx="4982133"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00">
                <a:solidFill>
                  <a:schemeClr val="dk1"/>
                </a:solidFill>
                <a:latin typeface="Calibri"/>
                <a:ea typeface="Calibri"/>
                <a:cs typeface="Calibri"/>
                <a:sym typeface="Calibri"/>
              </a:rPr>
              <a:t>Focus on Education, Outreach and careers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6"/>
          <p:cNvSpPr txBox="1">
            <a:spLocks noGrp="1"/>
          </p:cNvSpPr>
          <p:nvPr>
            <p:ph type="title"/>
          </p:nvPr>
        </p:nvSpPr>
        <p:spPr>
          <a:xfrm>
            <a:off x="3194898" y="1015418"/>
            <a:ext cx="5750801" cy="108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t>7. National coordination</a:t>
            </a:r>
            <a:endParaRPr dirty="0"/>
          </a:p>
        </p:txBody>
      </p:sp>
      <p:sp>
        <p:nvSpPr>
          <p:cNvPr id="222" name="Google Shape;222;p16"/>
          <p:cNvSpPr txBox="1">
            <a:spLocks noGrp="1"/>
          </p:cNvSpPr>
          <p:nvPr>
            <p:ph type="body" idx="1"/>
          </p:nvPr>
        </p:nvSpPr>
        <p:spPr>
          <a:xfrm>
            <a:off x="485899" y="1915350"/>
            <a:ext cx="11390283" cy="3927232"/>
          </a:xfrm>
          <a:prstGeom prst="rect">
            <a:avLst/>
          </a:prstGeom>
          <a:noFill/>
          <a:ln>
            <a:noFill/>
          </a:ln>
        </p:spPr>
        <p:txBody>
          <a:bodyPr spcFirstLastPara="1" wrap="square" lIns="0" tIns="0" rIns="0" bIns="0" anchor="t" anchorCtr="0">
            <a:noAutofit/>
          </a:bodyPr>
          <a:lstStyle/>
          <a:p>
            <a:pPr marL="457200" lvl="0" indent="-403225" algn="l" rtl="0">
              <a:lnSpc>
                <a:spcPct val="100000"/>
              </a:lnSpc>
              <a:spcBef>
                <a:spcPts val="0"/>
              </a:spcBef>
              <a:spcAft>
                <a:spcPts val="0"/>
              </a:spcAft>
              <a:buSzPts val="2750"/>
              <a:buFont typeface="Arial"/>
              <a:buChar char="●"/>
            </a:pPr>
            <a:r>
              <a:rPr lang="en-US" sz="2750" dirty="0">
                <a:latin typeface="Arial"/>
                <a:ea typeface="Arial"/>
                <a:cs typeface="Arial"/>
                <a:sym typeface="Arial"/>
              </a:rPr>
              <a:t>A virtual national theoretical institute should be created</a:t>
            </a:r>
            <a:endParaRPr sz="2750" dirty="0">
              <a:latin typeface="Arial"/>
              <a:ea typeface="Arial"/>
              <a:cs typeface="Arial"/>
              <a:sym typeface="Arial"/>
            </a:endParaRPr>
          </a:p>
          <a:p>
            <a:pPr marL="457200" lvl="0" indent="0" algn="l" rtl="0">
              <a:lnSpc>
                <a:spcPct val="100000"/>
              </a:lnSpc>
              <a:spcBef>
                <a:spcPts val="0"/>
              </a:spcBef>
              <a:spcAft>
                <a:spcPts val="0"/>
              </a:spcAft>
              <a:buNone/>
            </a:pPr>
            <a:endParaRPr sz="2750" dirty="0">
              <a:latin typeface="Arial"/>
              <a:ea typeface="Arial"/>
              <a:cs typeface="Arial"/>
              <a:sym typeface="Arial"/>
            </a:endParaRPr>
          </a:p>
          <a:p>
            <a:pPr marL="457200" lvl="0" indent="-403225" algn="l" rtl="0">
              <a:lnSpc>
                <a:spcPct val="100000"/>
              </a:lnSpc>
              <a:spcBef>
                <a:spcPts val="0"/>
              </a:spcBef>
              <a:spcAft>
                <a:spcPts val="0"/>
              </a:spcAft>
              <a:buSzPts val="2750"/>
              <a:buFont typeface="Arial"/>
              <a:buChar char="●"/>
            </a:pPr>
            <a:r>
              <a:rPr lang="en-US" sz="2650" dirty="0">
                <a:latin typeface="Arial"/>
                <a:ea typeface="Arial"/>
                <a:cs typeface="Arial"/>
                <a:sym typeface="Arial"/>
              </a:rPr>
              <a:t>National coordination of outreach activities for maximum impact, and providing the opportunity for all school students to have an astronomy experience in the next decade</a:t>
            </a:r>
            <a:endParaRPr sz="2650" dirty="0">
              <a:latin typeface="Arial"/>
              <a:ea typeface="Arial"/>
              <a:cs typeface="Arial"/>
              <a:sym typeface="Arial"/>
            </a:endParaRPr>
          </a:p>
          <a:p>
            <a:pPr marL="457200" lvl="0" indent="0" algn="l" rtl="0">
              <a:lnSpc>
                <a:spcPct val="100000"/>
              </a:lnSpc>
              <a:spcBef>
                <a:spcPts val="0"/>
              </a:spcBef>
              <a:spcAft>
                <a:spcPts val="0"/>
              </a:spcAft>
              <a:buNone/>
            </a:pPr>
            <a:endParaRPr sz="2650" dirty="0">
              <a:latin typeface="Arial"/>
              <a:ea typeface="Arial"/>
              <a:cs typeface="Arial"/>
              <a:sym typeface="Arial"/>
            </a:endParaRPr>
          </a:p>
          <a:p>
            <a:pPr marL="457200" lvl="0" indent="-396875" algn="l" rtl="0">
              <a:lnSpc>
                <a:spcPct val="100000"/>
              </a:lnSpc>
              <a:spcBef>
                <a:spcPts val="0"/>
              </a:spcBef>
              <a:spcAft>
                <a:spcPts val="0"/>
              </a:spcAft>
              <a:buSzPts val="2650"/>
              <a:buFont typeface="Arial"/>
              <a:buChar char="●"/>
            </a:pPr>
            <a:r>
              <a:rPr lang="en-US" sz="2650" dirty="0">
                <a:latin typeface="Arial"/>
                <a:ea typeface="Arial"/>
                <a:cs typeface="Arial"/>
                <a:sym typeface="Arial"/>
              </a:rPr>
              <a:t>Establishment of a central body to promote and facilitate industry engagement with the next generation of global facilities</a:t>
            </a:r>
            <a:endParaRPr sz="2650" dirty="0">
              <a:latin typeface="Arial"/>
              <a:ea typeface="Arial"/>
              <a:cs typeface="Arial"/>
              <a:sym typeface="Arial"/>
            </a:endParaRPr>
          </a:p>
          <a:p>
            <a:pPr marL="457200" lvl="0" indent="0" algn="l" rtl="0">
              <a:lnSpc>
                <a:spcPct val="100000"/>
              </a:lnSpc>
              <a:spcBef>
                <a:spcPts val="0"/>
              </a:spcBef>
              <a:spcAft>
                <a:spcPts val="0"/>
              </a:spcAft>
              <a:buNone/>
            </a:pPr>
            <a:endParaRPr sz="2650" dirty="0">
              <a:latin typeface="Arial"/>
              <a:ea typeface="Arial"/>
              <a:cs typeface="Arial"/>
              <a:sym typeface="Arial"/>
            </a:endParaRPr>
          </a:p>
          <a:p>
            <a:pPr marL="457200" lvl="0" indent="-396875" algn="l" rtl="0">
              <a:lnSpc>
                <a:spcPct val="100000"/>
              </a:lnSpc>
              <a:spcBef>
                <a:spcPts val="0"/>
              </a:spcBef>
              <a:spcAft>
                <a:spcPts val="0"/>
              </a:spcAft>
              <a:buSzPts val="2650"/>
              <a:buFont typeface="Arial"/>
              <a:buChar char="●"/>
            </a:pPr>
            <a:r>
              <a:rPr lang="en-US" sz="2650" b="1" dirty="0">
                <a:latin typeface="Arial"/>
                <a:ea typeface="Arial"/>
                <a:cs typeface="Arial"/>
                <a:sym typeface="Arial"/>
              </a:rPr>
              <a:t>A strategic and coordinated approach should be taken to </a:t>
            </a:r>
            <a:r>
              <a:rPr lang="en-US" sz="2650" b="1" dirty="0" err="1">
                <a:latin typeface="Arial"/>
                <a:ea typeface="Arial"/>
                <a:cs typeface="Arial"/>
                <a:sym typeface="Arial"/>
              </a:rPr>
              <a:t>capitalise</a:t>
            </a:r>
            <a:r>
              <a:rPr lang="en-US" sz="2650" b="1" dirty="0">
                <a:latin typeface="Arial"/>
                <a:ea typeface="Arial"/>
                <a:cs typeface="Arial"/>
                <a:sym typeface="Arial"/>
              </a:rPr>
              <a:t> on Australia’s unique location for space-support operations</a:t>
            </a:r>
            <a:endParaRPr sz="2650" b="1" dirty="0">
              <a:latin typeface="Arial"/>
              <a:ea typeface="Arial"/>
              <a:cs typeface="Arial"/>
              <a:sym typeface="Arial"/>
            </a:endParaRPr>
          </a:p>
          <a:p>
            <a:pPr marL="457200" lvl="0" indent="0" algn="l" rtl="0">
              <a:lnSpc>
                <a:spcPct val="115000"/>
              </a:lnSpc>
              <a:spcBef>
                <a:spcPts val="0"/>
              </a:spcBef>
              <a:spcAft>
                <a:spcPts val="0"/>
              </a:spcAft>
              <a:buNone/>
            </a:pPr>
            <a:endParaRPr sz="3750" dirty="0">
              <a:latin typeface="Arial"/>
              <a:ea typeface="Arial"/>
              <a:cs typeface="Arial"/>
              <a:sym typeface="Arial"/>
            </a:endParaRPr>
          </a:p>
          <a:p>
            <a:pPr marL="0" lvl="0" indent="0" algn="l" rtl="0">
              <a:lnSpc>
                <a:spcPct val="90000"/>
              </a:lnSpc>
              <a:spcBef>
                <a:spcPts val="0"/>
              </a:spcBef>
              <a:spcAft>
                <a:spcPts val="0"/>
              </a:spcAft>
              <a:buClr>
                <a:schemeClr val="dk1"/>
              </a:buClr>
              <a:buSzPts val="2800"/>
              <a:buNone/>
            </a:pP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7"/>
          <p:cNvSpPr txBox="1">
            <a:spLocks noGrp="1"/>
          </p:cNvSpPr>
          <p:nvPr>
            <p:ph type="title"/>
          </p:nvPr>
        </p:nvSpPr>
        <p:spPr>
          <a:xfrm>
            <a:off x="1883887" y="1085297"/>
            <a:ext cx="8394852" cy="108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t>8. Education, Outreach and Careers</a:t>
            </a:r>
            <a:endParaRPr dirty="0"/>
          </a:p>
        </p:txBody>
      </p:sp>
      <p:sp>
        <p:nvSpPr>
          <p:cNvPr id="228" name="Google Shape;228;p17"/>
          <p:cNvSpPr txBox="1">
            <a:spLocks noGrp="1"/>
          </p:cNvSpPr>
          <p:nvPr>
            <p:ph type="body" idx="1"/>
          </p:nvPr>
        </p:nvSpPr>
        <p:spPr>
          <a:xfrm>
            <a:off x="325950" y="1773000"/>
            <a:ext cx="11540100" cy="33120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None/>
            </a:pPr>
            <a:r>
              <a:rPr lang="en-US" sz="2150" dirty="0">
                <a:latin typeface="Arial"/>
                <a:ea typeface="Arial"/>
                <a:cs typeface="Arial"/>
                <a:sym typeface="Arial"/>
              </a:rPr>
              <a:t>● Improve opportunities for education and training of early-career researchers </a:t>
            </a:r>
            <a:endParaRPr sz="215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150" dirty="0">
                <a:latin typeface="Arial"/>
                <a:ea typeface="Arial"/>
                <a:cs typeface="Arial"/>
                <a:sym typeface="Arial"/>
              </a:rPr>
              <a:t>● Expand upon activities that support Indigenous students to thrive in STEM fields</a:t>
            </a:r>
            <a:endParaRPr sz="215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150" dirty="0">
                <a:latin typeface="Arial"/>
                <a:ea typeface="Arial"/>
                <a:cs typeface="Arial"/>
                <a:sym typeface="Arial"/>
              </a:rPr>
              <a:t>● Support skills development and training programs to create a pipeline of students for STEM industries and researcher skills to enable future industry engagement.</a:t>
            </a:r>
            <a:endParaRPr sz="215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150" dirty="0">
                <a:latin typeface="Arial"/>
                <a:ea typeface="Arial"/>
                <a:cs typeface="Arial"/>
                <a:sym typeface="Arial"/>
              </a:rPr>
              <a:t>● Work towards equity across all axes for astronomy staff so the Astronomy community more closely reflects the diversity in the Australian community. This includes renewing its focus on turning around the gender gap in PhD completions and expanding efforts to support underrepresented socio-economic groups and ethnic groups.</a:t>
            </a:r>
            <a:endParaRPr sz="2150" dirty="0">
              <a:latin typeface="Arial"/>
              <a:ea typeface="Arial"/>
              <a:cs typeface="Arial"/>
              <a:sym typeface="Arial"/>
            </a:endParaRPr>
          </a:p>
          <a:p>
            <a:pPr marL="228600" lvl="0" indent="-50800" algn="l" rtl="0">
              <a:lnSpc>
                <a:spcPct val="90000"/>
              </a:lnSpc>
              <a:spcBef>
                <a:spcPts val="0"/>
              </a:spcBef>
              <a:spcAft>
                <a:spcPts val="0"/>
              </a:spcAft>
              <a:buClr>
                <a:schemeClr val="dk1"/>
              </a:buClr>
              <a:buSzPts val="2800"/>
              <a:buNone/>
            </a:pPr>
            <a:endParaRPr dirty="0"/>
          </a:p>
        </p:txBody>
      </p:sp>
      <p:pic>
        <p:nvPicPr>
          <p:cNvPr id="229" name="Google Shape;229;p17"/>
          <p:cNvPicPr preferRelativeResize="0"/>
          <p:nvPr/>
        </p:nvPicPr>
        <p:blipFill>
          <a:blip r:embed="rId3">
            <a:alphaModFix/>
          </a:blip>
          <a:stretch>
            <a:fillRect/>
          </a:stretch>
        </p:blipFill>
        <p:spPr>
          <a:xfrm>
            <a:off x="6812975" y="4808550"/>
            <a:ext cx="4873001" cy="1932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8"/>
          <p:cNvSpPr txBox="1">
            <a:spLocks noGrp="1"/>
          </p:cNvSpPr>
          <p:nvPr>
            <p:ph type="title"/>
          </p:nvPr>
        </p:nvSpPr>
        <p:spPr>
          <a:xfrm>
            <a:off x="2886421" y="1181289"/>
            <a:ext cx="6356996" cy="10800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b="1" dirty="0"/>
              <a:t>9. Build connections with First Nations Astronomy</a:t>
            </a:r>
            <a:br>
              <a:rPr lang="en-US" b="1" dirty="0">
                <a:solidFill>
                  <a:srgbClr val="000000"/>
                </a:solidFill>
                <a:latin typeface="Arial"/>
                <a:ea typeface="Arial"/>
                <a:cs typeface="Arial"/>
                <a:sym typeface="Arial"/>
              </a:rPr>
            </a:br>
            <a:endParaRPr b="1" dirty="0"/>
          </a:p>
        </p:txBody>
      </p:sp>
      <p:sp>
        <p:nvSpPr>
          <p:cNvPr id="235" name="Google Shape;235;p18"/>
          <p:cNvSpPr txBox="1">
            <a:spLocks noGrp="1"/>
          </p:cNvSpPr>
          <p:nvPr>
            <p:ph type="body" idx="1"/>
          </p:nvPr>
        </p:nvSpPr>
        <p:spPr>
          <a:xfrm>
            <a:off x="720325" y="3060000"/>
            <a:ext cx="10745700" cy="14421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250">
                <a:latin typeface="Arial"/>
                <a:ea typeface="Arial"/>
                <a:cs typeface="Arial"/>
                <a:sym typeface="Arial"/>
              </a:rPr>
              <a:t>Over the next decade, the astronomy community should build respectful connections with First Nations astronomers through the education of the astronomy community,</a:t>
            </a:r>
            <a:endParaRPr sz="225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250">
                <a:latin typeface="Arial"/>
                <a:ea typeface="Arial"/>
                <a:cs typeface="Arial"/>
                <a:sym typeface="Arial"/>
              </a:rPr>
              <a:t>including observatories, universities and research centres. </a:t>
            </a:r>
            <a:endParaRPr sz="2250">
              <a:latin typeface="Arial"/>
              <a:ea typeface="Arial"/>
              <a:cs typeface="Arial"/>
              <a:sym typeface="Arial"/>
            </a:endParaRPr>
          </a:p>
          <a:p>
            <a:pPr marL="228600" lvl="0" indent="-50800" algn="l" rtl="0">
              <a:lnSpc>
                <a:spcPct val="90000"/>
              </a:lnSpc>
              <a:spcBef>
                <a:spcPts val="0"/>
              </a:spcBef>
              <a:spcAft>
                <a:spcPts val="0"/>
              </a:spcAft>
              <a:buClr>
                <a:schemeClr val="dk1"/>
              </a:buClr>
              <a:buSzPts val="2800"/>
              <a:buNone/>
            </a:pPr>
            <a:endParaRPr sz="4200"/>
          </a:p>
        </p:txBody>
      </p:sp>
      <p:pic>
        <p:nvPicPr>
          <p:cNvPr id="236" name="Google Shape;236;p18"/>
          <p:cNvPicPr preferRelativeResize="0"/>
          <p:nvPr/>
        </p:nvPicPr>
        <p:blipFill>
          <a:blip r:embed="rId3">
            <a:alphaModFix/>
          </a:blip>
          <a:stretch>
            <a:fillRect/>
          </a:stretch>
        </p:blipFill>
        <p:spPr>
          <a:xfrm>
            <a:off x="8466050" y="4129275"/>
            <a:ext cx="3093280" cy="20511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9"/>
          <p:cNvSpPr txBox="1">
            <a:spLocks noGrp="1"/>
          </p:cNvSpPr>
          <p:nvPr>
            <p:ph type="title"/>
          </p:nvPr>
        </p:nvSpPr>
        <p:spPr>
          <a:xfrm>
            <a:off x="1886721" y="1085296"/>
            <a:ext cx="8425068" cy="1080000"/>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b="1" dirty="0"/>
              <a:t>10. Promote Dark and Quiet Skies and Sustainable Astronomy</a:t>
            </a:r>
            <a:br>
              <a:rPr lang="en-US" b="1" dirty="0"/>
            </a:br>
            <a:endParaRPr b="1" dirty="0"/>
          </a:p>
        </p:txBody>
      </p:sp>
      <p:sp>
        <p:nvSpPr>
          <p:cNvPr id="242" name="Google Shape;242;p19"/>
          <p:cNvSpPr txBox="1">
            <a:spLocks noGrp="1"/>
          </p:cNvSpPr>
          <p:nvPr>
            <p:ph type="body" idx="1"/>
          </p:nvPr>
        </p:nvSpPr>
        <p:spPr>
          <a:xfrm>
            <a:off x="165074" y="2564775"/>
            <a:ext cx="8754851" cy="4293300"/>
          </a:xfrm>
          <a:prstGeom prst="rect">
            <a:avLst/>
          </a:prstGeom>
          <a:noFill/>
          <a:ln>
            <a:noFill/>
          </a:ln>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None/>
            </a:pPr>
            <a:r>
              <a:rPr lang="en-US" sz="2550" dirty="0">
                <a:latin typeface="Arial"/>
                <a:ea typeface="Arial"/>
                <a:cs typeface="Arial"/>
                <a:sym typeface="Arial"/>
              </a:rPr>
              <a:t>● </a:t>
            </a:r>
            <a:r>
              <a:rPr lang="en-US" sz="2350" dirty="0">
                <a:latin typeface="Arial"/>
                <a:ea typeface="Arial"/>
                <a:cs typeface="Arial"/>
                <a:sym typeface="Arial"/>
              </a:rPr>
              <a:t>Astronomy groups and universities to support dark sky conservation and light pollution mitigation tactics and research</a:t>
            </a:r>
            <a:br>
              <a:rPr lang="en-US" sz="2350" dirty="0">
                <a:latin typeface="Arial"/>
                <a:ea typeface="Arial"/>
                <a:cs typeface="Arial"/>
                <a:sym typeface="Arial"/>
              </a:rPr>
            </a:br>
            <a:endParaRPr sz="235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None/>
            </a:pPr>
            <a:r>
              <a:rPr lang="en-US" sz="2350" dirty="0">
                <a:latin typeface="Arial"/>
                <a:ea typeface="Arial"/>
                <a:cs typeface="Arial"/>
                <a:sym typeface="Arial"/>
              </a:rPr>
              <a:t>● Astronomy groups and observatory sites to work with the government and the IAU Centre for Protection of Dark and Quiet Skies (CPS) to </a:t>
            </a:r>
            <a:r>
              <a:rPr lang="en-US" sz="2350" b="1" dirty="0">
                <a:latin typeface="Arial"/>
                <a:ea typeface="Arial"/>
                <a:cs typeface="Arial"/>
                <a:sym typeface="Arial"/>
              </a:rPr>
              <a:t>help mitigate satellite disruption to observatories</a:t>
            </a:r>
            <a:endParaRPr sz="2350" dirty="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350" dirty="0">
                <a:latin typeface="Arial"/>
                <a:ea typeface="Arial"/>
                <a:cs typeface="Arial"/>
                <a:sym typeface="Arial"/>
              </a:rPr>
              <a:t>● Implement sustainable practices in astronomy activities including considerations around travel and green computing.</a:t>
            </a:r>
            <a:endParaRPr sz="2350" dirty="0">
              <a:latin typeface="Arial"/>
              <a:ea typeface="Arial"/>
              <a:cs typeface="Arial"/>
              <a:sym typeface="Arial"/>
            </a:endParaRPr>
          </a:p>
          <a:p>
            <a:pPr marL="228600" lvl="0" indent="-50800" algn="l" rtl="0">
              <a:lnSpc>
                <a:spcPct val="90000"/>
              </a:lnSpc>
              <a:spcBef>
                <a:spcPts val="0"/>
              </a:spcBef>
              <a:spcAft>
                <a:spcPts val="0"/>
              </a:spcAft>
              <a:buClr>
                <a:schemeClr val="dk1"/>
              </a:buClr>
              <a:buSzPts val="2800"/>
              <a:buNone/>
            </a:pPr>
            <a:endParaRPr dirty="0"/>
          </a:p>
        </p:txBody>
      </p:sp>
      <p:pic>
        <p:nvPicPr>
          <p:cNvPr id="243" name="Google Shape;243;p19"/>
          <p:cNvPicPr preferRelativeResize="0"/>
          <p:nvPr/>
        </p:nvPicPr>
        <p:blipFill rotWithShape="1">
          <a:blip r:embed="rId3">
            <a:alphaModFix/>
          </a:blip>
          <a:srcRect l="19717" r="21669"/>
          <a:stretch/>
        </p:blipFill>
        <p:spPr>
          <a:xfrm>
            <a:off x="8919925" y="3781650"/>
            <a:ext cx="3085325" cy="26652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p3"/>
          <p:cNvSpPr txBox="1"/>
          <p:nvPr/>
        </p:nvSpPr>
        <p:spPr>
          <a:xfrm>
            <a:off x="697488" y="1352876"/>
            <a:ext cx="10800000" cy="108000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dk1"/>
              </a:buClr>
              <a:buSzPts val="4800"/>
              <a:buFont typeface="Calibri"/>
              <a:buNone/>
            </a:pPr>
            <a:r>
              <a:rPr lang="en-US" sz="4800">
                <a:solidFill>
                  <a:schemeClr val="dk1"/>
                </a:solidFill>
                <a:latin typeface="Calibri"/>
                <a:ea typeface="Calibri"/>
                <a:cs typeface="Calibri"/>
                <a:sym typeface="Calibri"/>
              </a:rPr>
              <a:t>Overview</a:t>
            </a:r>
            <a:endParaRPr sz="4400">
              <a:solidFill>
                <a:schemeClr val="dk1"/>
              </a:solidFill>
              <a:latin typeface="Calibri"/>
              <a:ea typeface="Calibri"/>
              <a:cs typeface="Calibri"/>
              <a:sym typeface="Calibri"/>
            </a:endParaRPr>
          </a:p>
        </p:txBody>
      </p:sp>
      <p:sp>
        <p:nvSpPr>
          <p:cNvPr id="37" name="Google Shape;37;p3"/>
          <p:cNvSpPr txBox="1"/>
          <p:nvPr/>
        </p:nvSpPr>
        <p:spPr>
          <a:xfrm>
            <a:off x="246863" y="2079441"/>
            <a:ext cx="11698274" cy="4154984"/>
          </a:xfrm>
          <a:prstGeom prst="rect">
            <a:avLst/>
          </a:prstGeom>
          <a:noFill/>
          <a:ln>
            <a:noFill/>
          </a:ln>
        </p:spPr>
        <p:txBody>
          <a:bodyPr spcFirstLastPara="1" wrap="square" lIns="91425" tIns="45700" rIns="91425" bIns="45700" anchor="t" anchorCtr="0">
            <a:spAutoFit/>
          </a:bodyPr>
          <a:lstStyle/>
          <a:p>
            <a:pPr marL="347345" marR="0" lvl="0" indent="-347345" algn="l" rtl="0">
              <a:spcBef>
                <a:spcPts val="0"/>
              </a:spcBef>
              <a:spcAft>
                <a:spcPts val="0"/>
              </a:spcAft>
              <a:buNone/>
            </a:pPr>
            <a:r>
              <a:rPr lang="en-US" sz="2000">
                <a:solidFill>
                  <a:schemeClr val="dk1"/>
                </a:solidFill>
                <a:latin typeface="Arial"/>
                <a:ea typeface="Arial"/>
                <a:cs typeface="Arial"/>
                <a:sym typeface="Arial"/>
              </a:rPr>
              <a:t>•</a:t>
            </a:r>
            <a:r>
              <a:rPr lang="en-US" sz="2400">
                <a:solidFill>
                  <a:srgbClr val="244178"/>
                </a:solidFill>
                <a:latin typeface="Calibri"/>
                <a:ea typeface="Calibri"/>
                <a:cs typeface="Calibri"/>
                <a:sym typeface="Calibri"/>
              </a:rPr>
              <a:t>The Australian astronomical community is carrying out a formal strategic planning process on a ten-year timeframe, reviewing its goals and progress at the mid-term mark.</a:t>
            </a:r>
            <a:endParaRPr/>
          </a:p>
          <a:p>
            <a:pPr marL="347345" marR="0" lvl="0" indent="-347345" algn="l" rtl="0">
              <a:spcBef>
                <a:spcPts val="0"/>
              </a:spcBef>
              <a:spcAft>
                <a:spcPts val="0"/>
              </a:spcAft>
              <a:buNone/>
            </a:pPr>
            <a:r>
              <a:rPr lang="en-US" sz="2400">
                <a:solidFill>
                  <a:schemeClr val="dk1"/>
                </a:solidFill>
                <a:latin typeface="Arial"/>
                <a:ea typeface="Arial"/>
                <a:cs typeface="Arial"/>
                <a:sym typeface="Arial"/>
              </a:rPr>
              <a:t>•</a:t>
            </a:r>
            <a:r>
              <a:rPr lang="en-US" sz="2400">
                <a:solidFill>
                  <a:srgbClr val="244178"/>
                </a:solidFill>
                <a:latin typeface="Calibri"/>
                <a:ea typeface="Calibri"/>
                <a:cs typeface="Calibri"/>
                <a:sym typeface="Calibri"/>
              </a:rPr>
              <a:t>This process is run by the Australian Academy of Science’s </a:t>
            </a:r>
            <a:r>
              <a:rPr lang="en-US" sz="2400" u="sng">
                <a:solidFill>
                  <a:srgbClr val="244178"/>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National Committee for Astronomy</a:t>
            </a:r>
            <a:r>
              <a:rPr lang="en-US" sz="2400">
                <a:solidFill>
                  <a:srgbClr val="244178"/>
                </a:solidFill>
                <a:latin typeface="Calibri"/>
                <a:ea typeface="Calibri"/>
                <a:cs typeface="Calibri"/>
                <a:sym typeface="Calibri"/>
              </a:rPr>
              <a:t>. </a:t>
            </a:r>
            <a:endParaRPr/>
          </a:p>
          <a:p>
            <a:pPr marL="347345" marR="0" lvl="0" indent="-347345" algn="l" rtl="0">
              <a:spcBef>
                <a:spcPts val="0"/>
              </a:spcBef>
              <a:spcAft>
                <a:spcPts val="0"/>
              </a:spcAft>
              <a:buNone/>
            </a:pPr>
            <a:r>
              <a:rPr lang="en-US" sz="2400">
                <a:solidFill>
                  <a:schemeClr val="dk1"/>
                </a:solidFill>
                <a:latin typeface="Arial"/>
                <a:ea typeface="Arial"/>
                <a:cs typeface="Arial"/>
                <a:sym typeface="Arial"/>
              </a:rPr>
              <a:t>•</a:t>
            </a:r>
            <a:r>
              <a:rPr lang="en-US" sz="2400">
                <a:solidFill>
                  <a:srgbClr val="244178"/>
                </a:solidFill>
                <a:latin typeface="Calibri"/>
                <a:ea typeface="Calibri"/>
                <a:cs typeface="Calibri"/>
                <a:sym typeface="Calibri"/>
              </a:rPr>
              <a:t>It provides the opportunity for Australian astronomy to</a:t>
            </a:r>
            <a:endParaRPr/>
          </a:p>
          <a:p>
            <a:pPr marL="804545" marR="0" lvl="0" indent="-347344" algn="l" rtl="0">
              <a:spcBef>
                <a:spcPts val="0"/>
              </a:spcBef>
              <a:spcAft>
                <a:spcPts val="0"/>
              </a:spcAft>
              <a:buNone/>
            </a:pPr>
            <a:r>
              <a:rPr lang="en-US" sz="2400">
                <a:solidFill>
                  <a:schemeClr val="dk1"/>
                </a:solidFill>
                <a:latin typeface="Arial"/>
                <a:ea typeface="Arial"/>
                <a:cs typeface="Arial"/>
                <a:sym typeface="Arial"/>
              </a:rPr>
              <a:t>•</a:t>
            </a:r>
            <a:r>
              <a:rPr lang="en-US" sz="2400">
                <a:solidFill>
                  <a:schemeClr val="dk1"/>
                </a:solidFill>
                <a:latin typeface="Calibri"/>
                <a:ea typeface="Calibri"/>
                <a:cs typeface="Calibri"/>
                <a:sym typeface="Calibri"/>
              </a:rPr>
              <a:t>carry out a review of its current capabilities, assess its impact both nationally and internationally, </a:t>
            </a:r>
            <a:endParaRPr/>
          </a:p>
          <a:p>
            <a:pPr marL="804545" marR="0" lvl="0" indent="-347344" algn="l" rtl="0">
              <a:spcBef>
                <a:spcPts val="0"/>
              </a:spcBef>
              <a:spcAft>
                <a:spcPts val="0"/>
              </a:spcAft>
              <a:buNone/>
            </a:pPr>
            <a:r>
              <a:rPr lang="en-US" sz="2400">
                <a:solidFill>
                  <a:schemeClr val="dk1"/>
                </a:solidFill>
                <a:latin typeface="Arial"/>
                <a:ea typeface="Arial"/>
                <a:cs typeface="Arial"/>
                <a:sym typeface="Arial"/>
              </a:rPr>
              <a:t>•</a:t>
            </a:r>
            <a:r>
              <a:rPr lang="en-US" sz="2400">
                <a:solidFill>
                  <a:schemeClr val="dk1"/>
                </a:solidFill>
                <a:latin typeface="Calibri"/>
                <a:ea typeface="Calibri"/>
                <a:cs typeface="Calibri"/>
                <a:sym typeface="Calibri"/>
              </a:rPr>
              <a:t>provide a vision for the future and set priorities and develop strategies to implement the vision</a:t>
            </a:r>
            <a:endParaRPr/>
          </a:p>
          <a:p>
            <a:pPr marL="804545" marR="0" lvl="0" indent="-347344" algn="l" rtl="0">
              <a:spcBef>
                <a:spcPts val="0"/>
              </a:spcBef>
              <a:spcAft>
                <a:spcPts val="0"/>
              </a:spcAft>
              <a:buNone/>
            </a:pPr>
            <a:r>
              <a:rPr lang="en-US" sz="2400">
                <a:solidFill>
                  <a:schemeClr val="dk1"/>
                </a:solidFill>
                <a:latin typeface="Arial"/>
                <a:ea typeface="Arial"/>
                <a:cs typeface="Arial"/>
                <a:sym typeface="Arial"/>
              </a:rPr>
              <a:t>•</a:t>
            </a:r>
            <a:r>
              <a:rPr lang="en-US" sz="2400">
                <a:solidFill>
                  <a:schemeClr val="dk1"/>
                </a:solidFill>
                <a:latin typeface="Calibri"/>
                <a:ea typeface="Calibri"/>
                <a:cs typeface="Calibri"/>
                <a:sym typeface="Calibri"/>
              </a:rPr>
              <a:t>Astronomy Australia Limited (AAL) supports the delivery of the infrastructure goals of the Australian Astronomy Decadal Plan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0"/>
          <p:cNvSpPr txBox="1">
            <a:spLocks noGrp="1"/>
          </p:cNvSpPr>
          <p:nvPr>
            <p:ph type="title"/>
          </p:nvPr>
        </p:nvSpPr>
        <p:spPr>
          <a:xfrm>
            <a:off x="1954923" y="1148359"/>
            <a:ext cx="8985559" cy="108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b="1"/>
              <a:t>Science questions for the next decade</a:t>
            </a:r>
            <a:endParaRPr b="1"/>
          </a:p>
        </p:txBody>
      </p:sp>
      <p:sp>
        <p:nvSpPr>
          <p:cNvPr id="249" name="Google Shape;249;p20"/>
          <p:cNvSpPr txBox="1">
            <a:spLocks noGrp="1"/>
          </p:cNvSpPr>
          <p:nvPr>
            <p:ph type="body" idx="1"/>
          </p:nvPr>
        </p:nvSpPr>
        <p:spPr>
          <a:xfrm>
            <a:off x="781625" y="2228350"/>
            <a:ext cx="10800000" cy="4284600"/>
          </a:xfrm>
          <a:prstGeom prst="rect">
            <a:avLst/>
          </a:prstGeom>
          <a:noFill/>
          <a:ln>
            <a:noFill/>
          </a:ln>
        </p:spPr>
        <p:txBody>
          <a:bodyPr spcFirstLastPara="1" wrap="square" lIns="0" tIns="0" rIns="0" bIns="0" anchor="t" anchorCtr="0">
            <a:noAutofit/>
          </a:bodyPr>
          <a:lstStyle/>
          <a:p>
            <a:pPr marL="457200" lvl="0" indent="-387350" algn="l" rtl="0">
              <a:lnSpc>
                <a:spcPct val="90000"/>
              </a:lnSpc>
              <a:spcBef>
                <a:spcPts val="0"/>
              </a:spcBef>
              <a:spcAft>
                <a:spcPts val="0"/>
              </a:spcAft>
              <a:buClr>
                <a:srgbClr val="000000"/>
              </a:buClr>
              <a:buSzPts val="2500"/>
              <a:buFont typeface="Arial"/>
              <a:buAutoNum type="arabicPeriod"/>
            </a:pPr>
            <a:r>
              <a:rPr lang="en-US" sz="2500" dirty="0">
                <a:solidFill>
                  <a:srgbClr val="000000"/>
                </a:solidFill>
                <a:latin typeface="Arial"/>
                <a:ea typeface="Arial"/>
                <a:cs typeface="Arial"/>
                <a:sym typeface="Arial"/>
              </a:rPr>
              <a:t>How do planets, stars, and galaxies evolve, and how is that</a:t>
            </a:r>
            <a:r>
              <a:rPr lang="en-US" sz="2500" dirty="0">
                <a:ea typeface="Arial"/>
              </a:rPr>
              <a:t> </a:t>
            </a:r>
            <a:r>
              <a:rPr lang="en-US" sz="2500" dirty="0">
                <a:solidFill>
                  <a:srgbClr val="000000"/>
                </a:solidFill>
                <a:latin typeface="Arial"/>
                <a:ea typeface="Arial"/>
                <a:cs typeface="Arial"/>
                <a:sym typeface="Arial"/>
              </a:rPr>
              <a:t>evolution connected from the smallest to largest scales?</a:t>
            </a:r>
            <a:endParaRPr sz="2500" dirty="0">
              <a:solidFill>
                <a:srgbClr val="000000"/>
              </a:solidFill>
              <a:latin typeface="Arial"/>
              <a:ea typeface="Arial"/>
              <a:cs typeface="Arial"/>
              <a:sym typeface="Arial"/>
            </a:endParaRPr>
          </a:p>
          <a:p>
            <a:pPr marL="457200" lvl="0" indent="-387350" algn="l" rtl="0">
              <a:lnSpc>
                <a:spcPct val="90000"/>
              </a:lnSpc>
              <a:spcBef>
                <a:spcPts val="1000"/>
              </a:spcBef>
              <a:spcAft>
                <a:spcPts val="0"/>
              </a:spcAft>
              <a:buClr>
                <a:srgbClr val="000000"/>
              </a:buClr>
              <a:buSzPts val="2500"/>
              <a:buFont typeface="Arial"/>
              <a:buAutoNum type="arabicPeriod"/>
            </a:pPr>
            <a:r>
              <a:rPr lang="en-US" sz="2500" dirty="0">
                <a:solidFill>
                  <a:srgbClr val="000000"/>
                </a:solidFill>
                <a:latin typeface="Arial"/>
                <a:ea typeface="Arial"/>
                <a:cs typeface="Arial"/>
                <a:sym typeface="Arial"/>
              </a:rPr>
              <a:t>What is the dark Universe made of?</a:t>
            </a:r>
            <a:endParaRPr sz="2500" dirty="0">
              <a:solidFill>
                <a:srgbClr val="000000"/>
              </a:solidFill>
              <a:latin typeface="Arial"/>
              <a:ea typeface="Arial"/>
              <a:cs typeface="Arial"/>
              <a:sym typeface="Arial"/>
            </a:endParaRPr>
          </a:p>
          <a:p>
            <a:pPr marL="457200" lvl="0" indent="-387350" algn="l" rtl="0">
              <a:lnSpc>
                <a:spcPct val="90000"/>
              </a:lnSpc>
              <a:spcBef>
                <a:spcPts val="0"/>
              </a:spcBef>
              <a:spcAft>
                <a:spcPts val="0"/>
              </a:spcAft>
              <a:buClr>
                <a:srgbClr val="000000"/>
              </a:buClr>
              <a:buSzPts val="2500"/>
              <a:buFont typeface="Arial"/>
              <a:buAutoNum type="arabicPeriod"/>
            </a:pPr>
            <a:r>
              <a:rPr lang="en-US" sz="2500" dirty="0">
                <a:solidFill>
                  <a:srgbClr val="000000"/>
                </a:solidFill>
                <a:latin typeface="Arial"/>
                <a:ea typeface="Arial"/>
                <a:cs typeface="Arial"/>
                <a:sym typeface="Arial"/>
              </a:rPr>
              <a:t>How does physics work in extreme environments?</a:t>
            </a:r>
            <a:endParaRPr sz="2500" dirty="0"/>
          </a:p>
          <a:p>
            <a:pPr marL="457200" lvl="0" indent="-387350" algn="l" rtl="0">
              <a:lnSpc>
                <a:spcPct val="90000"/>
              </a:lnSpc>
              <a:spcBef>
                <a:spcPts val="0"/>
              </a:spcBef>
              <a:spcAft>
                <a:spcPts val="0"/>
              </a:spcAft>
              <a:buClr>
                <a:srgbClr val="000000"/>
              </a:buClr>
              <a:buSzPts val="2500"/>
              <a:buFont typeface="Arial"/>
              <a:buAutoNum type="arabicPeriod"/>
            </a:pPr>
            <a:r>
              <a:rPr lang="en-US" sz="2500" dirty="0">
                <a:solidFill>
                  <a:srgbClr val="000000"/>
                </a:solidFill>
                <a:latin typeface="Arial"/>
                <a:ea typeface="Arial"/>
                <a:cs typeface="Arial"/>
                <a:sym typeface="Arial"/>
              </a:rPr>
              <a:t>What kinds of exoplanets exist and are they habitable?</a:t>
            </a:r>
            <a:endParaRPr sz="2500" dirty="0">
              <a:solidFill>
                <a:srgbClr val="000000"/>
              </a:solidFill>
              <a:latin typeface="Arial"/>
              <a:ea typeface="Arial"/>
              <a:cs typeface="Arial"/>
              <a:sym typeface="Arial"/>
            </a:endParaRPr>
          </a:p>
          <a:p>
            <a:pPr marL="0" lvl="0" indent="0" algn="l" rtl="0">
              <a:lnSpc>
                <a:spcPct val="90000"/>
              </a:lnSpc>
              <a:spcBef>
                <a:spcPts val="1000"/>
              </a:spcBef>
              <a:spcAft>
                <a:spcPts val="0"/>
              </a:spcAft>
              <a:buNone/>
            </a:pPr>
            <a:endParaRPr sz="2500" dirty="0">
              <a:solidFill>
                <a:srgbClr val="000000"/>
              </a:solidFill>
              <a:latin typeface="Arial"/>
              <a:ea typeface="Arial"/>
              <a:cs typeface="Arial"/>
              <a:sym typeface="Arial"/>
            </a:endParaRPr>
          </a:p>
          <a:p>
            <a:pPr marL="0" lvl="0" indent="0" algn="l" rtl="0">
              <a:lnSpc>
                <a:spcPct val="90000"/>
              </a:lnSpc>
              <a:spcBef>
                <a:spcPts val="1000"/>
              </a:spcBef>
              <a:spcAft>
                <a:spcPts val="0"/>
              </a:spcAft>
              <a:buNone/>
            </a:pPr>
            <a:r>
              <a:rPr lang="en-US" sz="2500" b="1" dirty="0">
                <a:solidFill>
                  <a:srgbClr val="000000"/>
                </a:solidFill>
                <a:latin typeface="Arial"/>
                <a:ea typeface="Arial"/>
                <a:cs typeface="Arial"/>
                <a:sym typeface="Arial"/>
              </a:rPr>
              <a:t>In the Decadal Plan - Section 5 describes the questions, Section 6 looks at the facilities requirements</a:t>
            </a:r>
            <a:endParaRPr sz="2500" b="1" dirty="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g32d199f71da_0_63"/>
          <p:cNvPicPr preferRelativeResize="0"/>
          <p:nvPr/>
        </p:nvPicPr>
        <p:blipFill rotWithShape="1">
          <a:blip r:embed="rId3">
            <a:alphaModFix/>
          </a:blip>
          <a:srcRect t="20092" b="12051"/>
          <a:stretch/>
        </p:blipFill>
        <p:spPr>
          <a:xfrm>
            <a:off x="0" y="2141170"/>
            <a:ext cx="12192000" cy="4191605"/>
          </a:xfrm>
          <a:prstGeom prst="rect">
            <a:avLst/>
          </a:prstGeom>
          <a:noFill/>
          <a:ln>
            <a:noFill/>
          </a:ln>
        </p:spPr>
      </p:pic>
      <p:sp>
        <p:nvSpPr>
          <p:cNvPr id="256" name="Google Shape;256;g32d199f71da_0_63"/>
          <p:cNvSpPr txBox="1">
            <a:spLocks noGrp="1"/>
          </p:cNvSpPr>
          <p:nvPr>
            <p:ph type="title"/>
          </p:nvPr>
        </p:nvSpPr>
        <p:spPr>
          <a:xfrm>
            <a:off x="1131200" y="1169725"/>
            <a:ext cx="10800000" cy="1080000"/>
          </a:xfrm>
          <a:prstGeom prst="rect">
            <a:avLst/>
          </a:prstGeom>
        </p:spPr>
        <p:txBody>
          <a:bodyPr spcFirstLastPara="1" wrap="square" lIns="0" tIns="0" rIns="0" bIns="0" anchor="t" anchorCtr="0">
            <a:noAutofit/>
          </a:bodyPr>
          <a:lstStyle/>
          <a:p>
            <a:pPr marL="457200" lvl="0" indent="-387350" algn="l" rtl="0">
              <a:spcBef>
                <a:spcPts val="0"/>
              </a:spcBef>
              <a:spcAft>
                <a:spcPts val="0"/>
              </a:spcAft>
              <a:buSzPts val="2500"/>
              <a:buFont typeface="Arial"/>
              <a:buAutoNum type="arabicPeriod"/>
            </a:pPr>
            <a:r>
              <a:rPr lang="en-US" sz="2500" b="1">
                <a:latin typeface="Arial"/>
                <a:ea typeface="Arial"/>
                <a:cs typeface="Arial"/>
                <a:sym typeface="Arial"/>
              </a:rPr>
              <a:t>How do planets, stars, and galaxies evolve, and how is that</a:t>
            </a:r>
            <a:endParaRPr sz="2500" b="1"/>
          </a:p>
          <a:p>
            <a:pPr marL="0" lvl="0" indent="0" algn="l" rtl="0">
              <a:spcBef>
                <a:spcPts val="1000"/>
              </a:spcBef>
              <a:spcAft>
                <a:spcPts val="0"/>
              </a:spcAft>
              <a:buClr>
                <a:schemeClr val="dk1"/>
              </a:buClr>
              <a:buSzPts val="2800"/>
              <a:buFont typeface="Arial"/>
              <a:buNone/>
            </a:pPr>
            <a:r>
              <a:rPr lang="en-US" sz="2500" b="1">
                <a:latin typeface="Arial"/>
                <a:ea typeface="Arial"/>
                <a:cs typeface="Arial"/>
                <a:sym typeface="Arial"/>
              </a:rPr>
              <a:t>evolution connected from the smallest to largest scales?</a:t>
            </a:r>
            <a:endParaRPr b="1"/>
          </a:p>
        </p:txBody>
      </p:sp>
      <p:sp>
        <p:nvSpPr>
          <p:cNvPr id="257" name="Google Shape;257;g32d199f71da_0_63"/>
          <p:cNvSpPr txBox="1">
            <a:spLocks noGrp="1"/>
          </p:cNvSpPr>
          <p:nvPr>
            <p:ph type="body" idx="1"/>
          </p:nvPr>
        </p:nvSpPr>
        <p:spPr>
          <a:xfrm>
            <a:off x="126600" y="2120475"/>
            <a:ext cx="12065400" cy="4233000"/>
          </a:xfrm>
          <a:prstGeom prst="rect">
            <a:avLst/>
          </a:prstGeom>
          <a:noFill/>
        </p:spPr>
        <p:txBody>
          <a:bodyPr spcFirstLastPara="1" wrap="square" lIns="0" tIns="0" rIns="0" bIns="0" anchor="t" anchorCtr="0">
            <a:noAutofit/>
          </a:bodyPr>
          <a:lstStyle/>
          <a:p>
            <a:pPr marL="0" lvl="0" indent="0" algn="l" rtl="0">
              <a:spcBef>
                <a:spcPts val="1000"/>
              </a:spcBef>
              <a:spcAft>
                <a:spcPts val="0"/>
              </a:spcAft>
              <a:buNone/>
            </a:pPr>
            <a:r>
              <a:rPr lang="en-US" sz="2400" b="1" i="1">
                <a:solidFill>
                  <a:schemeClr val="lt2"/>
                </a:solidFill>
                <a:latin typeface="Arial"/>
                <a:ea typeface="Arial"/>
                <a:cs typeface="Arial"/>
                <a:sym typeface="Arial"/>
              </a:rPr>
              <a:t>Large, multiwavelength datasets and theory will make this type of study possible</a:t>
            </a:r>
            <a:endParaRPr sz="2400" b="1" i="1">
              <a:solidFill>
                <a:schemeClr val="lt2"/>
              </a:solidFill>
              <a:latin typeface="Arial"/>
              <a:ea typeface="Arial"/>
              <a:cs typeface="Arial"/>
              <a:sym typeface="Arial"/>
            </a:endParaRPr>
          </a:p>
          <a:p>
            <a:pPr marL="0" lvl="0" indent="0" algn="l" rtl="0">
              <a:spcBef>
                <a:spcPts val="1000"/>
              </a:spcBef>
              <a:spcAft>
                <a:spcPts val="0"/>
              </a:spcAft>
              <a:buNone/>
            </a:pPr>
            <a:endParaRPr sz="2400" b="1" i="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250" b="1">
                <a:solidFill>
                  <a:schemeClr val="lt2"/>
                </a:solidFill>
                <a:latin typeface="Arial"/>
                <a:ea typeface="Arial"/>
                <a:cs typeface="Arial"/>
                <a:sym typeface="Arial"/>
              </a:rPr>
              <a:t>a. How do galaxies evolve through multi-scale processes and what role does</a:t>
            </a:r>
            <a:endParaRPr sz="2250" b="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250" b="1">
                <a:solidFill>
                  <a:schemeClr val="lt2"/>
                </a:solidFill>
                <a:latin typeface="Arial"/>
                <a:ea typeface="Arial"/>
                <a:cs typeface="Arial"/>
                <a:sym typeface="Arial"/>
              </a:rPr>
              <a:t>environment play?</a:t>
            </a:r>
            <a:endParaRPr sz="2250" b="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250" b="1">
                <a:solidFill>
                  <a:schemeClr val="lt2"/>
                </a:solidFill>
                <a:latin typeface="Arial"/>
                <a:ea typeface="Arial"/>
                <a:cs typeface="Arial"/>
                <a:sym typeface="Arial"/>
              </a:rPr>
              <a:t>b. Where are the different elements forged? How are they transported to new</a:t>
            </a:r>
            <a:endParaRPr sz="2250" b="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250" b="1">
                <a:solidFill>
                  <a:schemeClr val="lt2"/>
                </a:solidFill>
                <a:latin typeface="Arial"/>
                <a:ea typeface="Arial"/>
                <a:cs typeface="Arial"/>
                <a:sym typeface="Arial"/>
              </a:rPr>
              <a:t>environments to form new generations of stars and planets?</a:t>
            </a:r>
            <a:endParaRPr sz="2250" b="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250" b="1">
                <a:solidFill>
                  <a:schemeClr val="lt2"/>
                </a:solidFill>
                <a:latin typeface="Arial"/>
                <a:ea typeface="Arial"/>
                <a:cs typeface="Arial"/>
                <a:sym typeface="Arial"/>
              </a:rPr>
              <a:t>c. What can the composition of the Milky Way’s stars tell us about our home</a:t>
            </a:r>
            <a:endParaRPr sz="2250" b="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250" b="1">
                <a:solidFill>
                  <a:schemeClr val="lt2"/>
                </a:solidFill>
                <a:latin typeface="Arial"/>
                <a:ea typeface="Arial"/>
                <a:cs typeface="Arial"/>
                <a:sym typeface="Arial"/>
              </a:rPr>
              <a:t>galaxy’s history?</a:t>
            </a:r>
            <a:endParaRPr sz="2250" b="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250" b="1">
                <a:solidFill>
                  <a:schemeClr val="lt2"/>
                </a:solidFill>
                <a:latin typeface="Arial"/>
                <a:ea typeface="Arial"/>
                <a:cs typeface="Arial"/>
                <a:sym typeface="Arial"/>
              </a:rPr>
              <a:t>d. What were the properties of galaxies and the intergalactic medium during the</a:t>
            </a:r>
            <a:endParaRPr sz="2250" b="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250" b="1">
                <a:solidFill>
                  <a:schemeClr val="lt2"/>
                </a:solidFill>
                <a:latin typeface="Arial"/>
                <a:ea typeface="Arial"/>
                <a:cs typeface="Arial"/>
                <a:sym typeface="Arial"/>
              </a:rPr>
              <a:t>Epoch of Reionization and Cosmic Dawn?</a:t>
            </a:r>
            <a:endParaRPr sz="2250" b="1">
              <a:solidFill>
                <a:schemeClr val="lt2"/>
              </a:solidFill>
              <a:latin typeface="Arial"/>
              <a:ea typeface="Arial"/>
              <a:cs typeface="Arial"/>
              <a:sym typeface="Arial"/>
            </a:endParaRPr>
          </a:p>
          <a:p>
            <a:pPr marL="0" marR="0" lvl="0" indent="0" algn="l" rtl="0">
              <a:lnSpc>
                <a:spcPct val="90000"/>
              </a:lnSpc>
              <a:spcBef>
                <a:spcPts val="1000"/>
              </a:spcBef>
              <a:spcAft>
                <a:spcPts val="0"/>
              </a:spcAft>
              <a:buNone/>
            </a:pPr>
            <a:endParaRPr sz="2500">
              <a:solidFill>
                <a:schemeClr val="lt2"/>
              </a:solidFill>
              <a:latin typeface="Arial"/>
              <a:ea typeface="Arial"/>
              <a:cs typeface="Arial"/>
              <a:sym typeface="Arial"/>
            </a:endParaRPr>
          </a:p>
          <a:p>
            <a:pPr marL="0" marR="0" lvl="0" indent="0" algn="l" rtl="0">
              <a:lnSpc>
                <a:spcPct val="90000"/>
              </a:lnSpc>
              <a:spcBef>
                <a:spcPts val="1000"/>
              </a:spcBef>
              <a:spcAft>
                <a:spcPts val="0"/>
              </a:spcAft>
              <a:buNone/>
            </a:pPr>
            <a:endParaRPr sz="2500">
              <a:latin typeface="Arial"/>
              <a:ea typeface="Arial"/>
              <a:cs typeface="Arial"/>
              <a:sym typeface="Arial"/>
            </a:endParaRPr>
          </a:p>
          <a:p>
            <a:pPr marL="0" lvl="0" indent="0" algn="l" rtl="0">
              <a:spcBef>
                <a:spcPts val="1000"/>
              </a:spcBef>
              <a:spcAft>
                <a:spcPts val="0"/>
              </a:spcAft>
              <a:buClr>
                <a:schemeClr val="dk1"/>
              </a:buClr>
              <a:buSzPts val="2800"/>
              <a:buFont typeface="Arial"/>
              <a:buNone/>
            </a:pPr>
            <a:endParaRPr sz="2500">
              <a:latin typeface="Arial"/>
              <a:ea typeface="Arial"/>
              <a:cs typeface="Arial"/>
              <a:sym typeface="Arial"/>
            </a:endParaRPr>
          </a:p>
          <a:p>
            <a:pPr marL="0" lvl="0" indent="0" algn="l" rtl="0">
              <a:spcBef>
                <a:spcPts val="100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g32d199f71da_0_70"/>
          <p:cNvPicPr preferRelativeResize="0"/>
          <p:nvPr/>
        </p:nvPicPr>
        <p:blipFill>
          <a:blip r:embed="rId3">
            <a:alphaModFix/>
          </a:blip>
          <a:stretch>
            <a:fillRect/>
          </a:stretch>
        </p:blipFill>
        <p:spPr>
          <a:xfrm>
            <a:off x="280405" y="1797400"/>
            <a:ext cx="11571196" cy="4394525"/>
          </a:xfrm>
          <a:prstGeom prst="rect">
            <a:avLst/>
          </a:prstGeom>
          <a:noFill/>
          <a:ln>
            <a:noFill/>
          </a:ln>
        </p:spPr>
      </p:pic>
      <p:sp>
        <p:nvSpPr>
          <p:cNvPr id="264" name="Google Shape;264;g32d199f71da_0_70"/>
          <p:cNvSpPr txBox="1">
            <a:spLocks noGrp="1"/>
          </p:cNvSpPr>
          <p:nvPr>
            <p:ph type="title"/>
          </p:nvPr>
        </p:nvSpPr>
        <p:spPr>
          <a:xfrm>
            <a:off x="1641425" y="1124700"/>
            <a:ext cx="10800000" cy="1080000"/>
          </a:xfrm>
          <a:prstGeom prst="rect">
            <a:avLst/>
          </a:prstGeom>
        </p:spPr>
        <p:txBody>
          <a:bodyPr spcFirstLastPara="1" wrap="square" lIns="0" tIns="0" rIns="0" bIns="0" anchor="t" anchorCtr="0">
            <a:noAutofit/>
          </a:bodyPr>
          <a:lstStyle/>
          <a:p>
            <a:pPr marL="457200" lvl="0" indent="0" algn="l" rtl="0">
              <a:spcBef>
                <a:spcPts val="1000"/>
              </a:spcBef>
              <a:spcAft>
                <a:spcPts val="0"/>
              </a:spcAft>
              <a:buNone/>
            </a:pPr>
            <a:r>
              <a:rPr lang="en-US" sz="2500" b="1">
                <a:latin typeface="Arial"/>
                <a:ea typeface="Arial"/>
                <a:cs typeface="Arial"/>
                <a:sym typeface="Arial"/>
              </a:rPr>
              <a:t>2. What is the dark Universe made of?</a:t>
            </a:r>
            <a:endParaRPr sz="2500" b="1">
              <a:latin typeface="Arial"/>
              <a:ea typeface="Arial"/>
              <a:cs typeface="Arial"/>
              <a:sym typeface="Arial"/>
            </a:endParaRPr>
          </a:p>
          <a:p>
            <a:pPr marL="0" lvl="0" indent="0" algn="l" rtl="0">
              <a:spcBef>
                <a:spcPts val="0"/>
              </a:spcBef>
              <a:spcAft>
                <a:spcPts val="0"/>
              </a:spcAft>
              <a:buNone/>
            </a:pPr>
            <a:endParaRPr/>
          </a:p>
        </p:txBody>
      </p:sp>
      <p:sp>
        <p:nvSpPr>
          <p:cNvPr id="265" name="Google Shape;265;g32d199f71da_0_70"/>
          <p:cNvSpPr txBox="1">
            <a:spLocks noGrp="1"/>
          </p:cNvSpPr>
          <p:nvPr>
            <p:ph type="body" idx="1"/>
          </p:nvPr>
        </p:nvSpPr>
        <p:spPr>
          <a:xfrm>
            <a:off x="590950" y="2504750"/>
            <a:ext cx="10800000" cy="3312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550" b="1">
                <a:solidFill>
                  <a:schemeClr val="lt2"/>
                </a:solidFill>
                <a:latin typeface="Arial"/>
                <a:ea typeface="Arial"/>
                <a:cs typeface="Arial"/>
                <a:sym typeface="Arial"/>
              </a:rPr>
              <a:t>a. What are the properties of the black hole population across the Universe?</a:t>
            </a:r>
            <a:endParaRPr sz="2550" b="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550" b="1">
                <a:solidFill>
                  <a:schemeClr val="lt2"/>
                </a:solidFill>
                <a:latin typeface="Arial"/>
                <a:ea typeface="Arial"/>
                <a:cs typeface="Arial"/>
                <a:sym typeface="Arial"/>
              </a:rPr>
              <a:t>b. What is the expansion rate of the Universe, and how is it changing with time?</a:t>
            </a:r>
            <a:endParaRPr sz="2550" b="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550" b="1">
                <a:solidFill>
                  <a:schemeClr val="lt2"/>
                </a:solidFill>
                <a:latin typeface="Arial"/>
                <a:ea typeface="Arial"/>
                <a:cs typeface="Arial"/>
                <a:sym typeface="Arial"/>
              </a:rPr>
              <a:t>c. Can new particles or new physics explain dark matter and dark energy?</a:t>
            </a:r>
            <a:endParaRPr sz="2550" b="1">
              <a:solidFill>
                <a:schemeClr val="lt2"/>
              </a:solidFill>
              <a:latin typeface="Arial"/>
              <a:ea typeface="Arial"/>
              <a:cs typeface="Arial"/>
              <a:sym typeface="Arial"/>
            </a:endParaRPr>
          </a:p>
          <a:p>
            <a:pPr marL="0" marR="0" lvl="0" indent="0" algn="l" rtl="0">
              <a:lnSpc>
                <a:spcPct val="90000"/>
              </a:lnSpc>
              <a:spcBef>
                <a:spcPts val="1000"/>
              </a:spcBef>
              <a:spcAft>
                <a:spcPts val="0"/>
              </a:spcAft>
              <a:buNone/>
            </a:pPr>
            <a:endParaRPr sz="2500" b="1">
              <a:solidFill>
                <a:schemeClr val="lt2"/>
              </a:solidFill>
              <a:latin typeface="Arial"/>
              <a:ea typeface="Arial"/>
              <a:cs typeface="Arial"/>
              <a:sym typeface="Arial"/>
            </a:endParaRPr>
          </a:p>
          <a:p>
            <a:pPr marL="0" lvl="0" indent="0" algn="l" rtl="0">
              <a:spcBef>
                <a:spcPts val="100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g32d199f71da_0_77"/>
          <p:cNvSpPr txBox="1">
            <a:spLocks noGrp="1"/>
          </p:cNvSpPr>
          <p:nvPr>
            <p:ph type="title"/>
          </p:nvPr>
        </p:nvSpPr>
        <p:spPr>
          <a:xfrm>
            <a:off x="1141225" y="1214725"/>
            <a:ext cx="10800000" cy="1080000"/>
          </a:xfrm>
          <a:prstGeom prst="rect">
            <a:avLst/>
          </a:prstGeom>
        </p:spPr>
        <p:txBody>
          <a:bodyPr spcFirstLastPara="1" wrap="square" lIns="0" tIns="0" rIns="0" bIns="0" anchor="t" anchorCtr="0">
            <a:noAutofit/>
          </a:bodyPr>
          <a:lstStyle/>
          <a:p>
            <a:pPr marL="457200" lvl="0" indent="0" algn="l" rtl="0">
              <a:spcBef>
                <a:spcPts val="1000"/>
              </a:spcBef>
              <a:spcAft>
                <a:spcPts val="0"/>
              </a:spcAft>
              <a:buNone/>
            </a:pPr>
            <a:r>
              <a:rPr lang="en-US" sz="2500" b="1">
                <a:latin typeface="Arial"/>
                <a:ea typeface="Arial"/>
                <a:cs typeface="Arial"/>
                <a:sym typeface="Arial"/>
              </a:rPr>
              <a:t>3. How does physics work in extreme environments?</a:t>
            </a:r>
            <a:endParaRPr sz="2500" b="1"/>
          </a:p>
          <a:p>
            <a:pPr marL="0" lvl="0" indent="0" algn="l" rtl="0">
              <a:spcBef>
                <a:spcPts val="0"/>
              </a:spcBef>
              <a:spcAft>
                <a:spcPts val="0"/>
              </a:spcAft>
              <a:buNone/>
            </a:pPr>
            <a:endParaRPr/>
          </a:p>
        </p:txBody>
      </p:sp>
      <p:pic>
        <p:nvPicPr>
          <p:cNvPr id="272" name="Google Shape;272;g32d199f71da_0_77"/>
          <p:cNvPicPr preferRelativeResize="0"/>
          <p:nvPr/>
        </p:nvPicPr>
        <p:blipFill rotWithShape="1">
          <a:blip r:embed="rId3">
            <a:alphaModFix/>
          </a:blip>
          <a:srcRect t="20019"/>
          <a:stretch/>
        </p:blipFill>
        <p:spPr>
          <a:xfrm>
            <a:off x="300125" y="1955800"/>
            <a:ext cx="11641101" cy="4528625"/>
          </a:xfrm>
          <a:prstGeom prst="rect">
            <a:avLst/>
          </a:prstGeom>
          <a:noFill/>
          <a:ln>
            <a:noFill/>
          </a:ln>
        </p:spPr>
      </p:pic>
      <p:sp>
        <p:nvSpPr>
          <p:cNvPr id="273" name="Google Shape;273;g32d199f71da_0_77"/>
          <p:cNvSpPr txBox="1">
            <a:spLocks noGrp="1"/>
          </p:cNvSpPr>
          <p:nvPr>
            <p:ph type="body" idx="1"/>
          </p:nvPr>
        </p:nvSpPr>
        <p:spPr>
          <a:xfrm>
            <a:off x="831075" y="2669825"/>
            <a:ext cx="10800000" cy="3312000"/>
          </a:xfrm>
          <a:prstGeom prst="rect">
            <a:avLst/>
          </a:prstGeom>
        </p:spPr>
        <p:txBody>
          <a:bodyPr spcFirstLastPara="1" wrap="square" lIns="0" tIns="0" rIns="0" bIns="0" anchor="t" anchorCtr="0">
            <a:noAutofit/>
          </a:bodyPr>
          <a:lstStyle/>
          <a:p>
            <a:pPr marL="0" lvl="0" indent="0" algn="l" rtl="0">
              <a:spcBef>
                <a:spcPts val="1000"/>
              </a:spcBef>
              <a:spcAft>
                <a:spcPts val="0"/>
              </a:spcAft>
              <a:buClr>
                <a:schemeClr val="dk1"/>
              </a:buClr>
              <a:buSzPts val="1100"/>
              <a:buFont typeface="Arial"/>
              <a:buNone/>
            </a:pPr>
            <a:r>
              <a:rPr lang="en-US" sz="2500" b="1">
                <a:solidFill>
                  <a:schemeClr val="lt2"/>
                </a:solidFill>
                <a:latin typeface="Arial"/>
                <a:ea typeface="Arial"/>
                <a:cs typeface="Arial"/>
                <a:sym typeface="Arial"/>
              </a:rPr>
              <a:t>a. What are the best models to explain the complex interiors of stars?</a:t>
            </a:r>
            <a:endParaRPr sz="2500" b="1">
              <a:solidFill>
                <a:schemeClr val="lt2"/>
              </a:solidFill>
              <a:latin typeface="Arial"/>
              <a:ea typeface="Arial"/>
              <a:cs typeface="Arial"/>
              <a:sym typeface="Arial"/>
            </a:endParaRPr>
          </a:p>
          <a:p>
            <a:pPr marL="0" lvl="0" indent="0" algn="l" rtl="0">
              <a:spcBef>
                <a:spcPts val="1000"/>
              </a:spcBef>
              <a:spcAft>
                <a:spcPts val="0"/>
              </a:spcAft>
              <a:buClr>
                <a:schemeClr val="dk1"/>
              </a:buClr>
              <a:buSzPts val="1100"/>
              <a:buFont typeface="Arial"/>
              <a:buNone/>
            </a:pPr>
            <a:r>
              <a:rPr lang="en-US" sz="2500" b="1">
                <a:solidFill>
                  <a:schemeClr val="lt2"/>
                </a:solidFill>
                <a:latin typeface="Arial"/>
                <a:ea typeface="Arial"/>
                <a:cs typeface="Arial"/>
                <a:sym typeface="Arial"/>
              </a:rPr>
              <a:t>b. How does matter behave at extreme densities, such as in merging neutron stars?</a:t>
            </a:r>
            <a:endParaRPr sz="2500" b="1">
              <a:solidFill>
                <a:schemeClr val="lt2"/>
              </a:solidFill>
              <a:latin typeface="Arial"/>
              <a:ea typeface="Arial"/>
              <a:cs typeface="Arial"/>
              <a:sym typeface="Arial"/>
            </a:endParaRPr>
          </a:p>
          <a:p>
            <a:pPr marL="0" lvl="0" indent="0" algn="l" rtl="0">
              <a:spcBef>
                <a:spcPts val="1000"/>
              </a:spcBef>
              <a:spcAft>
                <a:spcPts val="0"/>
              </a:spcAft>
              <a:buClr>
                <a:schemeClr val="dk1"/>
              </a:buClr>
              <a:buSzPts val="1100"/>
              <a:buFont typeface="Arial"/>
              <a:buNone/>
            </a:pPr>
            <a:r>
              <a:rPr lang="en-US" sz="2500" b="1">
                <a:solidFill>
                  <a:schemeClr val="lt2"/>
                </a:solidFill>
                <a:latin typeface="Arial"/>
                <a:ea typeface="Arial"/>
                <a:cs typeface="Arial"/>
                <a:sym typeface="Arial"/>
              </a:rPr>
              <a:t>c. What are the progenitors of gravitational waves, fast radio bursts, and other explosive events?</a:t>
            </a:r>
            <a:endParaRPr b="1">
              <a:solidFill>
                <a:schemeClr val="lt2"/>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g32d199f71da_0_85"/>
          <p:cNvPicPr preferRelativeResize="0"/>
          <p:nvPr/>
        </p:nvPicPr>
        <p:blipFill rotWithShape="1">
          <a:blip r:embed="rId3">
            <a:alphaModFix/>
          </a:blip>
          <a:srcRect t="11298" b="17864"/>
          <a:stretch/>
        </p:blipFill>
        <p:spPr>
          <a:xfrm>
            <a:off x="123450" y="1981975"/>
            <a:ext cx="12001726" cy="4230725"/>
          </a:xfrm>
          <a:prstGeom prst="rect">
            <a:avLst/>
          </a:prstGeom>
          <a:noFill/>
          <a:ln>
            <a:noFill/>
          </a:ln>
        </p:spPr>
      </p:pic>
      <p:sp>
        <p:nvSpPr>
          <p:cNvPr id="280" name="Google Shape;280;g32d199f71da_0_85"/>
          <p:cNvSpPr txBox="1">
            <a:spLocks noGrp="1"/>
          </p:cNvSpPr>
          <p:nvPr>
            <p:ph type="title"/>
          </p:nvPr>
        </p:nvSpPr>
        <p:spPr>
          <a:xfrm>
            <a:off x="310500" y="1289750"/>
            <a:ext cx="11264100" cy="108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sz="3600" b="1"/>
              <a:t>4. What kinds of exoplanets exist and are they habitable?</a:t>
            </a:r>
            <a:endParaRPr sz="3600" b="1"/>
          </a:p>
        </p:txBody>
      </p:sp>
      <p:sp>
        <p:nvSpPr>
          <p:cNvPr id="281" name="Google Shape;281;g32d199f71da_0_85"/>
          <p:cNvSpPr txBox="1">
            <a:spLocks noGrp="1"/>
          </p:cNvSpPr>
          <p:nvPr>
            <p:ph type="body" idx="1"/>
          </p:nvPr>
        </p:nvSpPr>
        <p:spPr>
          <a:xfrm>
            <a:off x="180075" y="2729850"/>
            <a:ext cx="11945100" cy="33120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2550" b="1">
                <a:solidFill>
                  <a:schemeClr val="lt2"/>
                </a:solidFill>
                <a:latin typeface="Arial"/>
                <a:ea typeface="Arial"/>
                <a:cs typeface="Arial"/>
                <a:sym typeface="Arial"/>
              </a:rPr>
              <a:t>a. How do planetary systems — including systems like our own — form and evolve?</a:t>
            </a:r>
            <a:endParaRPr sz="2550" b="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550" b="1">
                <a:solidFill>
                  <a:schemeClr val="lt2"/>
                </a:solidFill>
                <a:latin typeface="Arial"/>
                <a:ea typeface="Arial"/>
                <a:cs typeface="Arial"/>
                <a:sym typeface="Arial"/>
              </a:rPr>
              <a:t>b. How do solar and stellar activity influence planetary atmospheres and their habitability?</a:t>
            </a:r>
            <a:endParaRPr sz="2550" b="1">
              <a:solidFill>
                <a:schemeClr val="lt2"/>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US" sz="2550" b="1">
                <a:solidFill>
                  <a:schemeClr val="lt2"/>
                </a:solidFill>
                <a:latin typeface="Arial"/>
                <a:ea typeface="Arial"/>
                <a:cs typeface="Arial"/>
                <a:sym typeface="Arial"/>
              </a:rPr>
              <a:t>c. How can we best detect signatures of other life in the Universe?</a:t>
            </a:r>
            <a:endParaRPr sz="2550" b="1">
              <a:solidFill>
                <a:schemeClr val="lt2"/>
              </a:solidFill>
              <a:latin typeface="Arial"/>
              <a:ea typeface="Arial"/>
              <a:cs typeface="Arial"/>
              <a:sym typeface="Arial"/>
            </a:endParaRPr>
          </a:p>
          <a:p>
            <a:pPr marL="0" lvl="0" indent="0" algn="l" rtl="0">
              <a:spcBef>
                <a:spcPts val="1000"/>
              </a:spcBef>
              <a:spcAft>
                <a:spcPts val="0"/>
              </a:spcAft>
              <a:buNone/>
            </a:pPr>
            <a:endParaRPr>
              <a:solidFill>
                <a:schemeClr val="lt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32"/>
          <p:cNvPicPr preferRelativeResize="0"/>
          <p:nvPr/>
        </p:nvPicPr>
        <p:blipFill>
          <a:blip r:embed="rId3">
            <a:alphaModFix/>
          </a:blip>
          <a:stretch>
            <a:fillRect/>
          </a:stretch>
        </p:blipFill>
        <p:spPr>
          <a:xfrm>
            <a:off x="375200" y="1468325"/>
            <a:ext cx="6512827" cy="3317851"/>
          </a:xfrm>
          <a:prstGeom prst="rect">
            <a:avLst/>
          </a:prstGeom>
          <a:noFill/>
          <a:ln>
            <a:noFill/>
          </a:ln>
        </p:spPr>
      </p:pic>
      <p:sp>
        <p:nvSpPr>
          <p:cNvPr id="401" name="Google Shape;401;p32"/>
          <p:cNvSpPr txBox="1">
            <a:spLocks noGrp="1"/>
          </p:cNvSpPr>
          <p:nvPr>
            <p:ph type="title"/>
          </p:nvPr>
        </p:nvSpPr>
        <p:spPr>
          <a:xfrm>
            <a:off x="465175" y="1566800"/>
            <a:ext cx="9287400" cy="108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b="1" dirty="0">
                <a:solidFill>
                  <a:schemeClr val="lt2"/>
                </a:solidFill>
              </a:rPr>
              <a:t>Questions?</a:t>
            </a:r>
            <a:endParaRPr b="1" dirty="0">
              <a:solidFill>
                <a:schemeClr val="lt2"/>
              </a:solidFill>
            </a:endParaRPr>
          </a:p>
        </p:txBody>
      </p:sp>
      <p:sp>
        <p:nvSpPr>
          <p:cNvPr id="402" name="Google Shape;402;p32"/>
          <p:cNvSpPr txBox="1"/>
          <p:nvPr/>
        </p:nvSpPr>
        <p:spPr>
          <a:xfrm>
            <a:off x="2804500" y="4943513"/>
            <a:ext cx="60777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u="sng">
                <a:solidFill>
                  <a:schemeClr val="hlink"/>
                </a:solidFill>
                <a:highlight>
                  <a:srgbClr val="FFFFFF"/>
                </a:highlight>
                <a:latin typeface="Calibri"/>
                <a:ea typeface="Calibri"/>
                <a:cs typeface="Calibri"/>
                <a:sym typeface="Calibri"/>
                <a:hlinkClick r:id="rId4"/>
              </a:rPr>
              <a:t>https://www.surveymonkey.com/r/LSZX9N9</a:t>
            </a:r>
            <a:endParaRPr sz="2600"/>
          </a:p>
        </p:txBody>
      </p:sp>
      <p:sp>
        <p:nvSpPr>
          <p:cNvPr id="403" name="Google Shape;403;p32"/>
          <p:cNvSpPr txBox="1"/>
          <p:nvPr/>
        </p:nvSpPr>
        <p:spPr>
          <a:xfrm>
            <a:off x="1693975" y="5639650"/>
            <a:ext cx="8643900" cy="569400"/>
          </a:xfrm>
          <a:prstGeom prst="rect">
            <a:avLst/>
          </a:prstGeom>
          <a:solidFill>
            <a:schemeClr val="lt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900" b="1" dirty="0"/>
              <a:t>You can provide feedback and case studies here before </a:t>
            </a:r>
            <a:r>
              <a:rPr lang="en-US" sz="2500" b="1" dirty="0"/>
              <a:t>21 Feb</a:t>
            </a:r>
            <a:endParaRPr sz="2500" b="1" dirty="0"/>
          </a:p>
        </p:txBody>
      </p:sp>
      <p:pic>
        <p:nvPicPr>
          <p:cNvPr id="404" name="Google Shape;404;p32"/>
          <p:cNvPicPr preferRelativeResize="0"/>
          <p:nvPr/>
        </p:nvPicPr>
        <p:blipFill>
          <a:blip r:embed="rId5">
            <a:alphaModFix/>
          </a:blip>
          <a:stretch>
            <a:fillRect/>
          </a:stretch>
        </p:blipFill>
        <p:spPr>
          <a:xfrm>
            <a:off x="8421800" y="2048263"/>
            <a:ext cx="2167673" cy="215797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408"/>
        <p:cNvGrpSpPr/>
        <p:nvPr/>
      </p:nvGrpSpPr>
      <p:grpSpPr>
        <a:xfrm>
          <a:off x="0" y="0"/>
          <a:ext cx="0" cy="0"/>
          <a:chOff x="0" y="0"/>
          <a:chExt cx="0" cy="0"/>
        </a:xfrm>
      </p:grpSpPr>
      <p:sp>
        <p:nvSpPr>
          <p:cNvPr id="409" name="Google Shape;409;p34"/>
          <p:cNvSpPr txBox="1">
            <a:spLocks noGrp="1"/>
          </p:cNvSpPr>
          <p:nvPr>
            <p:ph type="title"/>
          </p:nvPr>
        </p:nvSpPr>
        <p:spPr>
          <a:xfrm>
            <a:off x="666000" y="1800000"/>
            <a:ext cx="10800000" cy="108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Thank you for your participation today!!</a:t>
            </a:r>
            <a:endParaRPr/>
          </a:p>
        </p:txBody>
      </p:sp>
      <p:pic>
        <p:nvPicPr>
          <p:cNvPr id="410" name="Google Shape;410;p34" descr="A hand holding a paper with text&#10;&#10;Description automatically generated"/>
          <p:cNvPicPr preferRelativeResize="0">
            <a:picLocks noGrp="1"/>
          </p:cNvPicPr>
          <p:nvPr>
            <p:ph type="body" idx="1"/>
          </p:nvPr>
        </p:nvPicPr>
        <p:blipFill rotWithShape="1">
          <a:blip r:embed="rId3">
            <a:alphaModFix/>
          </a:blip>
          <a:srcRect/>
          <a:stretch/>
        </p:blipFill>
        <p:spPr>
          <a:xfrm>
            <a:off x="3386051" y="2998903"/>
            <a:ext cx="4471948" cy="288001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grpSp>
        <p:nvGrpSpPr>
          <p:cNvPr id="286" name="Google Shape;286;p21"/>
          <p:cNvGrpSpPr/>
          <p:nvPr/>
        </p:nvGrpSpPr>
        <p:grpSpPr>
          <a:xfrm>
            <a:off x="1698726" y="2438400"/>
            <a:ext cx="9642468" cy="4387885"/>
            <a:chOff x="850806" y="0"/>
            <a:chExt cx="9642468" cy="4387885"/>
          </a:xfrm>
        </p:grpSpPr>
        <p:sp>
          <p:nvSpPr>
            <p:cNvPr id="287" name="Google Shape;287;p21"/>
            <p:cNvSpPr/>
            <p:nvPr/>
          </p:nvSpPr>
          <p:spPr>
            <a:xfrm>
              <a:off x="850806" y="0"/>
              <a:ext cx="9642468" cy="4387885"/>
            </a:xfrm>
            <a:prstGeom prst="rightArrow">
              <a:avLst>
                <a:gd name="adj1" fmla="val 50000"/>
                <a:gd name="adj2" fmla="val 5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1"/>
            <p:cNvSpPr/>
            <p:nvPr/>
          </p:nvSpPr>
          <p:spPr>
            <a:xfrm>
              <a:off x="871265" y="1388089"/>
              <a:ext cx="2061676" cy="1581235"/>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1"/>
            <p:cNvSpPr txBox="1"/>
            <p:nvPr/>
          </p:nvSpPr>
          <p:spPr>
            <a:xfrm>
              <a:off x="948455" y="1465279"/>
              <a:ext cx="1907296" cy="1426855"/>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2"/>
                </a:buClr>
                <a:buSzPts val="1500"/>
                <a:buFont typeface="Calibri"/>
                <a:buNone/>
              </a:pPr>
              <a:r>
                <a:rPr lang="en-US" sz="1500">
                  <a:solidFill>
                    <a:schemeClr val="lt2"/>
                  </a:solidFill>
                  <a:latin typeface="Calibri"/>
                  <a:ea typeface="Calibri"/>
                  <a:cs typeface="Calibri"/>
                  <a:sym typeface="Calibri"/>
                </a:rPr>
                <a:t>National presentations and discussion at the 2023 and 2024 Annual Scientific Meetings of the ASA</a:t>
              </a:r>
              <a:endParaRPr sz="1500">
                <a:solidFill>
                  <a:schemeClr val="lt2"/>
                </a:solidFill>
                <a:latin typeface="Calibri"/>
                <a:ea typeface="Calibri"/>
                <a:cs typeface="Calibri"/>
                <a:sym typeface="Calibri"/>
              </a:endParaRPr>
            </a:p>
          </p:txBody>
        </p:sp>
        <p:sp>
          <p:nvSpPr>
            <p:cNvPr id="290" name="Google Shape;290;p21"/>
            <p:cNvSpPr/>
            <p:nvPr/>
          </p:nvSpPr>
          <p:spPr>
            <a:xfrm>
              <a:off x="3055774" y="1388089"/>
              <a:ext cx="2094027" cy="1581235"/>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1"/>
            <p:cNvSpPr txBox="1"/>
            <p:nvPr/>
          </p:nvSpPr>
          <p:spPr>
            <a:xfrm>
              <a:off x="3132964" y="1465279"/>
              <a:ext cx="1939647" cy="1426855"/>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2"/>
                </a:buClr>
                <a:buSzPts val="1500"/>
                <a:buFont typeface="Calibri"/>
                <a:buNone/>
              </a:pPr>
              <a:r>
                <a:rPr lang="en-US" sz="1500">
                  <a:solidFill>
                    <a:schemeClr val="lt2"/>
                  </a:solidFill>
                  <a:latin typeface="Calibri"/>
                  <a:ea typeface="Calibri"/>
                  <a:cs typeface="Calibri"/>
                  <a:sym typeface="Calibri"/>
                </a:rPr>
                <a:t>Nationwide town hall and WG meetings between Feb-July 2024</a:t>
              </a:r>
              <a:endParaRPr/>
            </a:p>
          </p:txBody>
        </p:sp>
        <p:sp>
          <p:nvSpPr>
            <p:cNvPr id="292" name="Google Shape;292;p21"/>
            <p:cNvSpPr/>
            <p:nvPr/>
          </p:nvSpPr>
          <p:spPr>
            <a:xfrm>
              <a:off x="5267595" y="1309450"/>
              <a:ext cx="1868007" cy="1738550"/>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1"/>
            <p:cNvSpPr txBox="1"/>
            <p:nvPr/>
          </p:nvSpPr>
          <p:spPr>
            <a:xfrm>
              <a:off x="5352464" y="1394319"/>
              <a:ext cx="1698269" cy="1568812"/>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Calibri"/>
                <a:buNone/>
              </a:pPr>
              <a:r>
                <a:rPr lang="en-US" sz="1500">
                  <a:solidFill>
                    <a:schemeClr val="lt1"/>
                  </a:solidFill>
                  <a:latin typeface="Calibri"/>
                  <a:ea typeface="Calibri"/>
                  <a:cs typeface="Calibri"/>
                  <a:sym typeface="Calibri"/>
                </a:rPr>
                <a:t>Individual / institutional surveys</a:t>
              </a:r>
              <a:endParaRPr/>
            </a:p>
          </p:txBody>
        </p:sp>
        <p:sp>
          <p:nvSpPr>
            <p:cNvPr id="294" name="Google Shape;294;p21"/>
            <p:cNvSpPr/>
            <p:nvPr/>
          </p:nvSpPr>
          <p:spPr>
            <a:xfrm>
              <a:off x="7269243" y="1297901"/>
              <a:ext cx="1952463" cy="1700709"/>
            </a:xfrm>
            <a:prstGeom prst="roundRect">
              <a:avLst>
                <a:gd name="adj" fmla="val 1666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1"/>
            <p:cNvSpPr txBox="1"/>
            <p:nvPr/>
          </p:nvSpPr>
          <p:spPr>
            <a:xfrm>
              <a:off x="7352265" y="1380923"/>
              <a:ext cx="1786419" cy="1534665"/>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2"/>
                </a:buClr>
                <a:buSzPts val="1500"/>
                <a:buFont typeface="Calibri"/>
                <a:buNone/>
              </a:pPr>
              <a:r>
                <a:rPr lang="en-US" sz="1500" dirty="0">
                  <a:solidFill>
                    <a:schemeClr val="lt2"/>
                  </a:solidFill>
                  <a:latin typeface="Calibri"/>
                  <a:ea typeface="Calibri"/>
                  <a:cs typeface="Calibri"/>
                  <a:sym typeface="Calibri"/>
                </a:rPr>
                <a:t>Release of an exposure draft for feedback in early 2025 + roadshow.</a:t>
              </a:r>
              <a:endParaRPr dirty="0"/>
            </a:p>
          </p:txBody>
        </p:sp>
      </p:grpSp>
      <p:sp>
        <p:nvSpPr>
          <p:cNvPr id="296" name="Google Shape;296;p21"/>
          <p:cNvSpPr txBox="1">
            <a:spLocks noGrp="1"/>
          </p:cNvSpPr>
          <p:nvPr>
            <p:ph type="title"/>
          </p:nvPr>
        </p:nvSpPr>
        <p:spPr>
          <a:xfrm>
            <a:off x="1597446" y="1100607"/>
            <a:ext cx="8389158" cy="683709"/>
          </a:xfrm>
          <a:prstGeom prst="rect">
            <a:avLst/>
          </a:prstGeom>
          <a:noFill/>
          <a:ln>
            <a:noFill/>
          </a:ln>
        </p:spPr>
        <p:txBody>
          <a:bodyPr spcFirstLastPara="1" wrap="square" lIns="0" tIns="0" rIns="0" bIns="0" anchor="t" anchorCtr="0">
            <a:noAutofit/>
          </a:bodyPr>
          <a:lstStyle/>
          <a:p>
            <a:pPr marL="0" lvl="0" indent="0" algn="ctr" rtl="0">
              <a:lnSpc>
                <a:spcPct val="90000"/>
              </a:lnSpc>
              <a:spcBef>
                <a:spcPts val="0"/>
              </a:spcBef>
              <a:spcAft>
                <a:spcPts val="0"/>
              </a:spcAft>
              <a:buClr>
                <a:schemeClr val="dk1"/>
              </a:buClr>
              <a:buSzPts val="4400"/>
              <a:buFont typeface="Calibri"/>
              <a:buNone/>
            </a:pPr>
            <a:r>
              <a:rPr lang="en-US" dirty="0"/>
              <a:t>Process</a:t>
            </a:r>
            <a:endParaRPr dirty="0"/>
          </a:p>
        </p:txBody>
      </p:sp>
      <p:sp>
        <p:nvSpPr>
          <p:cNvPr id="297" name="Google Shape;297;p21"/>
          <p:cNvSpPr txBox="1">
            <a:spLocks noGrp="1"/>
          </p:cNvSpPr>
          <p:nvPr>
            <p:ph type="body" idx="1"/>
          </p:nvPr>
        </p:nvSpPr>
        <p:spPr>
          <a:xfrm>
            <a:off x="391680" y="1784316"/>
            <a:ext cx="10800000" cy="1673928"/>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accent1"/>
              </a:buClr>
              <a:buSzPts val="2200"/>
              <a:buChar char="•"/>
            </a:pPr>
            <a:r>
              <a:rPr lang="en-US" sz="2200" dirty="0">
                <a:solidFill>
                  <a:schemeClr val="accent1"/>
                </a:solidFill>
              </a:rPr>
              <a:t>The decadal plan has been developed through extensive community and stakeholder consultation. The findings and recommendations are drawn from the conclusions of working groups </a:t>
            </a:r>
            <a:endParaRPr dirty="0"/>
          </a:p>
          <a:p>
            <a:pPr marL="228600" lvl="0" indent="-228600" algn="l" rtl="0">
              <a:lnSpc>
                <a:spcPct val="90000"/>
              </a:lnSpc>
              <a:spcBef>
                <a:spcPts val="1000"/>
              </a:spcBef>
              <a:spcAft>
                <a:spcPts val="0"/>
              </a:spcAft>
              <a:buClr>
                <a:schemeClr val="dk1"/>
              </a:buClr>
              <a:buSzPts val="2200"/>
              <a:buChar char="•"/>
            </a:pPr>
            <a:r>
              <a:rPr lang="en-US" sz="2200" dirty="0"/>
              <a:t>Consultation occurs throughout the two-year drafting process</a:t>
            </a:r>
            <a:endParaRPr dirty="0"/>
          </a:p>
          <a:p>
            <a:pPr marL="457200" lvl="1" indent="0" algn="l" rtl="0">
              <a:lnSpc>
                <a:spcPct val="90000"/>
              </a:lnSpc>
              <a:spcBef>
                <a:spcPts val="500"/>
              </a:spcBef>
              <a:spcAft>
                <a:spcPts val="0"/>
              </a:spcAft>
              <a:buClr>
                <a:schemeClr val="dk1"/>
              </a:buClr>
              <a:buSzPts val="1400"/>
              <a:buNone/>
            </a:pPr>
            <a:endParaRPr sz="1400" dirty="0">
              <a:solidFill>
                <a:schemeClr val="accent1"/>
              </a:solidFill>
            </a:endParaRPr>
          </a:p>
          <a:p>
            <a:pPr marL="0" lvl="0" indent="0" algn="l" rtl="0">
              <a:lnSpc>
                <a:spcPct val="90000"/>
              </a:lnSpc>
              <a:spcBef>
                <a:spcPts val="1000"/>
              </a:spcBef>
              <a:spcAft>
                <a:spcPts val="0"/>
              </a:spcAft>
              <a:buClr>
                <a:schemeClr val="dk1"/>
              </a:buClr>
              <a:buSzPts val="1800"/>
              <a:buNone/>
            </a:pPr>
            <a:endParaRPr sz="1800" dirty="0">
              <a:solidFill>
                <a:schemeClr val="accent1"/>
              </a:solidFill>
            </a:endParaRPr>
          </a:p>
        </p:txBody>
      </p:sp>
    </p:spTree>
    <p:extLst>
      <p:ext uri="{BB962C8B-B14F-4D97-AF65-F5344CB8AC3E}">
        <p14:creationId xmlns:p14="http://schemas.microsoft.com/office/powerpoint/2010/main" val="2559030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301"/>
        <p:cNvGrpSpPr/>
        <p:nvPr/>
      </p:nvGrpSpPr>
      <p:grpSpPr>
        <a:xfrm>
          <a:off x="0" y="0"/>
          <a:ext cx="0" cy="0"/>
          <a:chOff x="0" y="0"/>
          <a:chExt cx="0" cy="0"/>
        </a:xfrm>
      </p:grpSpPr>
      <p:sp>
        <p:nvSpPr>
          <p:cNvPr id="302" name="Google Shape;302;p22"/>
          <p:cNvSpPr txBox="1">
            <a:spLocks noGrp="1"/>
          </p:cNvSpPr>
          <p:nvPr>
            <p:ph type="title"/>
          </p:nvPr>
        </p:nvSpPr>
        <p:spPr>
          <a:xfrm>
            <a:off x="2260534" y="986746"/>
            <a:ext cx="8535996" cy="1080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dirty="0"/>
              <a:t>Decadal Plan Development Timeline</a:t>
            </a:r>
            <a:endParaRPr dirty="0"/>
          </a:p>
        </p:txBody>
      </p:sp>
      <p:graphicFrame>
        <p:nvGraphicFramePr>
          <p:cNvPr id="303" name="Google Shape;303;p22"/>
          <p:cNvGraphicFramePr/>
          <p:nvPr/>
        </p:nvGraphicFramePr>
        <p:xfrm>
          <a:off x="152400" y="1526746"/>
          <a:ext cx="11887200" cy="5232490"/>
        </p:xfrm>
        <a:graphic>
          <a:graphicData uri="http://schemas.openxmlformats.org/drawingml/2006/table">
            <a:tbl>
              <a:tblPr firstRow="1" bandRow="1">
                <a:noFill/>
                <a:tableStyleId>{952CB9D5-70D5-4B6F-9BFF-F91AEC17F79B}</a:tableStyleId>
              </a:tblPr>
              <a:tblGrid>
                <a:gridCol w="3064475">
                  <a:extLst>
                    <a:ext uri="{9D8B030D-6E8A-4147-A177-3AD203B41FA5}">
                      <a16:colId xmlns:a16="http://schemas.microsoft.com/office/drawing/2014/main" val="20000"/>
                    </a:ext>
                  </a:extLst>
                </a:gridCol>
                <a:gridCol w="8822725">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r>
                        <a:rPr lang="en-US" sz="1800" u="none" strike="noStrike" cap="none"/>
                        <a:t>Date</a:t>
                      </a:r>
                      <a:endParaRPr/>
                    </a:p>
                  </a:txBody>
                  <a:tcPr marL="91450" marR="91450" marT="45725" marB="45725"/>
                </a:tc>
                <a:tc>
                  <a:txBody>
                    <a:bodyPr/>
                    <a:lstStyle/>
                    <a:p>
                      <a:pPr marL="0" marR="0" lvl="0" indent="0" algn="l" rtl="0">
                        <a:spcBef>
                          <a:spcPts val="0"/>
                        </a:spcBef>
                        <a:spcAft>
                          <a:spcPts val="0"/>
                        </a:spcAft>
                        <a:buNone/>
                      </a:pPr>
                      <a:r>
                        <a:rPr lang="en-US" sz="1800"/>
                        <a:t>Activity</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US" sz="1800"/>
                        <a:t>June-December 2023</a:t>
                      </a:r>
                      <a:endParaRPr/>
                    </a:p>
                  </a:txBody>
                  <a:tcPr marL="91450" marR="91450" marT="45725" marB="45725"/>
                </a:tc>
                <a:tc>
                  <a:txBody>
                    <a:bodyPr/>
                    <a:lstStyle/>
                    <a:p>
                      <a:pPr marL="0" marR="0" lvl="0" indent="0" algn="l" rtl="0">
                        <a:spcBef>
                          <a:spcPts val="0"/>
                        </a:spcBef>
                        <a:spcAft>
                          <a:spcPts val="0"/>
                        </a:spcAft>
                        <a:buNone/>
                      </a:pPr>
                      <a:r>
                        <a:rPr lang="en-US" sz="1800" dirty="0"/>
                        <a:t>Project Initiation and establishment of working groups</a:t>
                      </a:r>
                      <a:endParaRPr dirty="0"/>
                    </a:p>
                    <a:p>
                      <a:pPr marL="0" marR="0" lvl="0" indent="0" algn="l" rtl="0">
                        <a:spcBef>
                          <a:spcPts val="0"/>
                        </a:spcBef>
                        <a:spcAft>
                          <a:spcPts val="0"/>
                        </a:spcAft>
                        <a:buNone/>
                      </a:pPr>
                      <a:r>
                        <a:rPr lang="en-US" sz="1800" dirty="0"/>
                        <a:t>Presentation at ASA conference</a:t>
                      </a:r>
                      <a:endParaRPr dirty="0"/>
                    </a:p>
                    <a:p>
                      <a:pPr marL="0" marR="0" lvl="0" indent="0" algn="l" rtl="0">
                        <a:spcBef>
                          <a:spcPts val="0"/>
                        </a:spcBef>
                        <a:spcAft>
                          <a:spcPts val="0"/>
                        </a:spcAft>
                        <a:buNone/>
                      </a:pPr>
                      <a:r>
                        <a:rPr lang="en-US" sz="1800" dirty="0"/>
                        <a:t>Development of working group plans and white papers</a:t>
                      </a:r>
                      <a:endParaRPr dirty="0"/>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US" sz="1800"/>
                        <a:t>February-May 2024</a:t>
                      </a:r>
                      <a:endParaRPr/>
                    </a:p>
                  </a:txBody>
                  <a:tcPr marL="91450" marR="91450" marT="45725" marB="45725"/>
                </a:tc>
                <a:tc>
                  <a:txBody>
                    <a:bodyPr/>
                    <a:lstStyle/>
                    <a:p>
                      <a:pPr marL="0" marR="0" lvl="0" indent="0" algn="l" rtl="0">
                        <a:spcBef>
                          <a:spcPts val="0"/>
                        </a:spcBef>
                        <a:spcAft>
                          <a:spcPts val="0"/>
                        </a:spcAft>
                        <a:buNone/>
                      </a:pPr>
                      <a:r>
                        <a:rPr lang="en-US" sz="1800"/>
                        <a:t>Establish Editorial Board</a:t>
                      </a:r>
                      <a:endParaRPr/>
                    </a:p>
                    <a:p>
                      <a:pPr marL="0" marR="0" lvl="0" indent="0" algn="l" rtl="0">
                        <a:spcBef>
                          <a:spcPts val="0"/>
                        </a:spcBef>
                        <a:spcAft>
                          <a:spcPts val="0"/>
                        </a:spcAft>
                        <a:buNone/>
                      </a:pPr>
                      <a:r>
                        <a:rPr lang="en-US" sz="1800"/>
                        <a:t>Nationwide town hall meetings and online consultation</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US" sz="1800"/>
                        <a:t>June-July 2024</a:t>
                      </a:r>
                      <a:endParaRPr/>
                    </a:p>
                  </a:txBody>
                  <a:tcPr marL="91450" marR="91450" marT="45725" marB="45725"/>
                </a:tc>
                <a:tc>
                  <a:txBody>
                    <a:bodyPr/>
                    <a:lstStyle/>
                    <a:p>
                      <a:pPr marL="0" marR="0" lvl="0" indent="0" algn="l" rtl="0">
                        <a:spcBef>
                          <a:spcPts val="0"/>
                        </a:spcBef>
                        <a:spcAft>
                          <a:spcPts val="0"/>
                        </a:spcAft>
                        <a:buNone/>
                      </a:pPr>
                      <a:r>
                        <a:rPr lang="en-US" sz="1800"/>
                        <a:t>National presentation at ASA conference</a:t>
                      </a:r>
                      <a:endParaRPr/>
                    </a:p>
                    <a:p>
                      <a:pPr marL="0" marR="0" lvl="0" indent="0" algn="l" rtl="0">
                        <a:spcBef>
                          <a:spcPts val="0"/>
                        </a:spcBef>
                        <a:spcAft>
                          <a:spcPts val="0"/>
                        </a:spcAft>
                        <a:buNone/>
                      </a:pPr>
                      <a:r>
                        <a:rPr lang="en-US" sz="1800"/>
                        <a:t>Development of Working Group reports</a:t>
                      </a:r>
                      <a:endParaRPr/>
                    </a:p>
                    <a:p>
                      <a:pPr marL="0" marR="0" lvl="0" indent="0" algn="l" rtl="0">
                        <a:spcBef>
                          <a:spcPts val="0"/>
                        </a:spcBef>
                        <a:spcAft>
                          <a:spcPts val="0"/>
                        </a:spcAft>
                        <a:buNone/>
                      </a:pPr>
                      <a:r>
                        <a:rPr lang="en-US" sz="1800"/>
                        <a:t>Series of in-person town hall meetings</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US" sz="1800"/>
                        <a:t>September 2024</a:t>
                      </a:r>
                      <a:endParaRPr/>
                    </a:p>
                  </a:txBody>
                  <a:tcPr marL="91450" marR="91450" marT="45725" marB="45725"/>
                </a:tc>
                <a:tc>
                  <a:txBody>
                    <a:bodyPr/>
                    <a:lstStyle/>
                    <a:p>
                      <a:pPr marL="0" marR="0" lvl="0" indent="0" algn="l" rtl="0">
                        <a:spcBef>
                          <a:spcPts val="0"/>
                        </a:spcBef>
                        <a:spcAft>
                          <a:spcPts val="0"/>
                        </a:spcAft>
                        <a:buNone/>
                      </a:pPr>
                      <a:r>
                        <a:rPr lang="en-US" sz="1800"/>
                        <a:t>Working group white papers provided to NCA (Sept 1)</a:t>
                      </a:r>
                      <a:endParaRPr/>
                    </a:p>
                    <a:p>
                      <a:pPr marL="0" marR="0" lvl="0" indent="0" algn="l" rtl="0">
                        <a:spcBef>
                          <a:spcPts val="0"/>
                        </a:spcBef>
                        <a:spcAft>
                          <a:spcPts val="0"/>
                        </a:spcAft>
                        <a:buNone/>
                      </a:pPr>
                      <a:r>
                        <a:rPr lang="en-US" sz="1800"/>
                        <a:t>Incorporation into first draft of the decadal plan by the editorial board (September 16)</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US" sz="1800"/>
                        <a:t>September – December 2024</a:t>
                      </a:r>
                      <a:endParaRPr/>
                    </a:p>
                  </a:txBody>
                  <a:tcPr marL="91450" marR="91450" marT="45725" marB="45725"/>
                </a:tc>
                <a:tc>
                  <a:txBody>
                    <a:bodyPr/>
                    <a:lstStyle/>
                    <a:p>
                      <a:pPr marL="0" marR="0" lvl="0" indent="0" algn="l" rtl="0">
                        <a:spcBef>
                          <a:spcPts val="0"/>
                        </a:spcBef>
                        <a:spcAft>
                          <a:spcPts val="0"/>
                        </a:spcAft>
                        <a:buNone/>
                      </a:pPr>
                      <a:r>
                        <a:rPr lang="en-US" sz="1800"/>
                        <a:t>Editorial committee preparation of exposure draft (including feedback by NCA / Academy of Science)</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US" sz="1800"/>
                        <a:t>January-February 2025</a:t>
                      </a:r>
                      <a:endParaRPr/>
                    </a:p>
                  </a:txBody>
                  <a:tcPr marL="91450" marR="91450" marT="45725" marB="45725"/>
                </a:tc>
                <a:tc>
                  <a:txBody>
                    <a:bodyPr/>
                    <a:lstStyle/>
                    <a:p>
                      <a:pPr marL="0" marR="0" lvl="0" indent="0" algn="l" rtl="0">
                        <a:spcBef>
                          <a:spcPts val="0"/>
                        </a:spcBef>
                        <a:spcAft>
                          <a:spcPts val="0"/>
                        </a:spcAft>
                        <a:buNone/>
                      </a:pPr>
                      <a:r>
                        <a:rPr lang="en-US" sz="1800"/>
                        <a:t>Exposure draft consultation</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spcBef>
                          <a:spcPts val="0"/>
                        </a:spcBef>
                        <a:spcAft>
                          <a:spcPts val="0"/>
                        </a:spcAft>
                        <a:buNone/>
                      </a:pPr>
                      <a:r>
                        <a:rPr lang="en-US" sz="1800"/>
                        <a:t>March – June 2025</a:t>
                      </a:r>
                      <a:endParaRPr/>
                    </a:p>
                  </a:txBody>
                  <a:tcPr marL="91450" marR="91450" marT="45725" marB="45725"/>
                </a:tc>
                <a:tc>
                  <a:txBody>
                    <a:bodyPr/>
                    <a:lstStyle/>
                    <a:p>
                      <a:pPr marL="0" marR="0" lvl="0" indent="0" algn="l" rtl="0">
                        <a:spcBef>
                          <a:spcPts val="0"/>
                        </a:spcBef>
                        <a:spcAft>
                          <a:spcPts val="0"/>
                        </a:spcAft>
                        <a:buNone/>
                      </a:pPr>
                      <a:r>
                        <a:rPr lang="en-US" sz="1800"/>
                        <a:t>Report finalization and prepublication</a:t>
                      </a:r>
                      <a:endParaRPr/>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spcBef>
                          <a:spcPts val="0"/>
                        </a:spcBef>
                        <a:spcAft>
                          <a:spcPts val="0"/>
                        </a:spcAft>
                        <a:buNone/>
                      </a:pPr>
                      <a:r>
                        <a:rPr lang="en-US" sz="1800"/>
                        <a:t>July 2025</a:t>
                      </a:r>
                      <a:endParaRPr/>
                    </a:p>
                  </a:txBody>
                  <a:tcPr marL="91450" marR="91450" marT="45725" marB="45725"/>
                </a:tc>
                <a:tc>
                  <a:txBody>
                    <a:bodyPr/>
                    <a:lstStyle/>
                    <a:p>
                      <a:pPr marL="0" marR="0" lvl="0" indent="0" algn="l" rtl="0">
                        <a:spcBef>
                          <a:spcPts val="0"/>
                        </a:spcBef>
                        <a:spcAft>
                          <a:spcPts val="0"/>
                        </a:spcAft>
                        <a:buNone/>
                      </a:pPr>
                      <a:r>
                        <a:rPr lang="en-US" sz="1800" dirty="0"/>
                        <a:t>Launch of the Decadal Plan at the ASA conference and Academy of Science</a:t>
                      </a:r>
                      <a:endParaRPr dirty="0"/>
                    </a:p>
                  </a:txBody>
                  <a:tcPr marL="91450" marR="91450" marT="45725" marB="45725"/>
                </a:tc>
                <a:extLst>
                  <a:ext uri="{0D108BD9-81ED-4DB2-BD59-A6C34878D82A}">
                    <a16:rowId xmlns:a16="http://schemas.microsoft.com/office/drawing/2014/main" val="10008"/>
                  </a:ext>
                </a:extLst>
              </a:tr>
            </a:tbl>
          </a:graphicData>
        </a:graphic>
      </p:graphicFrame>
      <p:sp>
        <p:nvSpPr>
          <p:cNvPr id="304" name="Google Shape;304;p22"/>
          <p:cNvSpPr/>
          <p:nvPr/>
        </p:nvSpPr>
        <p:spPr>
          <a:xfrm>
            <a:off x="111211" y="5572897"/>
            <a:ext cx="6363730" cy="556054"/>
          </a:xfrm>
          <a:prstGeom prst="ellipse">
            <a:avLst/>
          </a:prstGeom>
          <a:noFill/>
          <a:ln w="3492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305" name="Google Shape;305;p22"/>
          <p:cNvCxnSpPr/>
          <p:nvPr/>
        </p:nvCxnSpPr>
        <p:spPr>
          <a:xfrm flipH="1">
            <a:off x="6462584" y="5572897"/>
            <a:ext cx="1363362" cy="172995"/>
          </a:xfrm>
          <a:prstGeom prst="straightConnector1">
            <a:avLst/>
          </a:prstGeom>
          <a:noFill/>
          <a:ln w="34925" cap="flat" cmpd="sng">
            <a:solidFill>
              <a:srgbClr val="FF0000"/>
            </a:solidFill>
            <a:prstDash val="solid"/>
            <a:miter lim="800000"/>
            <a:headEnd type="none" w="sm" len="sm"/>
            <a:tailEnd type="triangle" w="med" len="med"/>
          </a:ln>
        </p:spPr>
      </p:cxnSp>
      <p:sp>
        <p:nvSpPr>
          <p:cNvPr id="306" name="Google Shape;306;p22"/>
          <p:cNvSpPr txBox="1"/>
          <p:nvPr/>
        </p:nvSpPr>
        <p:spPr>
          <a:xfrm>
            <a:off x="7825946" y="5308940"/>
            <a:ext cx="171700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FF0000"/>
                </a:solidFill>
                <a:latin typeface="Calibri"/>
                <a:ea typeface="Calibri"/>
                <a:cs typeface="Calibri"/>
                <a:sym typeface="Calibri"/>
              </a:rPr>
              <a:t>We are here</a:t>
            </a:r>
            <a:endParaRPr/>
          </a:p>
        </p:txBody>
      </p:sp>
    </p:spTree>
    <p:extLst>
      <p:ext uri="{BB962C8B-B14F-4D97-AF65-F5344CB8AC3E}">
        <p14:creationId xmlns:p14="http://schemas.microsoft.com/office/powerpoint/2010/main" val="3887781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4"/>
          <p:cNvSpPr txBox="1">
            <a:spLocks noGrp="1"/>
          </p:cNvSpPr>
          <p:nvPr>
            <p:ph type="title"/>
          </p:nvPr>
        </p:nvSpPr>
        <p:spPr>
          <a:xfrm>
            <a:off x="1605113" y="1237767"/>
            <a:ext cx="10800000" cy="634281"/>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000"/>
              <a:buFont typeface="Calibri"/>
              <a:buNone/>
            </a:pPr>
            <a:r>
              <a:rPr lang="en-US" sz="4000"/>
              <a:t>Decadal plan working groups</a:t>
            </a:r>
            <a:br>
              <a:rPr lang="en-US" sz="4000"/>
            </a:br>
            <a:endParaRPr sz="4000"/>
          </a:p>
        </p:txBody>
      </p:sp>
      <p:sp>
        <p:nvSpPr>
          <p:cNvPr id="312" name="Google Shape;312;p24"/>
          <p:cNvSpPr txBox="1">
            <a:spLocks noGrp="1"/>
          </p:cNvSpPr>
          <p:nvPr>
            <p:ph type="body" idx="1"/>
          </p:nvPr>
        </p:nvSpPr>
        <p:spPr>
          <a:xfrm>
            <a:off x="98044" y="1961634"/>
            <a:ext cx="7056974" cy="4479325"/>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accent1"/>
              </a:buClr>
              <a:buSzPts val="1800"/>
              <a:buChar char="•"/>
            </a:pPr>
            <a:r>
              <a:rPr lang="en-US" sz="1800">
                <a:solidFill>
                  <a:schemeClr val="accent1"/>
                </a:solidFill>
              </a:rPr>
              <a:t>White papers provided by working groups provide the basis for the Decadal Plan</a:t>
            </a:r>
            <a:endParaRPr/>
          </a:p>
          <a:p>
            <a:pPr marL="228600" lvl="0" indent="-228600" algn="l" rtl="0">
              <a:lnSpc>
                <a:spcPct val="90000"/>
              </a:lnSpc>
              <a:spcBef>
                <a:spcPts val="1000"/>
              </a:spcBef>
              <a:spcAft>
                <a:spcPts val="0"/>
              </a:spcAft>
              <a:buClr>
                <a:schemeClr val="dk1"/>
              </a:buClr>
              <a:buSzPts val="1800"/>
              <a:buChar char="•"/>
            </a:pPr>
            <a:r>
              <a:rPr lang="en-US" sz="1800" b="1"/>
              <a:t>Working groups</a:t>
            </a:r>
            <a:endParaRPr/>
          </a:p>
          <a:p>
            <a:pPr marL="228600" lvl="0" indent="-228600" algn="l" rtl="0">
              <a:lnSpc>
                <a:spcPct val="90000"/>
              </a:lnSpc>
              <a:spcBef>
                <a:spcPts val="1000"/>
              </a:spcBef>
              <a:spcAft>
                <a:spcPts val="0"/>
              </a:spcAft>
              <a:buClr>
                <a:schemeClr val="accent1"/>
              </a:buClr>
              <a:buSzPts val="1800"/>
              <a:buChar char="•"/>
            </a:pPr>
            <a:r>
              <a:rPr lang="en-US" sz="1800">
                <a:solidFill>
                  <a:schemeClr val="accent1"/>
                </a:solidFill>
              </a:rPr>
              <a:t>13 working groups established. </a:t>
            </a:r>
            <a:endParaRPr/>
          </a:p>
          <a:p>
            <a:pPr marL="228600" lvl="0" indent="-228600" algn="l" rtl="0">
              <a:lnSpc>
                <a:spcPct val="90000"/>
              </a:lnSpc>
              <a:spcBef>
                <a:spcPts val="1000"/>
              </a:spcBef>
              <a:spcAft>
                <a:spcPts val="0"/>
              </a:spcAft>
              <a:buClr>
                <a:schemeClr val="accent1"/>
              </a:buClr>
              <a:buSzPts val="1800"/>
              <a:buChar char="•"/>
            </a:pPr>
            <a:r>
              <a:rPr lang="en-US" sz="1800">
                <a:solidFill>
                  <a:schemeClr val="accent1"/>
                </a:solidFill>
              </a:rPr>
              <a:t>Working group chairs met </a:t>
            </a:r>
            <a:r>
              <a:rPr lang="en-US" sz="1800" b="1">
                <a:solidFill>
                  <a:schemeClr val="accent1"/>
                </a:solidFill>
              </a:rPr>
              <a:t>monthly</a:t>
            </a:r>
            <a:r>
              <a:rPr lang="en-US" sz="1800">
                <a:solidFill>
                  <a:schemeClr val="accent1"/>
                </a:solidFill>
              </a:rPr>
              <a:t> to provide feedback to the NCA chair, and to ensure collaboration in the development of the WG white papers</a:t>
            </a:r>
            <a:endParaRPr/>
          </a:p>
          <a:p>
            <a:pPr marL="0" lvl="0" indent="0" algn="l" rtl="0">
              <a:lnSpc>
                <a:spcPct val="90000"/>
              </a:lnSpc>
              <a:spcBef>
                <a:spcPts val="1000"/>
              </a:spcBef>
              <a:spcAft>
                <a:spcPts val="0"/>
              </a:spcAft>
              <a:buClr>
                <a:schemeClr val="dk1"/>
              </a:buClr>
              <a:buSzPts val="1800"/>
              <a:buNone/>
            </a:pPr>
            <a:r>
              <a:rPr lang="en-US" sz="1800" b="1"/>
              <a:t>Membership:</a:t>
            </a:r>
            <a:endParaRPr/>
          </a:p>
          <a:p>
            <a:pPr marL="228600" lvl="0" indent="-228600" algn="l" rtl="0">
              <a:lnSpc>
                <a:spcPct val="90000"/>
              </a:lnSpc>
              <a:spcBef>
                <a:spcPts val="1000"/>
              </a:spcBef>
              <a:spcAft>
                <a:spcPts val="0"/>
              </a:spcAft>
              <a:buClr>
                <a:schemeClr val="accent1"/>
              </a:buClr>
              <a:buSzPts val="1800"/>
              <a:buChar char="•"/>
            </a:pPr>
            <a:r>
              <a:rPr lang="en-US" sz="1800">
                <a:solidFill>
                  <a:schemeClr val="accent1"/>
                </a:solidFill>
              </a:rPr>
              <a:t>An overwhelming response from the community, with approximately </a:t>
            </a:r>
            <a:r>
              <a:rPr lang="en-US" sz="1800" b="1">
                <a:solidFill>
                  <a:schemeClr val="accent1"/>
                </a:solidFill>
              </a:rPr>
              <a:t>253 members contributing to various working groups</a:t>
            </a:r>
            <a:r>
              <a:rPr lang="en-US" sz="1800">
                <a:solidFill>
                  <a:schemeClr val="accent1"/>
                </a:solidFill>
              </a:rPr>
              <a:t>. This diverse group represents a wide range of institutions, fields, and demographics, showcasing the robust engagement of our community in shaping the future of Australian astronomy.</a:t>
            </a:r>
            <a:endParaRPr/>
          </a:p>
          <a:p>
            <a:pPr marL="228600" lvl="0" indent="-228600" algn="l" rtl="0">
              <a:lnSpc>
                <a:spcPct val="90000"/>
              </a:lnSpc>
              <a:spcBef>
                <a:spcPts val="1000"/>
              </a:spcBef>
              <a:spcAft>
                <a:spcPts val="0"/>
              </a:spcAft>
              <a:buClr>
                <a:schemeClr val="accent1"/>
              </a:buClr>
              <a:buSzPts val="1800"/>
              <a:buChar char="•"/>
            </a:pPr>
            <a:r>
              <a:rPr lang="en-US" sz="1800">
                <a:solidFill>
                  <a:schemeClr val="accent1"/>
                </a:solidFill>
              </a:rPr>
              <a:t>13 white papers were delivered in September</a:t>
            </a:r>
            <a:endParaRPr/>
          </a:p>
          <a:p>
            <a:pPr marL="228600" lvl="0" indent="-127000" algn="l" rtl="0">
              <a:lnSpc>
                <a:spcPct val="90000"/>
              </a:lnSpc>
              <a:spcBef>
                <a:spcPts val="1000"/>
              </a:spcBef>
              <a:spcAft>
                <a:spcPts val="0"/>
              </a:spcAft>
              <a:buClr>
                <a:schemeClr val="dk1"/>
              </a:buClr>
              <a:buSzPts val="1600"/>
              <a:buNone/>
            </a:pPr>
            <a:endParaRPr sz="1600"/>
          </a:p>
        </p:txBody>
      </p:sp>
      <p:pic>
        <p:nvPicPr>
          <p:cNvPr id="313" name="Google Shape;313;p24"/>
          <p:cNvPicPr preferRelativeResize="0"/>
          <p:nvPr/>
        </p:nvPicPr>
        <p:blipFill rotWithShape="1">
          <a:blip r:embed="rId3">
            <a:alphaModFix/>
          </a:blip>
          <a:srcRect/>
          <a:stretch/>
        </p:blipFill>
        <p:spPr>
          <a:xfrm>
            <a:off x="7236437" y="2011293"/>
            <a:ext cx="4938938" cy="4380005"/>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spTree>
    <p:extLst>
      <p:ext uri="{BB962C8B-B14F-4D97-AF65-F5344CB8AC3E}">
        <p14:creationId xmlns:p14="http://schemas.microsoft.com/office/powerpoint/2010/main" val="3111358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2468880" y="1063156"/>
            <a:ext cx="10515796" cy="81963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2024 Town-hall consultations</a:t>
            </a:r>
            <a:endParaRPr/>
          </a:p>
        </p:txBody>
      </p:sp>
      <p:sp>
        <p:nvSpPr>
          <p:cNvPr id="319" name="Google Shape;319;p25"/>
          <p:cNvSpPr txBox="1">
            <a:spLocks noGrp="1"/>
          </p:cNvSpPr>
          <p:nvPr>
            <p:ph type="body" idx="1"/>
          </p:nvPr>
        </p:nvSpPr>
        <p:spPr>
          <a:xfrm>
            <a:off x="231936" y="1648758"/>
            <a:ext cx="10800000" cy="242188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2400"/>
              <a:buNone/>
            </a:pPr>
            <a:r>
              <a:rPr lang="en-US" sz="2400" dirty="0"/>
              <a:t>In-person town halls</a:t>
            </a:r>
            <a:endParaRPr sz="1000" dirty="0"/>
          </a:p>
          <a:p>
            <a:pPr marL="228600" lvl="0" indent="-228600" algn="l" rtl="0">
              <a:lnSpc>
                <a:spcPct val="90000"/>
              </a:lnSpc>
              <a:spcBef>
                <a:spcPts val="1000"/>
              </a:spcBef>
              <a:spcAft>
                <a:spcPts val="0"/>
              </a:spcAft>
              <a:buClr>
                <a:schemeClr val="accent1"/>
              </a:buClr>
              <a:buSzPts val="2000"/>
              <a:buChar char="•"/>
            </a:pPr>
            <a:r>
              <a:rPr lang="en-US" sz="2000" dirty="0">
                <a:solidFill>
                  <a:schemeClr val="accent1"/>
                </a:solidFill>
              </a:rPr>
              <a:t>Seven in-person with virtual option town halls in July/August to discuss initial findings to help white paper drafting. Led by Virginia </a:t>
            </a:r>
            <a:r>
              <a:rPr lang="en-US" sz="2000" dirty="0" err="1">
                <a:solidFill>
                  <a:schemeClr val="accent1"/>
                </a:solidFill>
              </a:rPr>
              <a:t>Kilborn</a:t>
            </a:r>
            <a:r>
              <a:rPr lang="en-US" sz="2000" dirty="0">
                <a:solidFill>
                  <a:schemeClr val="accent1"/>
                </a:solidFill>
              </a:rPr>
              <a:t>, Sarah Brough, Chris Power</a:t>
            </a:r>
            <a:endParaRPr dirty="0"/>
          </a:p>
          <a:p>
            <a:pPr marL="228600" lvl="0" indent="-228600" algn="l" rtl="0">
              <a:lnSpc>
                <a:spcPct val="90000"/>
              </a:lnSpc>
              <a:spcBef>
                <a:spcPts val="1000"/>
              </a:spcBef>
              <a:spcAft>
                <a:spcPts val="0"/>
              </a:spcAft>
              <a:buClr>
                <a:schemeClr val="accent1"/>
              </a:buClr>
              <a:buSzPts val="2000"/>
              <a:buChar char="•"/>
            </a:pPr>
            <a:r>
              <a:rPr lang="en-US" sz="2000" b="1" dirty="0">
                <a:solidFill>
                  <a:schemeClr val="accent1"/>
                </a:solidFill>
              </a:rPr>
              <a:t>Locations</a:t>
            </a:r>
            <a:r>
              <a:rPr lang="en-US" sz="2000" dirty="0">
                <a:solidFill>
                  <a:schemeClr val="accent1"/>
                </a:solidFill>
              </a:rPr>
              <a:t>: Vic, Qld, Tas, ACT, NSW, WA,  SA between July 18</a:t>
            </a:r>
            <a:r>
              <a:rPr lang="en-US" sz="2000" baseline="30000" dirty="0">
                <a:solidFill>
                  <a:schemeClr val="accent1"/>
                </a:solidFill>
              </a:rPr>
              <a:t>th</a:t>
            </a:r>
            <a:r>
              <a:rPr lang="en-US" sz="2000" dirty="0">
                <a:solidFill>
                  <a:schemeClr val="accent1"/>
                </a:solidFill>
              </a:rPr>
              <a:t> to August 2</a:t>
            </a:r>
            <a:r>
              <a:rPr lang="en-US" sz="2000" baseline="30000" dirty="0">
                <a:solidFill>
                  <a:schemeClr val="accent1"/>
                </a:solidFill>
              </a:rPr>
              <a:t>nd</a:t>
            </a:r>
            <a:endParaRPr dirty="0"/>
          </a:p>
          <a:p>
            <a:pPr marL="228600" lvl="0" indent="-228600" algn="l" rtl="0">
              <a:lnSpc>
                <a:spcPct val="90000"/>
              </a:lnSpc>
              <a:spcBef>
                <a:spcPts val="1000"/>
              </a:spcBef>
              <a:spcAft>
                <a:spcPts val="0"/>
              </a:spcAft>
              <a:buClr>
                <a:schemeClr val="accent1"/>
              </a:buClr>
              <a:buSzPts val="2000"/>
              <a:buChar char="•"/>
            </a:pPr>
            <a:r>
              <a:rPr lang="en-US" sz="2000" dirty="0">
                <a:solidFill>
                  <a:schemeClr val="accent1"/>
                </a:solidFill>
              </a:rPr>
              <a:t>Over 200 people attending in-person, and 170 online</a:t>
            </a:r>
            <a:endParaRPr sz="2000" baseline="30000" dirty="0">
              <a:solidFill>
                <a:schemeClr val="accent1"/>
              </a:solidFill>
            </a:endParaRPr>
          </a:p>
          <a:p>
            <a:pPr marL="228600" lvl="0" indent="-228600" algn="l" rtl="0">
              <a:lnSpc>
                <a:spcPct val="90000"/>
              </a:lnSpc>
              <a:spcBef>
                <a:spcPts val="1000"/>
              </a:spcBef>
              <a:spcAft>
                <a:spcPts val="0"/>
              </a:spcAft>
              <a:buClr>
                <a:schemeClr val="accent1"/>
              </a:buClr>
              <a:buSzPts val="2000"/>
              <a:buChar char="•"/>
            </a:pPr>
            <a:r>
              <a:rPr lang="en-US" sz="2000" dirty="0">
                <a:solidFill>
                  <a:schemeClr val="accent1"/>
                </a:solidFill>
              </a:rPr>
              <a:t>Outcomes – feedback to the WGs, plus a new report on Astronomy sustainability + dark skies</a:t>
            </a:r>
            <a:endParaRPr dirty="0"/>
          </a:p>
          <a:p>
            <a:pPr marL="0" lvl="0" indent="0" algn="l" rtl="0">
              <a:lnSpc>
                <a:spcPct val="90000"/>
              </a:lnSpc>
              <a:spcBef>
                <a:spcPts val="1000"/>
              </a:spcBef>
              <a:spcAft>
                <a:spcPts val="0"/>
              </a:spcAft>
              <a:buClr>
                <a:schemeClr val="dk1"/>
              </a:buClr>
              <a:buSzPts val="2000"/>
              <a:buNone/>
            </a:pPr>
            <a:endParaRPr sz="2000" dirty="0">
              <a:solidFill>
                <a:schemeClr val="accent1"/>
              </a:solidFill>
            </a:endParaRPr>
          </a:p>
          <a:p>
            <a:pPr marL="0" lvl="0" indent="0" algn="l" rtl="0">
              <a:lnSpc>
                <a:spcPct val="90000"/>
              </a:lnSpc>
              <a:spcBef>
                <a:spcPts val="1000"/>
              </a:spcBef>
              <a:spcAft>
                <a:spcPts val="0"/>
              </a:spcAft>
              <a:buClr>
                <a:schemeClr val="dk1"/>
              </a:buClr>
              <a:buSzPts val="2000"/>
              <a:buNone/>
            </a:pPr>
            <a:endParaRPr sz="2000" dirty="0">
              <a:solidFill>
                <a:schemeClr val="accent1"/>
              </a:solidFill>
            </a:endParaRPr>
          </a:p>
        </p:txBody>
      </p:sp>
      <p:pic>
        <p:nvPicPr>
          <p:cNvPr id="320" name="Google Shape;320;p25" descr="Australia with solid fill"/>
          <p:cNvPicPr preferRelativeResize="0"/>
          <p:nvPr/>
        </p:nvPicPr>
        <p:blipFill rotWithShape="1">
          <a:blip r:embed="rId3">
            <a:alphaModFix/>
          </a:blip>
          <a:srcRect t="28476" r="31560" b="15073"/>
          <a:stretch/>
        </p:blipFill>
        <p:spPr>
          <a:xfrm>
            <a:off x="8508605" y="3690317"/>
            <a:ext cx="3840480" cy="3167683"/>
          </a:xfrm>
          <a:prstGeom prst="rect">
            <a:avLst/>
          </a:prstGeom>
          <a:noFill/>
          <a:ln>
            <a:noFill/>
          </a:ln>
        </p:spPr>
      </p:pic>
      <p:sp>
        <p:nvSpPr>
          <p:cNvPr id="321" name="Google Shape;321;p25"/>
          <p:cNvSpPr/>
          <p:nvPr/>
        </p:nvSpPr>
        <p:spPr>
          <a:xfrm>
            <a:off x="8666560" y="5198631"/>
            <a:ext cx="426720" cy="379653"/>
          </a:xfrm>
          <a:prstGeom prst="star5">
            <a:avLst>
              <a:gd name="adj" fmla="val 19098"/>
              <a:gd name="hf" fmla="val 105146"/>
              <a:gd name="vf" fmla="val 110557"/>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2" name="Google Shape;322;p25"/>
          <p:cNvSpPr/>
          <p:nvPr/>
        </p:nvSpPr>
        <p:spPr>
          <a:xfrm>
            <a:off x="10428845" y="5350357"/>
            <a:ext cx="426720" cy="379653"/>
          </a:xfrm>
          <a:prstGeom prst="star5">
            <a:avLst>
              <a:gd name="adj" fmla="val 19098"/>
              <a:gd name="hf" fmla="val 105146"/>
              <a:gd name="vf" fmla="val 110557"/>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3" name="Google Shape;323;p25"/>
          <p:cNvSpPr/>
          <p:nvPr/>
        </p:nvSpPr>
        <p:spPr>
          <a:xfrm>
            <a:off x="11618676" y="4746554"/>
            <a:ext cx="426720" cy="379653"/>
          </a:xfrm>
          <a:prstGeom prst="star5">
            <a:avLst>
              <a:gd name="adj" fmla="val 19098"/>
              <a:gd name="hf" fmla="val 105146"/>
              <a:gd name="vf" fmla="val 110557"/>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4" name="Google Shape;324;p25"/>
          <p:cNvSpPr/>
          <p:nvPr/>
        </p:nvSpPr>
        <p:spPr>
          <a:xfrm>
            <a:off x="11243469" y="5494454"/>
            <a:ext cx="426720" cy="379653"/>
          </a:xfrm>
          <a:prstGeom prst="star5">
            <a:avLst>
              <a:gd name="adj" fmla="val 19098"/>
              <a:gd name="hf" fmla="val 105146"/>
              <a:gd name="vf" fmla="val 110557"/>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5" name="Google Shape;325;p25"/>
          <p:cNvSpPr/>
          <p:nvPr/>
        </p:nvSpPr>
        <p:spPr>
          <a:xfrm>
            <a:off x="11455002" y="5427539"/>
            <a:ext cx="426720" cy="379653"/>
          </a:xfrm>
          <a:prstGeom prst="star5">
            <a:avLst>
              <a:gd name="adj" fmla="val 19098"/>
              <a:gd name="hf" fmla="val 105146"/>
              <a:gd name="vf" fmla="val 110557"/>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6" name="Google Shape;326;p25"/>
          <p:cNvSpPr/>
          <p:nvPr/>
        </p:nvSpPr>
        <p:spPr>
          <a:xfrm>
            <a:off x="11191956" y="6198616"/>
            <a:ext cx="426720" cy="379653"/>
          </a:xfrm>
          <a:prstGeom prst="star5">
            <a:avLst>
              <a:gd name="adj" fmla="val 19098"/>
              <a:gd name="hf" fmla="val 105146"/>
              <a:gd name="vf" fmla="val 110557"/>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25"/>
          <p:cNvSpPr/>
          <p:nvPr/>
        </p:nvSpPr>
        <p:spPr>
          <a:xfrm>
            <a:off x="11054796" y="5746792"/>
            <a:ext cx="426720" cy="379653"/>
          </a:xfrm>
          <a:prstGeom prst="star5">
            <a:avLst>
              <a:gd name="adj" fmla="val 19098"/>
              <a:gd name="hf" fmla="val 105146"/>
              <a:gd name="vf" fmla="val 110557"/>
            </a:avLst>
          </a:prstGeom>
          <a:solidFill>
            <a:schemeClr val="accent4"/>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8" name="Google Shape;328;p25" descr="A group of people sitting at a table&#10;&#10;Description automatically generated"/>
          <p:cNvPicPr preferRelativeResize="0"/>
          <p:nvPr/>
        </p:nvPicPr>
        <p:blipFill rotWithShape="1">
          <a:blip r:embed="rId4">
            <a:alphaModFix/>
          </a:blip>
          <a:srcRect/>
          <a:stretch/>
        </p:blipFill>
        <p:spPr>
          <a:xfrm>
            <a:off x="2630569" y="4392384"/>
            <a:ext cx="2590800" cy="2009635"/>
          </a:xfrm>
          <a:prstGeom prst="rect">
            <a:avLst/>
          </a:prstGeom>
          <a:noFill/>
          <a:ln>
            <a:noFill/>
          </a:ln>
        </p:spPr>
      </p:pic>
      <p:pic>
        <p:nvPicPr>
          <p:cNvPr id="329" name="Google Shape;329;p25" descr="A group of people in a classroom&#10;&#10;Description automatically generated"/>
          <p:cNvPicPr preferRelativeResize="0"/>
          <p:nvPr/>
        </p:nvPicPr>
        <p:blipFill rotWithShape="1">
          <a:blip r:embed="rId5">
            <a:alphaModFix/>
          </a:blip>
          <a:srcRect/>
          <a:stretch/>
        </p:blipFill>
        <p:spPr>
          <a:xfrm>
            <a:off x="216853" y="4426927"/>
            <a:ext cx="2590800" cy="1975091"/>
          </a:xfrm>
          <a:prstGeom prst="rect">
            <a:avLst/>
          </a:prstGeom>
          <a:noFill/>
          <a:ln>
            <a:noFill/>
          </a:ln>
        </p:spPr>
      </p:pic>
      <p:pic>
        <p:nvPicPr>
          <p:cNvPr id="330" name="Google Shape;330;p25" descr="A group of people sitting in a lecture hall&#10;&#10;Description automatically generated"/>
          <p:cNvPicPr preferRelativeResize="0"/>
          <p:nvPr/>
        </p:nvPicPr>
        <p:blipFill rotWithShape="1">
          <a:blip r:embed="rId6">
            <a:alphaModFix/>
          </a:blip>
          <a:srcRect t="22189"/>
          <a:stretch/>
        </p:blipFill>
        <p:spPr>
          <a:xfrm>
            <a:off x="5049219" y="4408512"/>
            <a:ext cx="3392727" cy="1979930"/>
          </a:xfrm>
          <a:prstGeom prst="rect">
            <a:avLst/>
          </a:prstGeom>
          <a:noFill/>
          <a:ln>
            <a:noFill/>
          </a:ln>
        </p:spPr>
      </p:pic>
    </p:spTree>
    <p:extLst>
      <p:ext uri="{BB962C8B-B14F-4D97-AF65-F5344CB8AC3E}">
        <p14:creationId xmlns:p14="http://schemas.microsoft.com/office/powerpoint/2010/main" val="3470703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6"/>
          <p:cNvSpPr txBox="1">
            <a:spLocks noGrp="1"/>
          </p:cNvSpPr>
          <p:nvPr>
            <p:ph type="title"/>
          </p:nvPr>
        </p:nvSpPr>
        <p:spPr>
          <a:xfrm>
            <a:off x="299760" y="1422643"/>
            <a:ext cx="10800000" cy="856703"/>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4400"/>
              <a:buFont typeface="Calibri"/>
              <a:buNone/>
            </a:pPr>
            <a:r>
              <a:rPr lang="en-US"/>
              <a:t>Decadal Plan Editorial Board</a:t>
            </a:r>
            <a:endParaRPr/>
          </a:p>
        </p:txBody>
      </p:sp>
      <p:sp>
        <p:nvSpPr>
          <p:cNvPr id="336" name="Google Shape;336;p26"/>
          <p:cNvSpPr txBox="1">
            <a:spLocks noGrp="1"/>
          </p:cNvSpPr>
          <p:nvPr>
            <p:ph type="body" idx="1"/>
          </p:nvPr>
        </p:nvSpPr>
        <p:spPr>
          <a:xfrm>
            <a:off x="299760" y="2139093"/>
            <a:ext cx="7164244" cy="4265173"/>
          </a:xfrm>
          <a:prstGeom prst="rect">
            <a:avLst/>
          </a:prstGeom>
          <a:noFill/>
          <a:ln>
            <a:noFill/>
          </a:ln>
        </p:spPr>
        <p:txBody>
          <a:bodyPr spcFirstLastPara="1" wrap="square" lIns="0" tIns="0" rIns="0" bIns="0" anchor="t" anchorCtr="0">
            <a:noAutofit/>
          </a:bodyPr>
          <a:lstStyle/>
          <a:p>
            <a:pPr marL="228600" lvl="0" indent="-228600" algn="l" rtl="0">
              <a:lnSpc>
                <a:spcPct val="90000"/>
              </a:lnSpc>
              <a:spcBef>
                <a:spcPts val="0"/>
              </a:spcBef>
              <a:spcAft>
                <a:spcPts val="0"/>
              </a:spcAft>
              <a:buClr>
                <a:schemeClr val="accent1"/>
              </a:buClr>
              <a:buSzPts val="2000"/>
              <a:buChar char="•"/>
            </a:pPr>
            <a:r>
              <a:rPr lang="en-US" sz="2000">
                <a:solidFill>
                  <a:schemeClr val="accent1"/>
                </a:solidFill>
              </a:rPr>
              <a:t>The editorial board tasked with taking the community white papers and drafting the decadal plan</a:t>
            </a:r>
            <a:endParaRPr/>
          </a:p>
          <a:p>
            <a:pPr marL="228600" lvl="0" indent="-228600" algn="l" rtl="0">
              <a:lnSpc>
                <a:spcPct val="90000"/>
              </a:lnSpc>
              <a:spcBef>
                <a:spcPts val="1000"/>
              </a:spcBef>
              <a:spcAft>
                <a:spcPts val="0"/>
              </a:spcAft>
              <a:buClr>
                <a:schemeClr val="accent1"/>
              </a:buClr>
              <a:buSzPts val="2000"/>
              <a:buChar char="•"/>
            </a:pPr>
            <a:r>
              <a:rPr lang="en-US" sz="2000">
                <a:solidFill>
                  <a:schemeClr val="accent1"/>
                </a:solidFill>
              </a:rPr>
              <a:t>The EB met in mid-September to write the first draft of the DP</a:t>
            </a:r>
            <a:endParaRPr/>
          </a:p>
          <a:p>
            <a:pPr marL="0" lvl="0" indent="0" algn="l" rtl="0">
              <a:lnSpc>
                <a:spcPct val="90000"/>
              </a:lnSpc>
              <a:spcBef>
                <a:spcPts val="1000"/>
              </a:spcBef>
              <a:spcAft>
                <a:spcPts val="0"/>
              </a:spcAft>
              <a:buClr>
                <a:schemeClr val="dk1"/>
              </a:buClr>
              <a:buSzPts val="2000"/>
              <a:buNone/>
            </a:pPr>
            <a:endParaRPr sz="2000">
              <a:solidFill>
                <a:schemeClr val="accent1"/>
              </a:solidFill>
            </a:endParaRPr>
          </a:p>
          <a:p>
            <a:pPr marL="0" lvl="0" indent="0" algn="l" rtl="0">
              <a:lnSpc>
                <a:spcPct val="90000"/>
              </a:lnSpc>
              <a:spcBef>
                <a:spcPts val="1000"/>
              </a:spcBef>
              <a:spcAft>
                <a:spcPts val="0"/>
              </a:spcAft>
              <a:buClr>
                <a:schemeClr val="dk1"/>
              </a:buClr>
              <a:buSzPts val="2000"/>
              <a:buNone/>
            </a:pPr>
            <a:endParaRPr sz="2000">
              <a:solidFill>
                <a:schemeClr val="accent1"/>
              </a:solidFill>
            </a:endParaRPr>
          </a:p>
          <a:p>
            <a:pPr marL="0" lvl="0" indent="0" algn="l" rtl="0">
              <a:lnSpc>
                <a:spcPct val="90000"/>
              </a:lnSpc>
              <a:spcBef>
                <a:spcPts val="1000"/>
              </a:spcBef>
              <a:spcAft>
                <a:spcPts val="0"/>
              </a:spcAft>
              <a:buClr>
                <a:schemeClr val="dk1"/>
              </a:buClr>
              <a:buSzPts val="2000"/>
              <a:buNone/>
            </a:pPr>
            <a:endParaRPr sz="2000">
              <a:solidFill>
                <a:schemeClr val="accent1"/>
              </a:solidFill>
            </a:endParaRPr>
          </a:p>
          <a:p>
            <a:pPr marL="0" lvl="0" indent="0" algn="l" rtl="0">
              <a:lnSpc>
                <a:spcPct val="90000"/>
              </a:lnSpc>
              <a:spcBef>
                <a:spcPts val="1000"/>
              </a:spcBef>
              <a:spcAft>
                <a:spcPts val="0"/>
              </a:spcAft>
              <a:buClr>
                <a:schemeClr val="dk1"/>
              </a:buClr>
              <a:buSzPts val="2000"/>
              <a:buNone/>
            </a:pPr>
            <a:endParaRPr sz="2000">
              <a:solidFill>
                <a:schemeClr val="accent1"/>
              </a:solidFill>
            </a:endParaRPr>
          </a:p>
        </p:txBody>
      </p:sp>
      <p:sp>
        <p:nvSpPr>
          <p:cNvPr id="337" name="Google Shape;337;p26"/>
          <p:cNvSpPr/>
          <p:nvPr/>
        </p:nvSpPr>
        <p:spPr>
          <a:xfrm>
            <a:off x="1793704" y="2279346"/>
            <a:ext cx="12192000" cy="0"/>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100"/>
              <a:buFont typeface="Arial"/>
              <a:buNone/>
            </a:pPr>
            <a:br>
              <a:rPr lang="en-US" sz="1100" b="0" i="0" u="none" strike="noStrike" cap="none">
                <a:solidFill>
                  <a:srgbClr val="000000"/>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p:txBody>
      </p:sp>
      <p:graphicFrame>
        <p:nvGraphicFramePr>
          <p:cNvPr id="338" name="Google Shape;338;p26"/>
          <p:cNvGraphicFramePr/>
          <p:nvPr/>
        </p:nvGraphicFramePr>
        <p:xfrm>
          <a:off x="299760" y="3483227"/>
          <a:ext cx="8782550" cy="2807980"/>
        </p:xfrm>
        <a:graphic>
          <a:graphicData uri="http://schemas.openxmlformats.org/drawingml/2006/table">
            <a:tbl>
              <a:tblPr>
                <a:noFill/>
                <a:tableStyleId>{952CB9D5-70D5-4B6F-9BFF-F91AEC17F79B}</a:tableStyleId>
              </a:tblPr>
              <a:tblGrid>
                <a:gridCol w="3486175">
                  <a:extLst>
                    <a:ext uri="{9D8B030D-6E8A-4147-A177-3AD203B41FA5}">
                      <a16:colId xmlns:a16="http://schemas.microsoft.com/office/drawing/2014/main" val="20000"/>
                    </a:ext>
                  </a:extLst>
                </a:gridCol>
                <a:gridCol w="2128925">
                  <a:extLst>
                    <a:ext uri="{9D8B030D-6E8A-4147-A177-3AD203B41FA5}">
                      <a16:colId xmlns:a16="http://schemas.microsoft.com/office/drawing/2014/main" val="20001"/>
                    </a:ext>
                  </a:extLst>
                </a:gridCol>
                <a:gridCol w="3167450">
                  <a:extLst>
                    <a:ext uri="{9D8B030D-6E8A-4147-A177-3AD203B41FA5}">
                      <a16:colId xmlns:a16="http://schemas.microsoft.com/office/drawing/2014/main" val="20002"/>
                    </a:ext>
                  </a:extLst>
                </a:gridCol>
              </a:tblGrid>
              <a:tr h="312725">
                <a:tc>
                  <a:txBody>
                    <a:bodyPr/>
                    <a:lstStyle/>
                    <a:p>
                      <a:pPr marL="0" marR="0" lvl="0" indent="0" algn="l" rtl="0">
                        <a:lnSpc>
                          <a:spcPct val="107000"/>
                        </a:lnSpc>
                        <a:spcBef>
                          <a:spcPts val="0"/>
                        </a:spcBef>
                        <a:spcAft>
                          <a:spcPts val="0"/>
                        </a:spcAft>
                        <a:buNone/>
                      </a:pPr>
                      <a:r>
                        <a:rPr lang="en-US" sz="2000" b="1"/>
                        <a:t>Editorial member  </a:t>
                      </a:r>
                      <a:endParaRPr sz="2000" b="1">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b="1"/>
                        <a:t>Role</a:t>
                      </a:r>
                      <a:endParaRPr sz="2000" b="1">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b="1"/>
                        <a:t>State </a:t>
                      </a:r>
                      <a:endParaRPr sz="2000" b="1">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332275">
                <a:tc>
                  <a:txBody>
                    <a:bodyPr/>
                    <a:lstStyle/>
                    <a:p>
                      <a:pPr marL="0" marR="0" lvl="0" indent="0" algn="l" rtl="0">
                        <a:lnSpc>
                          <a:spcPct val="107000"/>
                        </a:lnSpc>
                        <a:spcBef>
                          <a:spcPts val="0"/>
                        </a:spcBef>
                        <a:spcAft>
                          <a:spcPts val="0"/>
                        </a:spcAft>
                        <a:buNone/>
                      </a:pPr>
                      <a:r>
                        <a:rPr lang="en-US" sz="2000" u="none"/>
                        <a:t>Professor Virginia Kilborn </a:t>
                      </a:r>
                      <a:endParaRPr sz="2000" u="none">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Chair</a:t>
                      </a:r>
                      <a:endParaRPr sz="2000">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Victoria</a:t>
                      </a:r>
                      <a:endParaRPr sz="2000">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310475">
                <a:tc>
                  <a:txBody>
                    <a:bodyPr/>
                    <a:lstStyle/>
                    <a:p>
                      <a:pPr marL="0" marR="0" lvl="0" indent="0" algn="l" rtl="0">
                        <a:lnSpc>
                          <a:spcPct val="107000"/>
                        </a:lnSpc>
                        <a:spcBef>
                          <a:spcPts val="0"/>
                        </a:spcBef>
                        <a:spcAft>
                          <a:spcPts val="0"/>
                        </a:spcAft>
                        <a:buNone/>
                      </a:pPr>
                      <a:r>
                        <a:rPr lang="en-US" sz="2000" u="none"/>
                        <a:t>Professor Sarah Brough  </a:t>
                      </a:r>
                      <a:endParaRPr sz="2000" u="none">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Deputy chair</a:t>
                      </a:r>
                      <a:endParaRPr sz="2000">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New South Wales </a:t>
                      </a:r>
                      <a:endParaRPr sz="200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324500">
                <a:tc>
                  <a:txBody>
                    <a:bodyPr/>
                    <a:lstStyle/>
                    <a:p>
                      <a:pPr marL="0" marR="0" lvl="0" indent="0" algn="l" rtl="0">
                        <a:lnSpc>
                          <a:spcPct val="107000"/>
                        </a:lnSpc>
                        <a:spcBef>
                          <a:spcPts val="0"/>
                        </a:spcBef>
                        <a:spcAft>
                          <a:spcPts val="0"/>
                        </a:spcAft>
                        <a:buNone/>
                      </a:pPr>
                      <a:r>
                        <a:rPr lang="en-US" sz="2000" u="none"/>
                        <a:t>Professor Tamara Davis </a:t>
                      </a:r>
                      <a:endParaRPr sz="2000" u="none">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Board member</a:t>
                      </a:r>
                      <a:endParaRPr sz="2000">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Queensland </a:t>
                      </a:r>
                      <a:endParaRPr sz="2000">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48350">
                <a:tc>
                  <a:txBody>
                    <a:bodyPr/>
                    <a:lstStyle/>
                    <a:p>
                      <a:pPr marL="0" marR="0" lvl="0" indent="0" algn="l" rtl="0">
                        <a:lnSpc>
                          <a:spcPct val="107000"/>
                        </a:lnSpc>
                        <a:spcBef>
                          <a:spcPts val="0"/>
                        </a:spcBef>
                        <a:spcAft>
                          <a:spcPts val="0"/>
                        </a:spcAft>
                        <a:buNone/>
                      </a:pPr>
                      <a:r>
                        <a:rPr lang="en-US" sz="2000" u="none"/>
                        <a:t>Professor Cathryn Trott </a:t>
                      </a:r>
                      <a:endParaRPr sz="2000" u="none">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Board member</a:t>
                      </a:r>
                      <a:endParaRPr sz="2000">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Western Australia</a:t>
                      </a:r>
                      <a:endParaRPr sz="2000">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310475">
                <a:tc>
                  <a:txBody>
                    <a:bodyPr/>
                    <a:lstStyle/>
                    <a:p>
                      <a:pPr marL="0" marR="0" lvl="0" indent="0" algn="l" rtl="0">
                        <a:lnSpc>
                          <a:spcPct val="107000"/>
                        </a:lnSpc>
                        <a:spcBef>
                          <a:spcPts val="0"/>
                        </a:spcBef>
                        <a:spcAft>
                          <a:spcPts val="0"/>
                        </a:spcAft>
                        <a:buNone/>
                      </a:pPr>
                      <a:r>
                        <a:rPr lang="en-US" sz="2000" u="none"/>
                        <a:t>Professor Mike Ireland </a:t>
                      </a:r>
                      <a:endParaRPr sz="2000" u="none">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Board member</a:t>
                      </a:r>
                      <a:endParaRPr sz="2000">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ACT </a:t>
                      </a:r>
                      <a:endParaRPr sz="2000">
                        <a:latin typeface="Arial"/>
                        <a:ea typeface="Arial"/>
                        <a:cs typeface="Arial"/>
                        <a:sym typeface="Arial"/>
                      </a:endParaRPr>
                    </a:p>
                  </a:txBody>
                  <a:tcPr marL="91450" marR="91450" marT="45725" marB="45725"/>
                </a:tc>
                <a:extLst>
                  <a:ext uri="{0D108BD9-81ED-4DB2-BD59-A6C34878D82A}">
                    <a16:rowId xmlns:a16="http://schemas.microsoft.com/office/drawing/2014/main" val="10005"/>
                  </a:ext>
                </a:extLst>
              </a:tr>
              <a:tr h="331125">
                <a:tc>
                  <a:txBody>
                    <a:bodyPr/>
                    <a:lstStyle/>
                    <a:p>
                      <a:pPr marL="0" marR="0" lvl="0" indent="0" algn="l" rtl="0">
                        <a:lnSpc>
                          <a:spcPct val="107000"/>
                        </a:lnSpc>
                        <a:spcBef>
                          <a:spcPts val="0"/>
                        </a:spcBef>
                        <a:spcAft>
                          <a:spcPts val="0"/>
                        </a:spcAft>
                        <a:buNone/>
                      </a:pPr>
                      <a:r>
                        <a:rPr lang="en-US" sz="2000" u="none"/>
                        <a:t>Professor Chris Power</a:t>
                      </a:r>
                      <a:endParaRPr sz="2000" u="none">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Board member</a:t>
                      </a:r>
                      <a:endParaRPr sz="2000">
                        <a:latin typeface="Arial"/>
                        <a:ea typeface="Arial"/>
                        <a:cs typeface="Arial"/>
                        <a:sym typeface="Arial"/>
                      </a:endParaRPr>
                    </a:p>
                  </a:txBody>
                  <a:tcPr marL="91450" marR="91450" marT="45725" marB="45725"/>
                </a:tc>
                <a:tc>
                  <a:txBody>
                    <a:bodyPr/>
                    <a:lstStyle/>
                    <a:p>
                      <a:pPr marL="0" marR="0" lvl="0" indent="0" algn="l" rtl="0">
                        <a:lnSpc>
                          <a:spcPct val="107000"/>
                        </a:lnSpc>
                        <a:spcBef>
                          <a:spcPts val="0"/>
                        </a:spcBef>
                        <a:spcAft>
                          <a:spcPts val="0"/>
                        </a:spcAft>
                        <a:buNone/>
                      </a:pPr>
                      <a:r>
                        <a:rPr lang="en-US" sz="2000"/>
                        <a:t>Western Australia</a:t>
                      </a:r>
                      <a:endParaRPr sz="2000">
                        <a:latin typeface="Arial"/>
                        <a:ea typeface="Arial"/>
                        <a:cs typeface="Arial"/>
                        <a:sym typeface="Arial"/>
                      </a:endParaRPr>
                    </a:p>
                  </a:txBody>
                  <a:tcPr marL="91450" marR="91450" marT="45725" marB="45725"/>
                </a:tc>
                <a:extLst>
                  <a:ext uri="{0D108BD9-81ED-4DB2-BD59-A6C34878D82A}">
                    <a16:rowId xmlns:a16="http://schemas.microsoft.com/office/drawing/2014/main" val="10006"/>
                  </a:ext>
                </a:extLst>
              </a:tr>
            </a:tbl>
          </a:graphicData>
        </a:graphic>
      </p:graphicFrame>
      <p:pic>
        <p:nvPicPr>
          <p:cNvPr id="339" name="Google Shape;339;p26" descr="A group of people standing in a room&#10;&#10;Description automatically generated"/>
          <p:cNvPicPr preferRelativeResize="0"/>
          <p:nvPr/>
        </p:nvPicPr>
        <p:blipFill rotWithShape="1">
          <a:blip r:embed="rId3">
            <a:alphaModFix/>
          </a:blip>
          <a:srcRect t="17597" b="8617"/>
          <a:stretch/>
        </p:blipFill>
        <p:spPr>
          <a:xfrm>
            <a:off x="8058364" y="1131192"/>
            <a:ext cx="3833876" cy="3771768"/>
          </a:xfrm>
          <a:prstGeom prst="rect">
            <a:avLst/>
          </a:prstGeom>
          <a:noFill/>
          <a:ln>
            <a:noFill/>
          </a:ln>
        </p:spPr>
      </p:pic>
    </p:spTree>
    <p:extLst>
      <p:ext uri="{BB962C8B-B14F-4D97-AF65-F5344CB8AC3E}">
        <p14:creationId xmlns:p14="http://schemas.microsoft.com/office/powerpoint/2010/main" val="13708262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g32d199f71da_0_56"/>
          <p:cNvSpPr txBox="1">
            <a:spLocks noGrp="1"/>
          </p:cNvSpPr>
          <p:nvPr>
            <p:ph type="title"/>
          </p:nvPr>
        </p:nvSpPr>
        <p:spPr>
          <a:xfrm>
            <a:off x="666000" y="1364800"/>
            <a:ext cx="10800000" cy="1080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Methodology</a:t>
            </a:r>
            <a:endParaRPr/>
          </a:p>
        </p:txBody>
      </p:sp>
      <p:sp>
        <p:nvSpPr>
          <p:cNvPr id="346" name="Google Shape;346;g32d199f71da_0_56"/>
          <p:cNvSpPr txBox="1">
            <a:spLocks noGrp="1"/>
          </p:cNvSpPr>
          <p:nvPr>
            <p:ph type="body" idx="1"/>
          </p:nvPr>
        </p:nvSpPr>
        <p:spPr>
          <a:xfrm>
            <a:off x="410900" y="2324650"/>
            <a:ext cx="10800000" cy="3312000"/>
          </a:xfrm>
          <a:prstGeom prst="rect">
            <a:avLst/>
          </a:prstGeom>
        </p:spPr>
        <p:txBody>
          <a:bodyPr spcFirstLastPara="1" wrap="square" lIns="0" tIns="0" rIns="0" bIns="0" anchor="t" anchorCtr="0">
            <a:noAutofit/>
          </a:bodyPr>
          <a:lstStyle/>
          <a:p>
            <a:pPr marL="457200" lvl="0" indent="-406400" algn="l" rtl="0">
              <a:spcBef>
                <a:spcPts val="1000"/>
              </a:spcBef>
              <a:spcAft>
                <a:spcPts val="0"/>
              </a:spcAft>
              <a:buSzPts val="2800"/>
              <a:buChar char="❖"/>
            </a:pPr>
            <a:r>
              <a:rPr lang="en-US"/>
              <a:t>The decadal plan draws from the 13 community white papers</a:t>
            </a:r>
            <a:endParaRPr/>
          </a:p>
          <a:p>
            <a:pPr marL="457200" lvl="0" indent="-406400" algn="l" rtl="0">
              <a:spcBef>
                <a:spcPts val="0"/>
              </a:spcBef>
              <a:spcAft>
                <a:spcPts val="0"/>
              </a:spcAft>
              <a:buSzPts val="2800"/>
              <a:buChar char="❖"/>
            </a:pPr>
            <a:r>
              <a:rPr lang="en-US"/>
              <a:t>The EB all read each paper, and the main themes were sketched out</a:t>
            </a:r>
            <a:endParaRPr/>
          </a:p>
          <a:p>
            <a:pPr marL="457200" lvl="0" indent="-406400" algn="l" rtl="0">
              <a:spcBef>
                <a:spcPts val="0"/>
              </a:spcBef>
              <a:spcAft>
                <a:spcPts val="0"/>
              </a:spcAft>
              <a:buSzPts val="2800"/>
              <a:buChar char="❖"/>
            </a:pPr>
            <a:r>
              <a:rPr lang="en-US"/>
              <a:t>Themes and sections refined during the intensive writing week - WG chairs were contacted when needed for clarifications / further information</a:t>
            </a:r>
            <a:endParaRPr/>
          </a:p>
          <a:p>
            <a:pPr marL="457200" lvl="0" indent="-406400" algn="l" rtl="0">
              <a:spcBef>
                <a:spcPts val="0"/>
              </a:spcBef>
              <a:spcAft>
                <a:spcPts val="0"/>
              </a:spcAft>
              <a:buSzPts val="2800"/>
              <a:buChar char="❖"/>
            </a:pPr>
            <a:r>
              <a:rPr lang="en-US"/>
              <a:t>The first draft DP was submitted to NCA in October, and 3 rounds of feedback have taken place</a:t>
            </a:r>
            <a:endParaRPr/>
          </a:p>
          <a:p>
            <a:pPr marL="457200" lvl="0" indent="-406400" algn="l" rtl="0">
              <a:spcBef>
                <a:spcPts val="0"/>
              </a:spcBef>
              <a:spcAft>
                <a:spcPts val="0"/>
              </a:spcAft>
              <a:buSzPts val="2800"/>
              <a:buChar char="❖"/>
            </a:pPr>
            <a:r>
              <a:rPr lang="en-US"/>
              <a:t>We are now seeking community feedback</a:t>
            </a:r>
            <a:endParaRPr/>
          </a:p>
          <a:p>
            <a:pPr marL="0" lvl="0" indent="0" algn="l" rtl="0">
              <a:spcBef>
                <a:spcPts val="1000"/>
              </a:spcBef>
              <a:spcAft>
                <a:spcPts val="0"/>
              </a:spcAft>
              <a:buNone/>
            </a:pPr>
            <a:endParaRPr/>
          </a:p>
        </p:txBody>
      </p:sp>
    </p:spTree>
    <p:extLst>
      <p:ext uri="{BB962C8B-B14F-4D97-AF65-F5344CB8AC3E}">
        <p14:creationId xmlns:p14="http://schemas.microsoft.com/office/powerpoint/2010/main" val="367337700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2559</Words>
  <Application>Microsoft Macintosh PowerPoint</Application>
  <PresentationFormat>Widescreen</PresentationFormat>
  <Paragraphs>262</Paragraphs>
  <Slides>36</Slides>
  <Notes>36</Notes>
  <HiddenSlides>4</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Noto Sans Symbols</vt:lpstr>
      <vt:lpstr>Radley</vt:lpstr>
      <vt:lpstr>Arial</vt:lpstr>
      <vt:lpstr>Playfair Display</vt:lpstr>
      <vt:lpstr>Calibri</vt:lpstr>
      <vt:lpstr>Office Theme</vt:lpstr>
      <vt:lpstr>Custom Design</vt:lpstr>
      <vt:lpstr>PowerPoint Presentation</vt:lpstr>
      <vt:lpstr>PowerPoint Presentation</vt:lpstr>
      <vt:lpstr>PowerPoint Presentation</vt:lpstr>
      <vt:lpstr>Process</vt:lpstr>
      <vt:lpstr>Decadal Plan Development Timeline</vt:lpstr>
      <vt:lpstr>Decadal plan working groups </vt:lpstr>
      <vt:lpstr>2024 Town-hall consultations</vt:lpstr>
      <vt:lpstr>Decadal Plan Editorial Board</vt:lpstr>
      <vt:lpstr>Methodology</vt:lpstr>
      <vt:lpstr>Timeline from here </vt:lpstr>
      <vt:lpstr>Images/ case studies for Decadal Plan</vt:lpstr>
      <vt:lpstr>Decadal plan website</vt:lpstr>
      <vt:lpstr>Themes from the white papers</vt:lpstr>
      <vt:lpstr>A bold vision for Astronomy in Australia</vt:lpstr>
      <vt:lpstr>(a few) Highlights of the decade</vt:lpstr>
      <vt:lpstr>(some) Discoveries of the decade</vt:lpstr>
      <vt:lpstr>Instrumentation and Industry</vt:lpstr>
      <vt:lpstr>Priorities for the next decade</vt:lpstr>
      <vt:lpstr>PowerPoint Presentation</vt:lpstr>
      <vt:lpstr>1&amp;2: International access and leadership</vt:lpstr>
      <vt:lpstr>3. Access to HPC, Data and Software</vt:lpstr>
      <vt:lpstr>4. Enhance Australian Involvement in international collaborations</vt:lpstr>
      <vt:lpstr>5. Instrumentation Capability and Technology Development, including Space Technology</vt:lpstr>
      <vt:lpstr>6. Australian advanced astrophysics facilities</vt:lpstr>
      <vt:lpstr>PowerPoint Presentation</vt:lpstr>
      <vt:lpstr>7. National coordination</vt:lpstr>
      <vt:lpstr>8. Education, Outreach and Careers</vt:lpstr>
      <vt:lpstr>9. Build connections with First Nations Astronomy </vt:lpstr>
      <vt:lpstr>10. Promote Dark and Quiet Skies and Sustainable Astronomy </vt:lpstr>
      <vt:lpstr>Science questions for the next decade</vt:lpstr>
      <vt:lpstr>How do planets, stars, and galaxies evolve, and how is that evolution connected from the smallest to largest scales?</vt:lpstr>
      <vt:lpstr>2. What is the dark Universe made of? </vt:lpstr>
      <vt:lpstr>3. How does physics work in extreme environments? </vt:lpstr>
      <vt:lpstr>4. What kinds of exoplanets exist and are they habitable?</vt:lpstr>
      <vt:lpstr>Questions?</vt:lpstr>
      <vt:lpstr>Thank you for your participation today!!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Swastika Devi</dc:creator>
  <cp:lastModifiedBy>Sarah Brough</cp:lastModifiedBy>
  <cp:revision>4</cp:revision>
  <dcterms:created xsi:type="dcterms:W3CDTF">2024-07-09T04:21:39Z</dcterms:created>
  <dcterms:modified xsi:type="dcterms:W3CDTF">2025-02-17T00:50:15Z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0x010100A9F2DF799B4EDD418D115D512438A05B</vt:lpwstr>
  </property>
  <property fmtid="{D5CDD505-2E9C-101B-9397-08002B2CF9AE}" pid="3" name="MediaServiceImageTags">
    <vt:lpwstr/>
  </property>
  <property fmtid="{D5CDD505-2E9C-101B-9397-08002B2CF9AE}" pid="4" name="TaxKeyword">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xd_Signature">
    <vt:lpwstr/>
  </property>
  <property fmtid="{D5CDD505-2E9C-101B-9397-08002B2CF9AE}" pid="12" name="_dlc_DocIdItemGuid">
    <vt:lpwstr>c94f8e62-475a-4d45-b65a-d62666c64c0a</vt:lpwstr>
  </property>
  <property fmtid="{D5CDD505-2E9C-101B-9397-08002B2CF9AE}" pid="13" name="TriggerFlowInfo">
    <vt:lpwstr/>
  </property>
</Properties>
</file>