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4"/>
  </p:sldMasterIdLst>
  <p:notesMasterIdLst>
    <p:notesMasterId r:id="rId41"/>
  </p:notesMasterIdLst>
  <p:handoutMasterIdLst>
    <p:handoutMasterId r:id="rId42"/>
  </p:handoutMasterIdLst>
  <p:sldIdLst>
    <p:sldId id="270" r:id="rId5"/>
    <p:sldId id="424" r:id="rId6"/>
    <p:sldId id="478" r:id="rId7"/>
    <p:sldId id="277" r:id="rId8"/>
    <p:sldId id="276" r:id="rId9"/>
    <p:sldId id="280" r:id="rId10"/>
    <p:sldId id="275" r:id="rId11"/>
    <p:sldId id="279" r:id="rId12"/>
    <p:sldId id="281" r:id="rId13"/>
    <p:sldId id="285" r:id="rId14"/>
    <p:sldId id="286" r:id="rId15"/>
    <p:sldId id="491" r:id="rId16"/>
    <p:sldId id="492" r:id="rId17"/>
    <p:sldId id="421" r:id="rId18"/>
    <p:sldId id="371" r:id="rId19"/>
    <p:sldId id="488" r:id="rId20"/>
    <p:sldId id="490" r:id="rId21"/>
    <p:sldId id="268" r:id="rId22"/>
    <p:sldId id="269" r:id="rId23"/>
    <p:sldId id="425" r:id="rId24"/>
    <p:sldId id="426" r:id="rId25"/>
    <p:sldId id="427" r:id="rId26"/>
    <p:sldId id="288" r:id="rId27"/>
    <p:sldId id="428" r:id="rId28"/>
    <p:sldId id="429" r:id="rId29"/>
    <p:sldId id="289" r:id="rId30"/>
    <p:sldId id="287" r:id="rId31"/>
    <p:sldId id="487" r:id="rId32"/>
    <p:sldId id="430" r:id="rId33"/>
    <p:sldId id="284" r:id="rId34"/>
    <p:sldId id="431" r:id="rId35"/>
    <p:sldId id="434" r:id="rId36"/>
    <p:sldId id="283" r:id="rId37"/>
    <p:sldId id="485" r:id="rId38"/>
    <p:sldId id="484" r:id="rId39"/>
    <p:sldId id="432" r:id="rId40"/>
  </p:sldIdLst>
  <p:sldSz cx="12192000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32"/>
    <p:restoredTop sz="94694"/>
  </p:normalViewPr>
  <p:slideViewPr>
    <p:cSldViewPr snapToGrid="0" snapToObjects="1">
      <p:cViewPr varScale="1">
        <p:scale>
          <a:sx n="111" d="100"/>
          <a:sy n="111" d="100"/>
        </p:scale>
        <p:origin x="10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5" d="100"/>
          <a:sy n="155" d="100"/>
        </p:scale>
        <p:origin x="5984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425C8D-C5AF-9F4F-9E24-5C2DC72753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21E46C-AA4E-214A-A45C-A09C6AE0B0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442EA-0DF9-924B-8435-17D563E57ACA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AFBB1-2BB3-DA46-A158-0722D5A310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7D7EA5-B09A-264C-ABF4-E27232AD2E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321C2-EC5F-E04A-AFC0-A1F418A559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3814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955B6-3D2D-2944-B7F4-FE074C92CB41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6ACD0-BE8A-3D4B-8E89-B0E6ACFF594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273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DA3A86E7-0F84-938F-6843-E46AC16A5EB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ABDEB899-A1D2-4FC0-A24E-C70C8059850C}" type="slidenum">
              <a:rPr lang="en-US" altLang="en-US">
                <a:latin typeface="Times" panose="02020603050405020304" pitchFamily="18" charset="0"/>
              </a:rPr>
              <a:pPr/>
              <a:t>2</a:t>
            </a:fld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DB2862F-C397-3FAD-F521-84CD128B2D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2E615F04-8E2B-252F-6F5A-185A6369C5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98747E55-8247-D7C5-D9FD-E1AF96A1AC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D1A2D0D9-EE52-41E4-90A2-2C56200940D4}" type="slidenum">
              <a:rPr lang="en-US" altLang="en-US">
                <a:latin typeface="Times" panose="02020603050405020304" pitchFamily="18" charset="0"/>
              </a:rPr>
              <a:pPr/>
              <a:t>14</a:t>
            </a:fld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9E9345F-0D1D-AA1E-6962-FD962DEA99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F67CE9E3-522F-976B-CCE4-D9FB42901B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AU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43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9C6FC0AB-1CF2-4550-0732-17544AA5A2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fld id="{4972D042-4DB4-4B8E-8501-BB3F9C8E9D89}" type="slidenum">
              <a:rPr lang="en-US" altLang="en-US" smtClean="0">
                <a:latin typeface="Times" panose="02020603050405020304" pitchFamily="18" charset="0"/>
              </a:rPr>
              <a:pPr/>
              <a:t>15</a:t>
            </a:fld>
            <a:endParaRPr lang="en-US" altLang="en-US" dirty="0">
              <a:latin typeface="Times" panose="02020603050405020304" pitchFamily="18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71CFC0F4-47B1-37AB-5745-02431E9BD1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D4DD7EE7-068C-514D-9C99-81DD4E3B6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AU" altLang="en-US" dirty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A64F51-9EB6-78B7-3242-18BCC7FF2A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ACB42F-B3BA-4E4B-A748-F31D3D5F3E79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8585800B-48DA-0008-F08A-EB7ADF7E2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CC0D7F5B-DE5F-46CD-3BD1-1F01F8C1FF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00A3AFF-A563-23EA-2073-AA95FEA9EE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6CD455-79F6-45E3-BD82-582993E9FFC4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9B725F8A-A577-C2C3-C5F0-2FDBC587E8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CAD12F71-CC0D-2F77-1505-B39A658A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70D427A-31A8-804F-A88E-B2237F6FF8DD}"/>
              </a:ext>
            </a:extLst>
          </p:cNvPr>
          <p:cNvSpPr/>
          <p:nvPr userDrawn="1"/>
        </p:nvSpPr>
        <p:spPr>
          <a:xfrm rot="5400000">
            <a:off x="5706291" y="372292"/>
            <a:ext cx="779419" cy="121920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C14B686-A7B8-C34E-BD3F-17AD72808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9B41C51-D68E-9449-86C7-CBC06D1C8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8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F82EA3DA-C474-D847-B0C1-B5364DDE78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38090" y="6272870"/>
            <a:ext cx="1031419" cy="44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57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89322-9A51-CF47-9BCE-8A274228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07212E-11F3-7146-8330-7492C05E1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7CE0A-6B60-3742-93AD-23A209CBBF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A14E38-BB51-F54A-9AD2-6AAFF8A8D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1B5788-2A39-084B-90DD-A819257FB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CEF53-4D31-8242-83DE-62BD51DF3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771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A7907-E5FB-184A-8D4C-E7F0363B7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59D33F-34E1-2B4C-92CA-04B6FBAF0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26CAB-22B4-C148-B72D-D92D3A07F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93C9D-DD6D-364A-8DD3-53A1DB01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7C8B4-E587-0847-9656-D1322F62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481EB-E9D2-004D-90CA-CAB413ABA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23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093C4-06D5-D846-9EC4-5C6DBC48A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58AC8C-69E6-1F44-A7E6-E36E3B5B1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9DAAA2-1001-A447-B169-6BC6A3A9B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54475-6876-C74F-A4D6-E016065A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69DEA-0A87-7A49-A7C7-DAFF59125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94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EBAEFB-AAD7-744A-B66F-3F55FAB63E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5C8CE-5363-144E-B73C-9ACEA0F02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1D23BB-0E7F-D643-81C6-4B31CE85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FD898-2BEA-9A45-9AA1-8CC3C992C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636B6-F2BE-9448-A62E-D504A82A1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49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4E39B-14A1-1D04-27D6-4A21C3076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DCEA8-3673-A818-BB43-5CFE67AEE61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00E7B-B438-4411-B1E8-84604CB0A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2286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7710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AEC3-2404-6B07-43D7-B0A1CA94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CEF956-2F5B-4354-28C2-4ABCD2BF53E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22860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073639-6BC1-3E88-081C-DFFDB2642C77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22860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EDD3C8-4A5E-ADF4-7308-8C0E5ABE37A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4196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6595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486B6-051B-BEF3-2379-E10FAEF1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144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F0C9-28DA-6537-473D-1225BBA6914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914400" y="22860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A987-2564-826B-CAA7-30510158A383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22860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63D1AF-2A0A-A72B-A9FA-A0536227ECE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914400" y="4419600"/>
            <a:ext cx="103632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8718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AED8B6A-BF3C-3841-AC68-EA4F713AC1D1}"/>
              </a:ext>
            </a:extLst>
          </p:cNvPr>
          <p:cNvSpPr/>
          <p:nvPr userDrawn="1"/>
        </p:nvSpPr>
        <p:spPr>
          <a:xfrm rot="5400000">
            <a:off x="8353696" y="3019698"/>
            <a:ext cx="6858002" cy="818607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4" dirty="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46DAC5EE-7BE5-1B40-BC41-0FDC4D317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29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62FD98-3A3B-ED4A-B5A0-270006582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29362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5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F80EF8E-6955-3F43-982F-3BCF7D602B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02907" y="6072600"/>
            <a:ext cx="559580" cy="58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C3CAF-EF20-E846-9014-6CC7DCE42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738F64-4913-EC4A-9A68-E8673BB3C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16E80-7BD3-AE49-9870-F9F5B403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88A2DC-035C-B14F-B19C-CB7321DC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55AF1-9F13-EE48-BD13-4EE551D03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496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576F-52A6-6A44-9770-E1FD988B3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9FF5B4-B83A-E144-BAE0-E7544E1E6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FC242-86EB-0B4D-9A9C-047E4CC2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9D39-A957-AF48-A681-2A17A3D30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93B4E-0B0C-0345-98D9-4B24C5F0D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0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CD77F-2D1E-D34E-82F2-2DF7A7684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1B118-8329-2547-A701-0D75FF183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1D7A6-8B3A-724A-A503-F2835F9DD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243E-EEA7-174A-B059-5F806489D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DD662-1A8F-E248-AB28-EAFB7DA3D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8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FFFD2-2617-A74F-9D83-C4D00495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C1616-2DE5-8048-90DC-A0C829DFE4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71343-B6E8-BD43-BE2C-22A4061CC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5024D-C582-334B-94AD-90E1339D2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D3B62-B8F9-4843-BD99-C72455EE4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6F2EE-CF6F-4345-A039-1B40F6348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802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340F2-8632-B244-858D-B5A7AF9A6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C2D3F6-BB18-F14E-8D35-FD649E118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C798A8-CAFE-424D-B0A5-C3DC3F074F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8559B9-5FB8-D04E-A852-693D627F4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3C5EF-AA28-8640-800F-F17F871ADB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9E43BD-555B-0149-94B5-2CC0FC0C1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9454A0-E619-424A-BEA9-5C1C9987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BD3496-97C5-B448-AF5C-D00B11C7F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14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765B-D070-854F-9477-DBF48AF4C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A9D1A6-626E-5E45-9CD6-50DB8C88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8D2A2-5CAA-F343-A52F-AEB7B0D60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461A9A-389E-BB43-B950-27ECB22D0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741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C4AEA-4CDB-0445-BD1F-DCC399E45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1DDEF3-FDA5-1E41-902C-3526329AB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5A0A2-E1F0-E04B-B731-0A2CC7A5A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627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56CC83-2083-2244-BEDB-0B9322B88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51374-4AAF-D840-88E1-6BFA1FA47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5CBD-57A9-9349-9A9F-D4B99E3CE3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0960B-9B8C-714C-BBC0-2546AD7FAB00}" type="datetimeFigureOut">
              <a:rPr lang="en-US" smtClean="0"/>
              <a:t>2/17/2025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C675-5A73-5B49-BFBE-33FE0DF58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9B4C0F-8DCD-6B49-93C4-B292BE411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E8C27-AD96-DB49-8F98-2B741DE97C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84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0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5.x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7E0B4-7029-1448-B5FF-A8405B21A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b="1" dirty="0">
                <a:latin typeface="+mn-lt"/>
              </a:rPr>
              <a:t>ASTROPHYSI</a:t>
            </a:r>
            <a:r>
              <a:rPr lang="en-US" b="1" dirty="0">
                <a:latin typeface="+mn-lt"/>
              </a:rPr>
              <a:t>CAL RESEARCH</a:t>
            </a:r>
            <a:r>
              <a:rPr lang="en-US" sz="3500" b="1" dirty="0">
                <a:latin typeface="+mn-lt"/>
              </a:rPr>
              <a:t> FROM </a:t>
            </a:r>
            <a:br>
              <a:rPr lang="en-US" sz="3500" b="1">
                <a:latin typeface="+mn-lt"/>
              </a:rPr>
            </a:br>
            <a:r>
              <a:rPr lang="en-US" sz="3500" b="1">
                <a:latin typeface="+mn-lt"/>
              </a:rPr>
              <a:t>BALLOON-BORNE </a:t>
            </a:r>
            <a:r>
              <a:rPr lang="en-US" sz="3500" b="1" dirty="0">
                <a:latin typeface="+mn-lt"/>
              </a:rPr>
              <a:t>PLATFORMS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841CB-73CD-E444-ACD1-1BFBF39F0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AU" dirty="0"/>
          </a:p>
          <a:p>
            <a:pPr marL="0" indent="0" algn="ctr">
              <a:buNone/>
            </a:pPr>
            <a:r>
              <a:rPr lang="en-AU" sz="2800" b="1" dirty="0">
                <a:latin typeface="+mn-lt"/>
              </a:rPr>
              <a:t>Ravi Sood</a:t>
            </a:r>
          </a:p>
          <a:p>
            <a:pPr marL="0" indent="0" algn="ctr">
              <a:buNone/>
            </a:pPr>
            <a:endParaRPr lang="en-AU" sz="2000" dirty="0">
              <a:latin typeface="+mn-lt"/>
            </a:endParaRPr>
          </a:p>
          <a:p>
            <a:pPr marL="0" indent="0" algn="ctr">
              <a:buNone/>
            </a:pPr>
            <a:r>
              <a:rPr lang="en-AU" sz="2000" dirty="0">
                <a:latin typeface="+mn-lt"/>
              </a:rPr>
              <a:t>School of Science</a:t>
            </a:r>
          </a:p>
          <a:p>
            <a:pPr marL="0" indent="0" algn="ctr">
              <a:buNone/>
            </a:pPr>
            <a:r>
              <a:rPr lang="en-AU" sz="2000" dirty="0">
                <a:latin typeface="+mn-lt"/>
              </a:rPr>
              <a:t>UNSW Canberra</a:t>
            </a:r>
          </a:p>
          <a:p>
            <a:pPr marL="0" indent="0" algn="ctr">
              <a:buNone/>
            </a:pPr>
            <a:r>
              <a:rPr lang="en-AU" sz="2000" dirty="0">
                <a:latin typeface="+mn-lt"/>
              </a:rPr>
              <a:t>&amp;</a:t>
            </a:r>
          </a:p>
          <a:p>
            <a:pPr marL="0" indent="0" algn="ctr">
              <a:buNone/>
            </a:pPr>
            <a:r>
              <a:rPr lang="en-AU" sz="2000" dirty="0">
                <a:latin typeface="+mn-lt"/>
              </a:rPr>
              <a:t>Station Director, Balloon Launching Station</a:t>
            </a:r>
          </a:p>
          <a:p>
            <a:pPr marL="0" indent="0" algn="ctr">
              <a:buNone/>
            </a:pPr>
            <a:r>
              <a:rPr lang="en-AU" sz="2000" dirty="0">
                <a:latin typeface="+mn-lt"/>
              </a:rPr>
              <a:t>Alice Springs</a:t>
            </a:r>
          </a:p>
        </p:txBody>
      </p:sp>
    </p:spTree>
    <p:extLst>
      <p:ext uri="{BB962C8B-B14F-4D97-AF65-F5344CB8AC3E}">
        <p14:creationId xmlns:p14="http://schemas.microsoft.com/office/powerpoint/2010/main" val="142221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F05ABF-D5EF-F2BE-DB63-811A35C0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1BCB7-6C15-F8FA-B635-4C32B1B7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HOW DO WE FLY BALLOONS AT THE EDGE OF SPACE?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1451BB-372E-FC4A-DD91-D77152B24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5981" y="1825625"/>
            <a:ext cx="5181600" cy="4351338"/>
          </a:xfrm>
        </p:spPr>
        <p:txBody>
          <a:bodyPr>
            <a:normAutofit/>
          </a:bodyPr>
          <a:lstStyle/>
          <a:p>
            <a:pPr marL="384048" indent="-384048" eaLnBrk="1" fontAlgn="auto" hangingPunct="1">
              <a:buFontTx/>
              <a:buNone/>
              <a:defRPr/>
            </a:pPr>
            <a:r>
              <a:rPr lang="en-US" altLang="en-US" sz="3600" b="1" u="sng" dirty="0"/>
              <a:t>AT 20 KM ALTITUDE</a:t>
            </a:r>
            <a:endParaRPr lang="en-US" altLang="en-US" dirty="0"/>
          </a:p>
          <a:p>
            <a:pPr marL="384048" indent="-384048" eaLnBrk="1" fontAlgn="auto" hangingPunct="1">
              <a:defRPr/>
            </a:pPr>
            <a:r>
              <a:rPr lang="en-US" altLang="en-US" dirty="0"/>
              <a:t>Density of air is 0.09 kg per cubic meter</a:t>
            </a:r>
          </a:p>
          <a:p>
            <a:pPr marL="384048" indent="-384048" eaLnBrk="1" fontAlgn="auto" hangingPunct="1">
              <a:defRPr/>
            </a:pPr>
            <a:r>
              <a:rPr lang="en-US" altLang="en-US" dirty="0"/>
              <a:t>To lift 1.3 kg to 20 km altitude, we need to displace (1.3/0.09) = 15 cubic meters of air</a:t>
            </a:r>
          </a:p>
          <a:p>
            <a:pPr marL="384048" indent="-384048" eaLnBrk="1" fontAlgn="auto" hangingPunct="1">
              <a:defRPr/>
            </a:pPr>
            <a:r>
              <a:rPr lang="en-US" altLang="en-US" i="1" dirty="0"/>
              <a:t>We therefore need a 15 cubic meter volume balloon to lift 1.3 kg to 20 km altitude</a:t>
            </a:r>
            <a:endParaRPr lang="en-US" altLang="en-US" dirty="0"/>
          </a:p>
          <a:p>
            <a:endParaRPr lang="en-AU" dirty="0"/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F5D887E9-2D1C-777F-B4FF-8C03A6A82CD0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838200" y="1825625"/>
            <a:ext cx="51816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1200" dirty="0">
              <a:latin typeface="Times" panose="02020603050405020304" pitchFamily="18" charset="0"/>
            </a:endParaRP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343B478F-8CC6-AE50-FE18-CBACB57D8C70}"/>
              </a:ext>
            </a:extLst>
          </p:cNvPr>
          <p:cNvGrpSpPr>
            <a:grpSpLocks/>
          </p:cNvGrpSpPr>
          <p:nvPr/>
        </p:nvGrpSpPr>
        <p:grpSpPr bwMode="auto">
          <a:xfrm>
            <a:off x="1793258" y="2790497"/>
            <a:ext cx="2441575" cy="3027406"/>
            <a:chOff x="1066" y="2069"/>
            <a:chExt cx="1088" cy="1231"/>
          </a:xfrm>
        </p:grpSpPr>
        <p:sp>
          <p:nvSpPr>
            <p:cNvPr id="4" name="Oval 19">
              <a:extLst>
                <a:ext uri="{FF2B5EF4-FFF2-40B4-BE49-F238E27FC236}">
                  <a16:creationId xmlns:a16="http://schemas.microsoft.com/office/drawing/2014/main" id="{2E165507-B67F-FA3D-4B89-D4C2C258A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251"/>
              <a:ext cx="817" cy="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7" name="Line 20">
              <a:extLst>
                <a:ext uri="{FF2B5EF4-FFF2-40B4-BE49-F238E27FC236}">
                  <a16:creationId xmlns:a16="http://schemas.microsoft.com/office/drawing/2014/main" id="{6CABB8FB-0D53-00C6-D3E7-6CAF7E1C6F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976"/>
              <a:ext cx="0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63167370-8FF0-902A-B72D-0319D6D2F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3203"/>
              <a:ext cx="91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9" name="Line 25">
              <a:extLst>
                <a:ext uri="{FF2B5EF4-FFF2-40B4-BE49-F238E27FC236}">
                  <a16:creationId xmlns:a16="http://schemas.microsoft.com/office/drawing/2014/main" id="{0C4026BE-9461-45D7-A5F8-49C5EF2D7B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655" y="206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B8637421-D4CA-E189-AA11-EFD224BED6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2341"/>
              <a:ext cx="136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6B7FA593-98CC-EA8E-C49E-8C64FF016CD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6" y="261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Line 30">
              <a:extLst>
                <a:ext uri="{FF2B5EF4-FFF2-40B4-BE49-F238E27FC236}">
                  <a16:creationId xmlns:a16="http://schemas.microsoft.com/office/drawing/2014/main" id="{792045C5-383D-6C99-1CD3-BD61B10871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840"/>
              <a:ext cx="18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F07A4899-931A-AA9B-F1A9-07DBA820B7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2251"/>
              <a:ext cx="187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690523B6-B3D3-176F-F0F5-B2D34C3F0E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" y="2840"/>
              <a:ext cx="142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CFD4ECE5-D44D-9361-7B0B-61E157D69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3187"/>
              <a:ext cx="318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1.3 kg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CC4A5A06-2618-6F85-3DB1-D76D7B737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" y="2462"/>
              <a:ext cx="39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15 CUBIC METRES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0680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36429-48E1-B776-C471-D37DAEF986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F4DCF-1B65-5F85-6C3B-9DA79CDB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HOW DO WE FLY BALLOONS AT THE EDGE OF SPACE?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440A7F-479F-FBE5-D739-DD35E434F1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5981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384048" indent="-384048" eaLnBrk="1" fontAlgn="auto" hangingPunct="1">
              <a:buFontTx/>
              <a:buNone/>
              <a:defRPr/>
            </a:pPr>
            <a:r>
              <a:rPr lang="en-US" altLang="en-US" sz="3600" b="1" u="sng" dirty="0"/>
              <a:t>AT 40 KM ALTITUDE</a:t>
            </a:r>
            <a:endParaRPr lang="en-US" altLang="en-US" dirty="0"/>
          </a:p>
          <a:p>
            <a:pPr marL="384048" indent="-384048" eaLnBrk="1" fontAlgn="auto" hangingPunct="1">
              <a:defRPr/>
            </a:pPr>
            <a:r>
              <a:rPr lang="en-US" altLang="en-US" dirty="0"/>
              <a:t>Density of air is 0.0039 kg per cubic meter</a:t>
            </a:r>
          </a:p>
          <a:p>
            <a:pPr marL="384048" indent="-384048" eaLnBrk="1" fontAlgn="auto" hangingPunct="1">
              <a:defRPr/>
            </a:pPr>
            <a:r>
              <a:rPr lang="en-US" altLang="en-US" dirty="0"/>
              <a:t>To lift 1.3 kg to 40 km altitude, we need to displace (1.3/0.0039) = 330 cubic meters of air</a:t>
            </a:r>
          </a:p>
          <a:p>
            <a:pPr marL="384048" indent="-384048" eaLnBrk="1" fontAlgn="auto" hangingPunct="1">
              <a:defRPr/>
            </a:pPr>
            <a:r>
              <a:rPr lang="en-US" altLang="en-US" i="1" dirty="0"/>
              <a:t>We therefore need a 330 cubic meter volume balloon to lift 1.3 kg to 40 km altitude</a:t>
            </a:r>
            <a:endParaRPr lang="en-US" altLang="en-US" dirty="0"/>
          </a:p>
          <a:p>
            <a:endParaRPr lang="en-AU" dirty="0"/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DD317DBE-7EDE-B730-90A3-8EC652E2E1FE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838200" y="1825625"/>
            <a:ext cx="51816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1200" dirty="0">
              <a:latin typeface="Times" panose="02020603050405020304" pitchFamily="18" charset="0"/>
            </a:endParaRP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FA87FDA4-0EE5-1BC4-A402-27754C974B97}"/>
              </a:ext>
            </a:extLst>
          </p:cNvPr>
          <p:cNvGrpSpPr>
            <a:grpSpLocks/>
          </p:cNvGrpSpPr>
          <p:nvPr/>
        </p:nvGrpSpPr>
        <p:grpSpPr bwMode="auto">
          <a:xfrm>
            <a:off x="1084409" y="2112994"/>
            <a:ext cx="3083378" cy="3318051"/>
            <a:chOff x="1066" y="2069"/>
            <a:chExt cx="1088" cy="1032"/>
          </a:xfrm>
        </p:grpSpPr>
        <p:sp>
          <p:nvSpPr>
            <p:cNvPr id="4" name="Oval 19">
              <a:extLst>
                <a:ext uri="{FF2B5EF4-FFF2-40B4-BE49-F238E27FC236}">
                  <a16:creationId xmlns:a16="http://schemas.microsoft.com/office/drawing/2014/main" id="{B7DFF879-AFBB-0A3E-87D8-77979A3ACE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251"/>
              <a:ext cx="817" cy="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7" name="Line 20">
              <a:extLst>
                <a:ext uri="{FF2B5EF4-FFF2-40B4-BE49-F238E27FC236}">
                  <a16:creationId xmlns:a16="http://schemas.microsoft.com/office/drawing/2014/main" id="{984C5810-E8C5-5EBD-8197-1EE5730124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976"/>
              <a:ext cx="0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B7ECF908-3E2D-350F-3BB1-9F1A2EACDA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3023"/>
              <a:ext cx="40" cy="4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9" name="Line 25">
              <a:extLst>
                <a:ext uri="{FF2B5EF4-FFF2-40B4-BE49-F238E27FC236}">
                  <a16:creationId xmlns:a16="http://schemas.microsoft.com/office/drawing/2014/main" id="{B8A9BDB6-430C-49B4-5701-90FE1A1ADB2A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655" y="206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0F4B77B4-45CE-55DA-BDEA-F709767133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2341"/>
              <a:ext cx="136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A3C34EAE-8005-1385-2392-250152CBF5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6" y="261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Line 30">
              <a:extLst>
                <a:ext uri="{FF2B5EF4-FFF2-40B4-BE49-F238E27FC236}">
                  <a16:creationId xmlns:a16="http://schemas.microsoft.com/office/drawing/2014/main" id="{33CE8158-7022-F552-4F4D-D9E4A347E0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840"/>
              <a:ext cx="18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0A25F27A-26F4-B0E7-F135-4F981404B9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2251"/>
              <a:ext cx="187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3EC820AA-7DBB-E570-7533-4F9A0BF36A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" y="2840"/>
              <a:ext cx="142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96ADD315-3C4B-28D4-2170-3CA27DF1F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73" y="3015"/>
              <a:ext cx="250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1.3 kg?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9EC56EF7-4A7D-EBFC-2BE8-7EFFB0598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" y="2462"/>
              <a:ext cx="392" cy="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330 CUBIC METRES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2405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0134B-AAEB-1C0E-6617-E6E5F79B2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/>
              <a:t>Balloon inflation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768A4DD-11EB-82C7-98D8-7CC1F073230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7248" y="1825625"/>
            <a:ext cx="3263503" cy="435133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0298CC-2C87-4B42-385C-7974A9C0B8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58194"/>
            <a:ext cx="5181600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63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4A61336-B202-E658-574A-9A78FA5B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b="1" dirty="0">
                <a:latin typeface="+mn-lt"/>
              </a:rPr>
              <a:t>Balloon at 40 km float altitude</a:t>
            </a:r>
          </a:p>
        </p:txBody>
      </p:sp>
      <p:pic>
        <p:nvPicPr>
          <p:cNvPr id="7" name="Picture 4" descr="atfloat">
            <a:extLst>
              <a:ext uri="{FF2B5EF4-FFF2-40B4-BE49-F238E27FC236}">
                <a16:creationId xmlns:a16="http://schemas.microsoft.com/office/drawing/2014/main" id="{9BB70E83-AF0D-BAF0-0679-3F7EC17E7E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16" y="1828799"/>
            <a:ext cx="5727980" cy="4295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47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52CD1528-3775-4449-F495-45ADDF1DC0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AU" altLang="en-US" sz="3600" b="1" dirty="0">
                <a:latin typeface="+mn-lt"/>
                <a:cs typeface="Arial" panose="020B0604020202020204" pitchFamily="34" charset="0"/>
              </a:rPr>
              <a:t>Australian launch sites</a:t>
            </a:r>
          </a:p>
        </p:txBody>
      </p:sp>
      <p:pic>
        <p:nvPicPr>
          <p:cNvPr id="21507" name="Picture 3" descr="city population">
            <a:extLst>
              <a:ext uri="{FF2B5EF4-FFF2-40B4-BE49-F238E27FC236}">
                <a16:creationId xmlns:a16="http://schemas.microsoft.com/office/drawing/2014/main" id="{D58431E4-A50D-E8BB-00F9-6E6E7D10D7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9225" y="2286000"/>
            <a:ext cx="4387850" cy="3581400"/>
          </a:xfrm>
          <a:noFill/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1858B9FF-6053-8984-A3F2-455226F5A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926" y="5373688"/>
            <a:ext cx="1800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Mildura (1960)</a:t>
            </a:r>
          </a:p>
        </p:txBody>
      </p:sp>
      <p:sp>
        <p:nvSpPr>
          <p:cNvPr id="21509" name="Line 5">
            <a:extLst>
              <a:ext uri="{FF2B5EF4-FFF2-40B4-BE49-F238E27FC236}">
                <a16:creationId xmlns:a16="http://schemas.microsoft.com/office/drawing/2014/main" id="{AEF2DBA0-48A2-D4D6-A0E0-3E23C41AB6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5863" y="5013326"/>
            <a:ext cx="10080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0" name="Text Box 6">
            <a:extLst>
              <a:ext uri="{FF2B5EF4-FFF2-40B4-BE49-F238E27FC236}">
                <a16:creationId xmlns:a16="http://schemas.microsoft.com/office/drawing/2014/main" id="{B8484AA4-F322-F5AC-821A-9D0004767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929188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Parkes (1970)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7734CCE4-A556-3706-623A-AC4C522D3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0" y="2997201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Longreach (1966)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56BFA55D-052D-F5E8-8E24-D2F21F976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6" y="2492376"/>
            <a:ext cx="2339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Alice Springs (1972)</a:t>
            </a:r>
          </a:p>
        </p:txBody>
      </p:sp>
      <p:sp>
        <p:nvSpPr>
          <p:cNvPr id="21513" name="Line 9">
            <a:extLst>
              <a:ext uri="{FF2B5EF4-FFF2-40B4-BE49-F238E27FC236}">
                <a16:creationId xmlns:a16="http://schemas.microsoft.com/office/drawing/2014/main" id="{267FA637-F572-B299-AAE4-9BE03BEA82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1" y="2708275"/>
            <a:ext cx="2232025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4" name="Line 10">
            <a:extLst>
              <a:ext uri="{FF2B5EF4-FFF2-40B4-BE49-F238E27FC236}">
                <a16:creationId xmlns:a16="http://schemas.microsoft.com/office/drawing/2014/main" id="{3B62DA2C-5437-2C5D-519F-086386399E2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04063" y="5229226"/>
            <a:ext cx="14398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5" name="Line 11">
            <a:extLst>
              <a:ext uri="{FF2B5EF4-FFF2-40B4-BE49-F238E27FC236}">
                <a16:creationId xmlns:a16="http://schemas.microsoft.com/office/drawing/2014/main" id="{D3709AB4-1016-17CA-1690-B85F4E34C8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75501" y="3213101"/>
            <a:ext cx="11525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3EEEA474-E49C-DB3F-46D2-870ADA857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1051" y="3500438"/>
            <a:ext cx="2016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Charleville (1988)</a:t>
            </a:r>
          </a:p>
        </p:txBody>
      </p:sp>
      <p:sp>
        <p:nvSpPr>
          <p:cNvPr id="21517" name="Line 13">
            <a:extLst>
              <a:ext uri="{FF2B5EF4-FFF2-40B4-BE49-F238E27FC236}">
                <a16:creationId xmlns:a16="http://schemas.microsoft.com/office/drawing/2014/main" id="{623735BA-CAFA-F748-962B-94428D5CCA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5864" y="3716338"/>
            <a:ext cx="936625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8" name="Line 14">
            <a:extLst>
              <a:ext uri="{FF2B5EF4-FFF2-40B4-BE49-F238E27FC236}">
                <a16:creationId xmlns:a16="http://schemas.microsoft.com/office/drawing/2014/main" id="{BA7BA8AC-51F7-61ED-5D55-0EFDBDE78F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12126" y="4221164"/>
            <a:ext cx="360363" cy="71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9A39C238-0362-6DFA-5BF5-EF1473097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2488" y="4005263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Oakey (1981)</a:t>
            </a:r>
          </a:p>
        </p:txBody>
      </p:sp>
      <p:sp>
        <p:nvSpPr>
          <p:cNvPr id="21520" name="Line 16">
            <a:extLst>
              <a:ext uri="{FF2B5EF4-FFF2-40B4-BE49-F238E27FC236}">
                <a16:creationId xmlns:a16="http://schemas.microsoft.com/office/drawing/2014/main" id="{157DF0C6-7679-E846-10DF-6C031E4E96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04063" y="4652963"/>
            <a:ext cx="1439862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21521" name="Text Box 17">
            <a:extLst>
              <a:ext uri="{FF2B5EF4-FFF2-40B4-BE49-F238E27FC236}">
                <a16:creationId xmlns:a16="http://schemas.microsoft.com/office/drawing/2014/main" id="{FD7E05F2-3D47-2BBF-9AD0-BE3A8ECF8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4875" y="4357688"/>
            <a:ext cx="19431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AU" altLang="en-US" dirty="0">
                <a:latin typeface="Times" panose="02020603050405020304" pitchFamily="18" charset="0"/>
              </a:rPr>
              <a:t>Broken Hill (1977)</a:t>
            </a:r>
          </a:p>
        </p:txBody>
      </p:sp>
    </p:spTree>
    <p:extLst>
      <p:ext uri="{BB962C8B-B14F-4D97-AF65-F5344CB8AC3E}">
        <p14:creationId xmlns:p14="http://schemas.microsoft.com/office/powerpoint/2010/main" val="2590436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>
            <a:extLst>
              <a:ext uri="{FF2B5EF4-FFF2-40B4-BE49-F238E27FC236}">
                <a16:creationId xmlns:a16="http://schemas.microsoft.com/office/drawing/2014/main" id="{B0FAB260-D517-113C-3352-B07BCB2EF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AU" altLang="en-US" sz="4000" dirty="0">
                <a:latin typeface="+mn-lt"/>
                <a:cs typeface="Arial" panose="020B0604020202020204" pitchFamily="34" charset="0"/>
              </a:rPr>
              <a:t>Why Alice Springs?</a:t>
            </a: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EDD98903-B7B6-7D35-9649-FCBFF7AEA4A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AU" altLang="en-US" sz="2400" dirty="0"/>
              <a:t>85% of population lives within 50 km of coastline</a:t>
            </a:r>
          </a:p>
          <a:p>
            <a:pPr eaLnBrk="1" hangingPunct="1"/>
            <a:r>
              <a:rPr lang="en-AU" altLang="en-US" sz="2400" dirty="0"/>
              <a:t>Vast areas are available for safe ballooning</a:t>
            </a:r>
          </a:p>
          <a:p>
            <a:pPr eaLnBrk="1" hangingPunct="1"/>
            <a:r>
              <a:rPr lang="en-AU" altLang="en-US" sz="2400" dirty="0"/>
              <a:t>Our balloons drift in East-West direction</a:t>
            </a:r>
          </a:p>
          <a:p>
            <a:pPr eaLnBrk="1" hangingPunct="1"/>
            <a:r>
              <a:rPr lang="en-US" altLang="en-US" sz="2400" dirty="0"/>
              <a:t>Perfect view of the Galactic Centre</a:t>
            </a:r>
            <a:endParaRPr lang="en-AU" altLang="en-US" sz="2400" dirty="0"/>
          </a:p>
        </p:txBody>
      </p:sp>
      <p:pic>
        <p:nvPicPr>
          <p:cNvPr id="23556" name="Picture 7" descr="city population">
            <a:extLst>
              <a:ext uri="{FF2B5EF4-FFF2-40B4-BE49-F238E27FC236}">
                <a16:creationId xmlns:a16="http://schemas.microsoft.com/office/drawing/2014/main" id="{471728AF-DF3F-4F40-83A4-50FD17C839A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787650"/>
            <a:ext cx="3810000" cy="3111500"/>
          </a:xfrm>
        </p:spPr>
      </p:pic>
      <p:sp>
        <p:nvSpPr>
          <p:cNvPr id="23557" name="Rectangle 9">
            <a:extLst>
              <a:ext uri="{FF2B5EF4-FFF2-40B4-BE49-F238E27FC236}">
                <a16:creationId xmlns:a16="http://schemas.microsoft.com/office/drawing/2014/main" id="{34B5FE5A-98FF-3AB4-AC41-6C3083D3A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6092826"/>
            <a:ext cx="2376487" cy="2889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US" altLang="en-US" sz="1600" dirty="0">
                <a:latin typeface="Times" panose="02020603050405020304" pitchFamily="18" charset="0"/>
              </a:rPr>
              <a:t>&lt; 0.1 persons per km</a:t>
            </a:r>
            <a:r>
              <a:rPr lang="en-US" altLang="en-US" sz="1600" baseline="30000" dirty="0">
                <a:latin typeface="Times" panose="02020603050405020304" pitchFamily="18" charset="0"/>
              </a:rPr>
              <a:t>2</a:t>
            </a:r>
            <a:endParaRPr lang="en-US" altLang="en-US" sz="1600" dirty="0">
              <a:latin typeface="Times" panose="02020603050405020304" pitchFamily="18" charset="0"/>
            </a:endParaRPr>
          </a:p>
        </p:txBody>
      </p:sp>
      <p:sp>
        <p:nvSpPr>
          <p:cNvPr id="23558" name="Line 10">
            <a:extLst>
              <a:ext uri="{FF2B5EF4-FFF2-40B4-BE49-F238E27FC236}">
                <a16:creationId xmlns:a16="http://schemas.microsoft.com/office/drawing/2014/main" id="{E866B9EC-5CBE-0613-88EC-D6176DE153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6589" y="4508501"/>
            <a:ext cx="503237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0BCF3A0-59D3-68A9-5341-07FFC0A12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103"/>
            <a:ext cx="10293627" cy="101510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Balloon Flight Duration: 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3-5 days during </a:t>
            </a:r>
            <a:r>
              <a:rPr lang="en-AU" b="1" dirty="0">
                <a:latin typeface="+mn-lt"/>
              </a:rPr>
              <a:t>“turnaround”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B6F57F-8F10-F356-90D2-3D9FC5C21D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8890" y="1388853"/>
            <a:ext cx="5224715" cy="4788110"/>
          </a:xfrm>
          <a:noFill/>
        </p:spPr>
      </p:pic>
    </p:spTree>
    <p:extLst>
      <p:ext uri="{BB962C8B-B14F-4D97-AF65-F5344CB8AC3E}">
        <p14:creationId xmlns:p14="http://schemas.microsoft.com/office/powerpoint/2010/main" val="3548104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F506215C-5795-4AA1-ECA9-FFE2BC6218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457200"/>
            <a:ext cx="7772400" cy="1098403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latin typeface="+mn-lt"/>
                <a:cs typeface="Arial" panose="020B0604020202020204" pitchFamily="34" charset="0"/>
              </a:rPr>
              <a:t>Flight duration for round-the-world flights–EOSCOR </a:t>
            </a:r>
            <a:r>
              <a:rPr lang="en-US" altLang="en-US" sz="2400" b="1" dirty="0">
                <a:latin typeface="+mn-lt"/>
                <a:cs typeface="Arial" panose="020B0604020202020204" pitchFamily="34" charset="0"/>
              </a:rPr>
              <a:t> 1983</a:t>
            </a: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5DB221D4-B175-DABD-F3B2-5174A7E0364C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59576" y="1773238"/>
            <a:ext cx="2397125" cy="27352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28" name="Rectangle 4">
            <a:extLst>
              <a:ext uri="{FF2B5EF4-FFF2-40B4-BE49-F238E27FC236}">
                <a16:creationId xmlns:a16="http://schemas.microsoft.com/office/drawing/2014/main" id="{845378CF-3FC3-89E4-53AD-EEB94CA3EBB4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209800" y="4941888"/>
            <a:ext cx="7772400" cy="14589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CWRU/Univ. Melbourne</a:t>
            </a:r>
          </a:p>
          <a:p>
            <a:pPr lvl="1">
              <a:lnSpc>
                <a:spcPct val="80000"/>
              </a:lnSpc>
            </a:pPr>
            <a:r>
              <a:rPr lang="en-US" altLang="en-US" sz="1800" dirty="0"/>
              <a:t>Solar neutron experiment</a:t>
            </a:r>
          </a:p>
          <a:p>
            <a:pPr lvl="2">
              <a:lnSpc>
                <a:spcPct val="80000"/>
              </a:lnSpc>
            </a:pPr>
            <a:r>
              <a:rPr lang="en-US" altLang="en-US" sz="1600" dirty="0"/>
              <a:t>Altitude:  130kft (day) 70kft (night)</a:t>
            </a:r>
          </a:p>
          <a:p>
            <a:pPr lvl="2">
              <a:lnSpc>
                <a:spcPct val="80000"/>
              </a:lnSpc>
            </a:pPr>
            <a:r>
              <a:rPr lang="en-US" altLang="en-US" sz="1600" b="1" dirty="0"/>
              <a:t>Duration:  22 days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altLang="en-US" sz="1600" dirty="0"/>
          </a:p>
        </p:txBody>
      </p:sp>
      <p:pic>
        <p:nvPicPr>
          <p:cNvPr id="103429" name="Picture 5">
            <a:extLst>
              <a:ext uri="{FF2B5EF4-FFF2-40B4-BE49-F238E27FC236}">
                <a16:creationId xmlns:a16="http://schemas.microsoft.com/office/drawing/2014/main" id="{1101CE52-DDB4-A2E0-21DC-A9B11F7420E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76" y="1700213"/>
            <a:ext cx="2117725" cy="31670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0" name="Text Box 6">
            <a:extLst>
              <a:ext uri="{FF2B5EF4-FFF2-40B4-BE49-F238E27FC236}">
                <a16:creationId xmlns:a16="http://schemas.microsoft.com/office/drawing/2014/main" id="{8925544D-3E4F-2C64-329D-765E107DD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4" y="4581525"/>
            <a:ext cx="1728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Koga et al. (1985)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D4EFCC3-F329-75D1-3279-800D006D7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en-US" sz="3600" dirty="0">
                <a:latin typeface="+mn-lt"/>
                <a:cs typeface="Arial" panose="020B0604020202020204" pitchFamily="34" charset="0"/>
              </a:rPr>
              <a:t>Start of scientific ballooning in Australia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707B6BC0-42F8-4B42-B7A5-49F53F23936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dirty="0"/>
              <a:t>Univ. Melbourne (1952)</a:t>
            </a:r>
          </a:p>
          <a:p>
            <a:pPr lvl="1"/>
            <a:r>
              <a:rPr lang="en-US" altLang="en-US" sz="2000" dirty="0"/>
              <a:t>Nuclear emulsions</a:t>
            </a:r>
          </a:p>
          <a:p>
            <a:pPr lvl="1"/>
            <a:r>
              <a:rPr lang="en-US" altLang="en-US" sz="2000" dirty="0"/>
              <a:t>1953 → 38 km</a:t>
            </a:r>
          </a:p>
          <a:p>
            <a:r>
              <a:rPr lang="en-US" altLang="en-US" sz="2400" dirty="0"/>
              <a:t>Univ. Melb / CSIRO (1958-1980’s)</a:t>
            </a:r>
          </a:p>
          <a:p>
            <a:pPr lvl="1"/>
            <a:r>
              <a:rPr lang="en-US" altLang="en-US" sz="2000" dirty="0"/>
              <a:t>Atmospheric aerosols</a:t>
            </a:r>
          </a:p>
          <a:p>
            <a:r>
              <a:rPr lang="en-US" altLang="en-US" sz="2400" dirty="0"/>
              <a:t>Univ. Tasmania (1958-61)</a:t>
            </a:r>
          </a:p>
          <a:p>
            <a:pPr lvl="1"/>
            <a:r>
              <a:rPr lang="el-GR" altLang="en-US" sz="2000" dirty="0"/>
              <a:t>γ</a:t>
            </a:r>
            <a:r>
              <a:rPr lang="en-US" altLang="en-US" sz="2000" dirty="0"/>
              <a:t>-rays from radioactive nuclei ( nuclear testing fallout)</a:t>
            </a:r>
            <a:endParaRPr lang="el-GR" altLang="en-US" sz="2000" dirty="0"/>
          </a:p>
        </p:txBody>
      </p:sp>
      <p:pic>
        <p:nvPicPr>
          <p:cNvPr id="59396" name="Picture 4" descr="Aligning a theodolite">
            <a:extLst>
              <a:ext uri="{FF2B5EF4-FFF2-40B4-BE49-F238E27FC236}">
                <a16:creationId xmlns:a16="http://schemas.microsoft.com/office/drawing/2014/main" id="{9CD6E442-E8AE-35F7-84A7-7118770DF2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92925" y="2205039"/>
            <a:ext cx="2668588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892D5E6A-DF69-71BF-4D6D-9A6E9A34AE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AU" altLang="en-US" b="1" dirty="0"/>
              <a:t>The start of a National Facility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C6989C57-7249-63C6-3DEB-7EE4D343B9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en-US" dirty="0"/>
              <a:t>Australian Balloon Launching Station set up at Mildura for US Atomic Energy Commission</a:t>
            </a:r>
          </a:p>
          <a:p>
            <a:r>
              <a:rPr lang="en-AU" altLang="en-US" dirty="0"/>
              <a:t>Atmospheric monitoring for radioactive fallout from nuclear weapons testing</a:t>
            </a:r>
          </a:p>
          <a:p>
            <a:r>
              <a:rPr lang="en-AU" altLang="en-US" dirty="0"/>
              <a:t>First flight 17 Dec 1960</a:t>
            </a:r>
          </a:p>
          <a:p>
            <a:r>
              <a:rPr lang="en-AU" altLang="en-US" dirty="0"/>
              <a:t>Up to 750 flights by Dec 1974</a:t>
            </a:r>
          </a:p>
          <a:p>
            <a:r>
              <a:rPr lang="en-AU" altLang="en-US" dirty="0"/>
              <a:t>Increasing international interest in astronomy-based balloon-borne projects in 1960s.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0841D6B-9E1D-0DFA-DDA9-480ABD25D1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8370" y="649287"/>
            <a:ext cx="7672388" cy="871538"/>
          </a:xfrm>
        </p:spPr>
        <p:txBody>
          <a:bodyPr/>
          <a:lstStyle/>
          <a:p>
            <a:pPr algn="ctr" eaLnBrk="1" hangingPunct="1"/>
            <a:r>
              <a:rPr lang="en-AU" altLang="en-US" sz="2800" b="1" dirty="0">
                <a:latin typeface="+mn-lt"/>
                <a:cs typeface="Arial" panose="020B0604020202020204" pitchFamily="34" charset="0"/>
              </a:rPr>
              <a:t>Locations from where I have carried out balloon operations (no. of flights)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EF2D229-CA02-1970-E474-A47486E505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AU" altLang="en-US" dirty="0"/>
          </a:p>
        </p:txBody>
      </p:sp>
      <p:pic>
        <p:nvPicPr>
          <p:cNvPr id="9220" name="Picture 4" descr="world_ma_0">
            <a:extLst>
              <a:ext uri="{FF2B5EF4-FFF2-40B4-BE49-F238E27FC236}">
                <a16:creationId xmlns:a16="http://schemas.microsoft.com/office/drawing/2014/main" id="{9B68C749-639F-D8A3-B6C4-6340D021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4" y="1725614"/>
            <a:ext cx="7127875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Line 5">
            <a:extLst>
              <a:ext uri="{FF2B5EF4-FFF2-40B4-BE49-F238E27FC236}">
                <a16:creationId xmlns:a16="http://schemas.microsoft.com/office/drawing/2014/main" id="{C13BFB89-9259-4B95-2C3D-D76D54BC3B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64201" y="2133600"/>
            <a:ext cx="288925" cy="935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22" name="Line 6">
            <a:extLst>
              <a:ext uri="{FF2B5EF4-FFF2-40B4-BE49-F238E27FC236}">
                <a16:creationId xmlns:a16="http://schemas.microsoft.com/office/drawing/2014/main" id="{F9ABEB87-BC30-76C6-CF9A-7C35C1D6560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1900" y="4508501"/>
            <a:ext cx="71438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23" name="Line 7">
            <a:extLst>
              <a:ext uri="{FF2B5EF4-FFF2-40B4-BE49-F238E27FC236}">
                <a16:creationId xmlns:a16="http://schemas.microsoft.com/office/drawing/2014/main" id="{FFD18D4D-2C0C-635D-3DC1-773BBBEBEA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4292600"/>
            <a:ext cx="719138" cy="12969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24" name="Rectangle 8">
            <a:extLst>
              <a:ext uri="{FF2B5EF4-FFF2-40B4-BE49-F238E27FC236}">
                <a16:creationId xmlns:a16="http://schemas.microsoft.com/office/drawing/2014/main" id="{08CA1DD1-016A-24C5-F183-D97A2C0A0F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3" y="5516563"/>
            <a:ext cx="1873250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RAF Gan,</a:t>
            </a:r>
          </a:p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 Maldives (4)</a:t>
            </a:r>
          </a:p>
        </p:txBody>
      </p:sp>
      <p:sp>
        <p:nvSpPr>
          <p:cNvPr id="9225" name="Line 9">
            <a:extLst>
              <a:ext uri="{FF2B5EF4-FFF2-40B4-BE49-F238E27FC236}">
                <a16:creationId xmlns:a16="http://schemas.microsoft.com/office/drawing/2014/main" id="{7C32AA91-CB11-2C4E-4AD2-AA02B0645A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43926" y="3716339"/>
            <a:ext cx="2889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26" name="Rectangle 10">
            <a:extLst>
              <a:ext uri="{FF2B5EF4-FFF2-40B4-BE49-F238E27FC236}">
                <a16:creationId xmlns:a16="http://schemas.microsoft.com/office/drawing/2014/main" id="{D1B4CD4E-ABFB-2F2F-6B24-CA61A7DAC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3357564"/>
            <a:ext cx="1295400" cy="358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Longreach (2)</a:t>
            </a:r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7C0FA5A7-7C2F-14DC-CA3B-AD73412908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543926" y="4221164"/>
            <a:ext cx="2889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28" name="Rectangle 12">
            <a:extLst>
              <a:ext uri="{FF2B5EF4-FFF2-40B4-BE49-F238E27FC236}">
                <a16:creationId xmlns:a16="http://schemas.microsoft.com/office/drawing/2014/main" id="{6D6C5987-46D8-D794-E699-867AFB3CE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3860801"/>
            <a:ext cx="1295400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Mildura (1)</a:t>
            </a:r>
          </a:p>
        </p:txBody>
      </p:sp>
      <p:sp>
        <p:nvSpPr>
          <p:cNvPr id="9229" name="Line 13">
            <a:extLst>
              <a:ext uri="{FF2B5EF4-FFF2-40B4-BE49-F238E27FC236}">
                <a16:creationId xmlns:a16="http://schemas.microsoft.com/office/drawing/2014/main" id="{F837093C-4C66-826C-39F4-419EDE969D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256588" y="2997201"/>
            <a:ext cx="576262" cy="165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30" name="Rectangle 14">
            <a:extLst>
              <a:ext uri="{FF2B5EF4-FFF2-40B4-BE49-F238E27FC236}">
                <a16:creationId xmlns:a16="http://schemas.microsoft.com/office/drawing/2014/main" id="{A704DA08-D892-2D88-8A2C-8B9727F410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2850" y="2708275"/>
            <a:ext cx="1295400" cy="4333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Alice Spr (80+)</a:t>
            </a:r>
          </a:p>
        </p:txBody>
      </p:sp>
      <p:sp>
        <p:nvSpPr>
          <p:cNvPr id="9231" name="Rectangle 15">
            <a:extLst>
              <a:ext uri="{FF2B5EF4-FFF2-40B4-BE49-F238E27FC236}">
                <a16:creationId xmlns:a16="http://schemas.microsoft.com/office/drawing/2014/main" id="{696ECBFD-5481-166E-F741-57EF3160F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1539" y="1773238"/>
            <a:ext cx="1728787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Cardington, UK (6)</a:t>
            </a:r>
          </a:p>
        </p:txBody>
      </p:sp>
      <p:sp>
        <p:nvSpPr>
          <p:cNvPr id="9232" name="Line 16">
            <a:extLst>
              <a:ext uri="{FF2B5EF4-FFF2-40B4-BE49-F238E27FC236}">
                <a16:creationId xmlns:a16="http://schemas.microsoft.com/office/drawing/2014/main" id="{FFD1A98A-86ED-E05D-6367-DD95B0C0C86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1176" y="4365625"/>
            <a:ext cx="7207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AU" dirty="0"/>
          </a:p>
        </p:txBody>
      </p:sp>
      <p:sp>
        <p:nvSpPr>
          <p:cNvPr id="9233" name="Rectangle 17">
            <a:extLst>
              <a:ext uri="{FF2B5EF4-FFF2-40B4-BE49-F238E27FC236}">
                <a16:creationId xmlns:a16="http://schemas.microsoft.com/office/drawing/2014/main" id="{6FECEBD8-84F3-B36E-09A3-2528BF525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2039" y="4868863"/>
            <a:ext cx="1152525" cy="5762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Kampala,</a:t>
            </a:r>
          </a:p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Uganda (13)</a:t>
            </a:r>
          </a:p>
        </p:txBody>
      </p:sp>
      <p:sp>
        <p:nvSpPr>
          <p:cNvPr id="9234" name="Rectangle 18">
            <a:extLst>
              <a:ext uri="{FF2B5EF4-FFF2-40B4-BE49-F238E27FC236}">
                <a16:creationId xmlns:a16="http://schemas.microsoft.com/office/drawing/2014/main" id="{045EDD95-55F4-98A5-8DC1-695DE5E49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3339" y="5445126"/>
            <a:ext cx="11525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Lusaka, </a:t>
            </a:r>
          </a:p>
          <a:p>
            <a:pPr algn="ctr" eaLnBrk="1" hangingPunct="1"/>
            <a:r>
              <a:rPr lang="en-AU" altLang="en-US" sz="1600" dirty="0">
                <a:latin typeface="Times" panose="02020603050405020304" pitchFamily="18" charset="0"/>
              </a:rPr>
              <a:t>Zambia (4)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550B06DA-4AF2-F1EC-C6D5-08B5798DBD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altLang="en-US" sz="4000" b="1" dirty="0"/>
              <a:t>Scientific flights 1966-71 </a:t>
            </a:r>
            <a:br>
              <a:rPr lang="en-US" altLang="en-US" sz="4000" b="1" dirty="0"/>
            </a:br>
            <a:r>
              <a:rPr lang="en-US" altLang="en-US" sz="4000" b="1" dirty="0"/>
              <a:t>Participating groups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FE9BB311-E6F3-1ACB-A588-488C3D2F258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2286000"/>
            <a:ext cx="7773988" cy="41148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400" dirty="0"/>
              <a:t>Univ. of Melbourne – H.E. </a:t>
            </a:r>
            <a:r>
              <a:rPr lang="el-GR" altLang="en-US" sz="2400" dirty="0"/>
              <a:t>γ</a:t>
            </a:r>
            <a:r>
              <a:rPr lang="en-US" altLang="en-US" sz="2400" dirty="0"/>
              <a:t>-ray, emulsions, aerosols, IR</a:t>
            </a:r>
            <a:endParaRPr lang="el-GR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Univ. of Adelaide – X-ray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Univ. of Tasmania – L.E. </a:t>
            </a:r>
            <a:r>
              <a:rPr lang="el-GR" altLang="en-US" sz="2400" dirty="0"/>
              <a:t>γ</a:t>
            </a:r>
            <a:r>
              <a:rPr lang="en-US" altLang="en-US" sz="2400" dirty="0"/>
              <a:t>-ray</a:t>
            </a:r>
            <a:endParaRPr lang="el-GR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CSIRO - aerosols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GSFC – H.E. </a:t>
            </a:r>
            <a:r>
              <a:rPr lang="el-GR" altLang="en-US" sz="2400" dirty="0"/>
              <a:t>γ</a:t>
            </a:r>
            <a:r>
              <a:rPr lang="en-US" altLang="en-US" sz="2400" dirty="0"/>
              <a:t>-ray, L.E. </a:t>
            </a:r>
            <a:r>
              <a:rPr lang="el-GR" altLang="en-US" sz="2400" dirty="0"/>
              <a:t>γ</a:t>
            </a:r>
            <a:r>
              <a:rPr lang="en-US" altLang="en-US" sz="2400" dirty="0"/>
              <a:t>-ray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MIT – X-ray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Case Western Reserve Univ.  H.E. </a:t>
            </a:r>
            <a:r>
              <a:rPr lang="el-GR" altLang="en-US" sz="2400" dirty="0"/>
              <a:t>γ</a:t>
            </a:r>
            <a:r>
              <a:rPr lang="en-US" altLang="en-US" sz="2400" dirty="0"/>
              <a:t>-ray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Rice Univ. – X-ray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Univ. of Minnesota – Cosmic Radiation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Univ. College, London - IR</a:t>
            </a:r>
          </a:p>
          <a:p>
            <a:pPr>
              <a:lnSpc>
                <a:spcPct val="80000"/>
              </a:lnSpc>
            </a:pPr>
            <a:r>
              <a:rPr lang="en-US" altLang="en-US" sz="2400" dirty="0"/>
              <a:t>Univ. California – X-ray</a:t>
            </a: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95CD85C5-EFA4-35D1-980D-CD2A87F646BA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8020050" y="31686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4120" imgH="215640" progId="Equation.3">
                  <p:embed/>
                </p:oleObj>
              </mc:Choice>
              <mc:Fallback>
                <p:oleObj name="Equation" r:id="rId2" imgW="114120" imgH="215640" progId="Equation.3">
                  <p:embed/>
                  <p:pic>
                    <p:nvPicPr>
                      <p:cNvPr id="69636" name="Object 4">
                        <a:extLst>
                          <a:ext uri="{FF2B5EF4-FFF2-40B4-BE49-F238E27FC236}">
                            <a16:creationId xmlns:a16="http://schemas.microsoft.com/office/drawing/2014/main" id="{95CD85C5-EFA4-35D1-980D-CD2A87F646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20050" y="31686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8" name="Object 6">
            <a:extLst>
              <a:ext uri="{FF2B5EF4-FFF2-40B4-BE49-F238E27FC236}">
                <a16:creationId xmlns:a16="http://schemas.microsoft.com/office/drawing/2014/main" id="{1D4F158D-2F5E-172D-ABCE-383DAB1391A1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7551739" y="4419600"/>
          <a:ext cx="1049337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69638" name="Object 6">
                        <a:extLst>
                          <a:ext uri="{FF2B5EF4-FFF2-40B4-BE49-F238E27FC236}">
                            <a16:creationId xmlns:a16="http://schemas.microsoft.com/office/drawing/2014/main" id="{1D4F158D-2F5E-172D-ABCE-383DAB1391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1739" y="4419600"/>
                        <a:ext cx="1049337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69A7A6C0-1346-A898-4B3A-D61A78044D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Some scientific highlights 1966-71</a:t>
            </a:r>
          </a:p>
        </p:txBody>
      </p:sp>
      <p:sp>
        <p:nvSpPr>
          <p:cNvPr id="70660" name="Rectangle 4">
            <a:extLst>
              <a:ext uri="{FF2B5EF4-FFF2-40B4-BE49-F238E27FC236}">
                <a16:creationId xmlns:a16="http://schemas.microsoft.com/office/drawing/2014/main" id="{5F182C38-2BAE-86A2-11C7-47EF3F8D328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/>
              <a:t>MIT (Lewin): 15 Oct 70</a:t>
            </a:r>
          </a:p>
          <a:p>
            <a:pPr lvl="1"/>
            <a:r>
              <a:rPr lang="en-US" altLang="en-US" dirty="0"/>
              <a:t>34 MCF balloon from Mildura, 147 kft  (44.8 km) float</a:t>
            </a:r>
          </a:p>
          <a:p>
            <a:pPr lvl="1"/>
            <a:r>
              <a:rPr lang="en-US" altLang="en-US" dirty="0"/>
              <a:t>Discovery of variable sources GX 1+4, GX 301-2, GX 304-1</a:t>
            </a:r>
          </a:p>
          <a:p>
            <a:pPr lvl="1"/>
            <a:r>
              <a:rPr lang="en-US" altLang="en-US" dirty="0"/>
              <a:t>Spectra of 16 X-ray sources &amp; 10 pulsars</a:t>
            </a:r>
          </a:p>
        </p:txBody>
      </p:sp>
      <p:pic>
        <p:nvPicPr>
          <p:cNvPr id="70662" name="Picture 6">
            <a:extLst>
              <a:ext uri="{FF2B5EF4-FFF2-40B4-BE49-F238E27FC236}">
                <a16:creationId xmlns:a16="http://schemas.microsoft.com/office/drawing/2014/main" id="{69A3F2B2-260E-8624-24B2-40A138595A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6664" y="2286000"/>
            <a:ext cx="35210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61F39A07-142B-B2AF-5551-D3F5D6820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/>
              <a:t>Some scientific highlights – 1966-71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FA46F349-FF67-F0B9-DE4A-BBC95E5B718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Uni. Melb / CWRU (Hopper / Frye)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Discovery of 10-30 MeV pulses from Vela (PSR 0833-55)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Measurement of isotropic  background at 20-50 MeV (30.2 MCF, 220 kg payload, altitude attained:  159.4 kft, 4 Dec 69)</a:t>
            </a:r>
          </a:p>
        </p:txBody>
      </p:sp>
      <p:pic>
        <p:nvPicPr>
          <p:cNvPr id="68614" name="Picture 6">
            <a:extLst>
              <a:ext uri="{FF2B5EF4-FFF2-40B4-BE49-F238E27FC236}">
                <a16:creationId xmlns:a16="http://schemas.microsoft.com/office/drawing/2014/main" id="{9E00B657-7EC9-37A5-18EB-DED2E9E06A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34150" y="2286000"/>
            <a:ext cx="30861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>
            <a:extLst>
              <a:ext uri="{FF2B5EF4-FFF2-40B4-BE49-F238E27FC236}">
                <a16:creationId xmlns:a16="http://schemas.microsoft.com/office/drawing/2014/main" id="{AF6920CB-5802-0B62-AD7A-DA514414F9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1981-88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2D6AF1E9-E1AC-A892-59A2-BB459B9978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b="1" i="1" dirty="0"/>
              <a:t>Australian government support of ABLS ceased in 1981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Operations transferred to Univ. of Melbourne / UNSW@ADFA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Balloon campaigns on ad hoc basis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Univ. Melbourne / UNSW@ADFA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NSBF (USA)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UNSW/ISAS (Japan)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CNES/IAS (France/Japan)</a:t>
            </a:r>
          </a:p>
          <a:p>
            <a:r>
              <a:rPr lang="en-US" altLang="en-US" dirty="0"/>
              <a:t>On-going funding support from NASA since 1985</a:t>
            </a:r>
          </a:p>
          <a:p>
            <a:r>
              <a:rPr lang="en-US" altLang="en-US" dirty="0"/>
              <a:t>NASA operations in Australia covered by US/Aus Treaty since 1992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4C18A295-D5E7-7B71-E662-F7AFCA4072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/>
              <a:t>Supernova 1987A</a:t>
            </a:r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24A05CA-C34A-97C2-0CCD-1C092F339A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 dirty="0"/>
              <a:t>SN in Large Magellanic Cloud galaxy – 23 Feb 1987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First flight on day 54 from Alice Springs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UNSW Canberra, Imperial College, IAS, AIT, TIFR (</a:t>
            </a:r>
            <a:r>
              <a:rPr lang="el-GR" altLang="en-US" sz="2000" dirty="0"/>
              <a:t>γ</a:t>
            </a:r>
            <a:r>
              <a:rPr lang="en-US" altLang="en-US" sz="2000" dirty="0"/>
              <a:t>-ray/X-ray)</a:t>
            </a:r>
            <a:endParaRPr lang="el-GR" altLang="en-US" sz="2000" dirty="0"/>
          </a:p>
          <a:p>
            <a:pPr>
              <a:lnSpc>
                <a:spcPct val="90000"/>
              </a:lnSpc>
            </a:pPr>
            <a:r>
              <a:rPr lang="en-US" altLang="en-US" sz="2400" dirty="0"/>
              <a:t>NASA campaigns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April 87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Oct 87 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Mar 88 – </a:t>
            </a:r>
            <a:r>
              <a:rPr lang="en-US" altLang="en-US" sz="1400" b="1" i="1" dirty="0"/>
              <a:t>described as the “most extensive and successfully completed remote campaign ever conducted by NASA”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Oct 88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Mar 89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Opportunity to study both LMC and Galactic Centre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567BF0EB-2AA6-21E5-F822-E420BEF3D0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8213" y="908051"/>
            <a:ext cx="7772400" cy="860425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n-US" sz="3200" b="1" dirty="0"/>
              <a:t>Supernova 1987a</a:t>
            </a:r>
            <a:r>
              <a:rPr lang="en-US" altLang="en-US" sz="4000" b="1" dirty="0"/>
              <a:t> </a:t>
            </a:r>
            <a:br>
              <a:rPr lang="en-US" altLang="en-US" sz="4000" b="1" dirty="0"/>
            </a:br>
            <a:r>
              <a:rPr lang="en-US" altLang="en-US" sz="2000" b="1" dirty="0"/>
              <a:t>6 Mar - 18 May 88 campaign</a:t>
            </a:r>
          </a:p>
        </p:txBody>
      </p:sp>
      <p:sp>
        <p:nvSpPr>
          <p:cNvPr id="83971" name="Rectangle 3">
            <a:extLst>
              <a:ext uri="{FF2B5EF4-FFF2-40B4-BE49-F238E27FC236}">
                <a16:creationId xmlns:a16="http://schemas.microsoft.com/office/drawing/2014/main" id="{81BAE611-A22C-605F-CC8E-0CB7C7A8BB1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/>
          </a:p>
          <a:p>
            <a:endParaRPr lang="en-US" altLang="en-US" dirty="0"/>
          </a:p>
        </p:txBody>
      </p:sp>
      <p:graphicFrame>
        <p:nvGraphicFramePr>
          <p:cNvPr id="84095" name="Group 127">
            <a:extLst>
              <a:ext uri="{FF2B5EF4-FFF2-40B4-BE49-F238E27FC236}">
                <a16:creationId xmlns:a16="http://schemas.microsoft.com/office/drawing/2014/main" id="{4A14A113-855E-D606-6FC6-188EB21EFDBD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992314" y="2060576"/>
          <a:ext cx="8205787" cy="4319905"/>
        </p:xfrm>
        <a:graphic>
          <a:graphicData uri="http://schemas.openxmlformats.org/drawingml/2006/table">
            <a:tbl>
              <a:tblPr/>
              <a:tblGrid>
                <a:gridCol w="2447925">
                  <a:extLst>
                    <a:ext uri="{9D8B030D-6E8A-4147-A177-3AD203B41FA5}">
                      <a16:colId xmlns:a16="http://schemas.microsoft.com/office/drawing/2014/main" val="4034125456"/>
                    </a:ext>
                  </a:extLst>
                </a:gridCol>
                <a:gridCol w="1655762">
                  <a:extLst>
                    <a:ext uri="{9D8B030D-6E8A-4147-A177-3AD203B41FA5}">
                      <a16:colId xmlns:a16="http://schemas.microsoft.com/office/drawing/2014/main" val="2550613709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21748706"/>
                    </a:ext>
                  </a:extLst>
                </a:gridCol>
                <a:gridCol w="2051050">
                  <a:extLst>
                    <a:ext uri="{9D8B030D-6E8A-4147-A177-3AD203B41FA5}">
                      <a16:colId xmlns:a16="http://schemas.microsoft.com/office/drawing/2014/main" val="3909836552"/>
                    </a:ext>
                  </a:extLst>
                </a:gridCol>
              </a:tblGrid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GROUP (PI)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DATE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SCIENCE PAYLOAD (kg)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DURATION (hrs)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34127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UNSW (Sood)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4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395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13.8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399263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MSFC (Fishman)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7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817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41.4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8195560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Caltech (Prince)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11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1436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33.5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567234"/>
                  </a:ext>
                </a:extLst>
              </a:tr>
              <a:tr h="373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UCR (White)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14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1021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58.2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128051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MIT (Cheng)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18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13.0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643042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GSFC (Teegarden)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30 Apr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1677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28.5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6766613"/>
                  </a:ext>
                </a:extLst>
              </a:tr>
              <a:tr h="374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NRL (Johnson)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16 May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1075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12.6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587183"/>
                  </a:ext>
                </a:extLst>
              </a:tr>
              <a:tr h="508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Harvard (Grindley)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17 May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1251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" panose="02020603050405020304" pitchFamily="18" charset="0"/>
                        </a:rPr>
                        <a:t>12.3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20136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>
            <a:extLst>
              <a:ext uri="{FF2B5EF4-FFF2-40B4-BE49-F238E27FC236}">
                <a16:creationId xmlns:a16="http://schemas.microsoft.com/office/drawing/2014/main" id="{510DC176-A7DD-8937-C42E-75A34065D3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 dirty="0"/>
              <a:t>Supernova 1987a </a:t>
            </a:r>
            <a:br>
              <a:rPr lang="en-US" altLang="en-US" sz="4000" b="1" dirty="0"/>
            </a:br>
            <a:r>
              <a:rPr lang="en-US" altLang="en-US" sz="3200" b="1" dirty="0"/>
              <a:t>March 1989 campaign</a:t>
            </a:r>
          </a:p>
        </p:txBody>
      </p:sp>
      <p:pic>
        <p:nvPicPr>
          <p:cNvPr id="98310" name="Picture 6">
            <a:extLst>
              <a:ext uri="{FF2B5EF4-FFF2-40B4-BE49-F238E27FC236}">
                <a16:creationId xmlns:a16="http://schemas.microsoft.com/office/drawing/2014/main" id="{3E63E38D-2DAB-58BB-3242-1ED3DC94A6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2309814"/>
            <a:ext cx="6096000" cy="4065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id="{44CC375B-B5D1-6FCC-CF0A-6ABDD5B92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 dirty="0"/>
              <a:t>Some scientific highlights 1971-89</a:t>
            </a:r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id="{C493AA25-5C04-EE10-6A30-F3FDFEBD7DD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457200" indent="-457200">
              <a:lnSpc>
                <a:spcPct val="80000"/>
              </a:lnSpc>
            </a:pPr>
            <a:r>
              <a:rPr lang="en-US" altLang="en-US" sz="2400" dirty="0"/>
              <a:t>511 keV annihilation line from Galactic Centre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US" sz="2000" dirty="0"/>
              <a:t>Time variability allowed constraints on emitting region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US" sz="2000" dirty="0"/>
              <a:t>Subsequent data consistent with two-component model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en-US" sz="1800" dirty="0"/>
              <a:t>Variable point source near GC</a:t>
            </a:r>
          </a:p>
          <a:p>
            <a:pPr marL="1257300" lvl="2" indent="-342900">
              <a:lnSpc>
                <a:spcPct val="80000"/>
              </a:lnSpc>
              <a:buFontTx/>
              <a:buAutoNum type="arabicPeriod"/>
            </a:pPr>
            <a:r>
              <a:rPr lang="en-US" altLang="en-US" sz="1800" dirty="0"/>
              <a:t>Steady diffuse source</a:t>
            </a:r>
          </a:p>
          <a:p>
            <a:pPr marL="457200" indent="-457200">
              <a:lnSpc>
                <a:spcPct val="80000"/>
              </a:lnSpc>
            </a:pPr>
            <a:r>
              <a:rPr lang="en-US" altLang="en-US" sz="2400" dirty="0"/>
              <a:t>Includes 1988 campaign by CNES/IAS in Charleville (FIGARO II)</a:t>
            </a:r>
          </a:p>
        </p:txBody>
      </p:sp>
      <p:pic>
        <p:nvPicPr>
          <p:cNvPr id="96260" name="Picture 4">
            <a:extLst>
              <a:ext uri="{FF2B5EF4-FFF2-40B4-BE49-F238E27FC236}">
                <a16:creationId xmlns:a16="http://schemas.microsoft.com/office/drawing/2014/main" id="{6B7CF886-59FE-9986-C963-E0146459029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3117850"/>
            <a:ext cx="4316413" cy="2192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6261" name="Text Box 5">
            <a:extLst>
              <a:ext uri="{FF2B5EF4-FFF2-40B4-BE49-F238E27FC236}">
                <a16:creationId xmlns:a16="http://schemas.microsoft.com/office/drawing/2014/main" id="{500FB704-F8FE-0D28-EA14-826CDE9C7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4425" y="5516563"/>
            <a:ext cx="15128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/>
              <a:t>Levanthal (1991)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019DF40-B0AE-F539-65B3-901F41B59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Recent and current balloon campaigns</a:t>
            </a:r>
            <a:endParaRPr lang="en-AU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7A27C86-A3C8-FB42-26A1-D1914AD2CD5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NASA CAMPAIGNS – Alice Springs</a:t>
            </a:r>
          </a:p>
          <a:p>
            <a:pPr lvl="1"/>
            <a:r>
              <a:rPr lang="en-US" sz="2000" dirty="0"/>
              <a:t>1995</a:t>
            </a:r>
          </a:p>
          <a:p>
            <a:pPr lvl="1"/>
            <a:r>
              <a:rPr lang="en-US" sz="2000" dirty="0"/>
              <a:t>2002</a:t>
            </a:r>
          </a:p>
          <a:p>
            <a:pPr lvl="1"/>
            <a:r>
              <a:rPr lang="en-US" sz="2000" dirty="0"/>
              <a:t>2009</a:t>
            </a:r>
          </a:p>
          <a:p>
            <a:pPr lvl="1"/>
            <a:r>
              <a:rPr lang="en-US" sz="2000" dirty="0"/>
              <a:t>2010</a:t>
            </a:r>
          </a:p>
          <a:p>
            <a:r>
              <a:rPr lang="en-US" sz="2000" dirty="0"/>
              <a:t>NASA Round the World campaigns from Wanaka, NZ</a:t>
            </a:r>
          </a:p>
          <a:p>
            <a:pPr lvl="1"/>
            <a:r>
              <a:rPr lang="en-US" sz="1600" dirty="0"/>
              <a:t>2016</a:t>
            </a:r>
          </a:p>
          <a:p>
            <a:pPr lvl="1"/>
            <a:r>
              <a:rPr lang="en-US" sz="1600" dirty="0"/>
              <a:t>2017  (note flight-path!)</a:t>
            </a:r>
          </a:p>
          <a:p>
            <a:pPr lvl="1"/>
            <a:r>
              <a:rPr lang="en-US" sz="1600" dirty="0"/>
              <a:t>2020</a:t>
            </a:r>
          </a:p>
          <a:p>
            <a:pPr lvl="1"/>
            <a:r>
              <a:rPr lang="en-US" sz="1600" dirty="0"/>
              <a:t>2022</a:t>
            </a:r>
          </a:p>
          <a:p>
            <a:pPr lvl="1"/>
            <a:r>
              <a:rPr lang="en-US" sz="1600" dirty="0"/>
              <a:t>2023</a:t>
            </a:r>
          </a:p>
          <a:p>
            <a:pPr lvl="1"/>
            <a:r>
              <a:rPr lang="en-US" sz="1600" dirty="0"/>
              <a:t>2025 (starting on 1 March)</a:t>
            </a:r>
            <a:endParaRPr lang="en-AU" sz="1600" dirty="0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3E727C37-A670-9168-38A9-CEEDD5BFD22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199202"/>
            <a:ext cx="5181600" cy="3604184"/>
          </a:xfrm>
        </p:spPr>
      </p:pic>
    </p:spTree>
    <p:extLst>
      <p:ext uri="{BB962C8B-B14F-4D97-AF65-F5344CB8AC3E}">
        <p14:creationId xmlns:p14="http://schemas.microsoft.com/office/powerpoint/2010/main" val="2756964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5D77C8-9E3B-5815-2358-1AB6F0DA6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/>
              <a:t>Japanese Space Agency JAXA campaign 2015</a:t>
            </a:r>
            <a:br>
              <a:rPr lang="en-US" sz="3200" b="1" dirty="0"/>
            </a:br>
            <a:r>
              <a:rPr lang="en-US" sz="3200" b="1" dirty="0"/>
              <a:t>Alice Springs</a:t>
            </a:r>
            <a:endParaRPr lang="en-AU" sz="3200" b="1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18784D2-31F0-BEBC-5984-E960BEAC050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08509DF-2A5F-9F5D-2084-A141FBF6F5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GRAINE PAYLOAD (Gamma-ray Astro-Imager with Nuclear Emulsions)</a:t>
            </a:r>
          </a:p>
          <a:p>
            <a:pPr lvl="1"/>
            <a:r>
              <a:rPr lang="en-US" dirty="0"/>
              <a:t>Nuclear Emulsions</a:t>
            </a:r>
          </a:p>
          <a:p>
            <a:pPr lvl="1"/>
            <a:r>
              <a:rPr lang="en-US" dirty="0"/>
              <a:t>Study of gamma-rays 10 MeV-100 GeV</a:t>
            </a:r>
          </a:p>
          <a:p>
            <a:pPr lvl="1"/>
            <a:r>
              <a:rPr lang="en-US" dirty="0"/>
              <a:t>Vela Pulsar</a:t>
            </a:r>
          </a:p>
          <a:p>
            <a:pPr lvl="1"/>
            <a:r>
              <a:rPr lang="en-US" dirty="0"/>
              <a:t>Collaboration with Sydney University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91213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A8FFDCB7-3835-5F6A-15CF-EAA9A288DF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685800"/>
            <a:ext cx="7200900" cy="1066800"/>
          </a:xfrm>
        </p:spPr>
        <p:txBody>
          <a:bodyPr>
            <a:normAutofit/>
          </a:bodyPr>
          <a:lstStyle/>
          <a:p>
            <a:pPr algn="ctr"/>
            <a:r>
              <a:rPr lang="en-AU" altLang="en-US" sz="3200" dirty="0">
                <a:latin typeface="+mn-lt"/>
                <a:cs typeface="Arial" panose="020B0604020202020204" pitchFamily="34" charset="0"/>
              </a:rPr>
              <a:t>Layout of Balloon Launching Station</a:t>
            </a:r>
          </a:p>
        </p:txBody>
      </p:sp>
      <p:sp>
        <p:nvSpPr>
          <p:cNvPr id="14339" name="Content Placeholder 2">
            <a:extLst>
              <a:ext uri="{FF2B5EF4-FFF2-40B4-BE49-F238E27FC236}">
                <a16:creationId xmlns:a16="http://schemas.microsoft.com/office/drawing/2014/main" id="{9D1802A4-5DF0-D308-6D68-FD4313F79B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AU" altLang="en-US" dirty="0"/>
          </a:p>
        </p:txBody>
      </p:sp>
      <p:pic>
        <p:nvPicPr>
          <p:cNvPr id="14340" name="Content Placeholder 3">
            <a:extLst>
              <a:ext uri="{FF2B5EF4-FFF2-40B4-BE49-F238E27FC236}">
                <a16:creationId xmlns:a16="http://schemas.microsoft.com/office/drawing/2014/main" id="{87464B9C-1833-4BA1-7BEE-057329482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859" y="1825625"/>
            <a:ext cx="7933056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826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52056A-7056-C5B3-FDEC-F68207089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</a:rPr>
              <a:t>French Space Agency CNES campaign - 2017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Alice Springs </a:t>
            </a:r>
            <a:endParaRPr lang="en-AU" sz="3200" b="1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55603-2CBB-6658-3088-950FB77D5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A three-flight balloon campaign involving the French Space Agency, CNES, took place from Alice Springs Airport in March to May 2017.  The three experiments flown were:</a:t>
            </a:r>
          </a:p>
          <a:p>
            <a:pPr marL="0" indent="0">
              <a:buNone/>
            </a:pPr>
            <a:endParaRPr lang="en-AU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CLIMATE gondola – study of concentration of greenhouse molecules in the upper atmosphere</a:t>
            </a:r>
            <a:endParaRPr lang="en-AU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CARMEN gondola – imagery of stratosphere to measure aerosol, cloud, smoke and dust</a:t>
            </a:r>
            <a:endParaRPr lang="en-AU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PILOT gondola – infrared study of dust grains in the interstellar medium</a:t>
            </a:r>
          </a:p>
          <a:p>
            <a:pPr marL="342900" lvl="0" indent="-342900">
              <a:buFont typeface="+mj-lt"/>
              <a:buAutoNum type="arabicPeriod"/>
            </a:pPr>
            <a:endParaRPr lang="en-US" sz="2000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20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Ninety-five personnel from France were in Alice Springs for the campaign.</a:t>
            </a:r>
            <a:endParaRPr lang="en-AU" sz="2000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77928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7CC4F6-9983-5CED-EF22-A2B9707E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latin typeface="+mn-lt"/>
              </a:rPr>
              <a:t>Japanese Space Agency JAXA campaign – 2018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Alice Springs</a:t>
            </a:r>
            <a:endParaRPr lang="en-AU" b="1" dirty="0">
              <a:latin typeface="+mn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98-7B11-0D75-B8AF-B3079FF999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+mn-lt"/>
              </a:rPr>
              <a:t>A three-flight campaign was planned for Feb – May 2018.  Three flights were scheduled for the campaign:</a:t>
            </a:r>
          </a:p>
          <a:p>
            <a:pPr marL="0" indent="0">
              <a:buNone/>
            </a:pPr>
            <a:r>
              <a:rPr lang="en-US" sz="2000" dirty="0">
                <a:latin typeface="+mn-lt"/>
              </a:rPr>
              <a:t>  </a:t>
            </a:r>
            <a:endParaRPr lang="en-AU" dirty="0">
              <a:latin typeface="+mn-lt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FITE gondola – Far-Infrared study of star formation regions and interstellar dust</a:t>
            </a:r>
            <a:endParaRPr lang="en-A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SMILE-2 gondola – Low energy gamma-ray imaging study of stellar nucleosynthesis and particle acceleration</a:t>
            </a:r>
            <a:endParaRPr lang="en-A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GRAINE gondola – High energy gamma-ray imaging study of celestial compact objects and pulsars.</a:t>
            </a:r>
            <a:endParaRPr lang="en-AU" sz="18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AU" sz="1800" dirty="0">
              <a:latin typeface="+mn-lt"/>
            </a:endParaRPr>
          </a:p>
          <a:p>
            <a:pPr marL="0" indent="0">
              <a:buNone/>
            </a:pPr>
            <a:r>
              <a:rPr lang="en-AU" sz="1800" dirty="0">
                <a:latin typeface="+mn-lt"/>
              </a:rPr>
              <a:t>The FITE payload could not be launched, as the campaign window closed due to stratospheric wind conditions.</a:t>
            </a:r>
          </a:p>
        </p:txBody>
      </p:sp>
    </p:spTree>
    <p:extLst>
      <p:ext uri="{BB962C8B-B14F-4D97-AF65-F5344CB8AC3E}">
        <p14:creationId xmlns:p14="http://schemas.microsoft.com/office/powerpoint/2010/main" val="22583548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A112-9C6F-9D14-EC1F-99649DE8B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5312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+mn-lt"/>
                <a:cs typeface="Arial" panose="020B0604020202020204" pitchFamily="34" charset="0"/>
              </a:rPr>
              <a:t>Japanese Space Agency JAXA campaign – 2023</a:t>
            </a:r>
            <a:br>
              <a:rPr lang="en-US" sz="3200" b="1" dirty="0">
                <a:latin typeface="+mn-lt"/>
                <a:cs typeface="Arial" panose="020B0604020202020204" pitchFamily="34" charset="0"/>
              </a:rPr>
            </a:br>
            <a:r>
              <a:rPr lang="en-US" sz="3200" b="1" dirty="0">
                <a:latin typeface="+mn-lt"/>
                <a:cs typeface="Arial" panose="020B0604020202020204" pitchFamily="34" charset="0"/>
              </a:rPr>
              <a:t>Alice Springs</a:t>
            </a:r>
            <a:endParaRPr lang="en-AU" sz="3200" b="1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B1205-D6FD-F020-89DC-4B39CD533F8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A three-flight campaign was planned for Feb-May 2023.  One flight of each gondola successfully took place:</a:t>
            </a:r>
          </a:p>
          <a:p>
            <a:pPr marL="0" lvl="0" indent="0">
              <a:buNone/>
            </a:pPr>
            <a:endParaRPr lang="en-US" sz="2400" dirty="0"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GRAINE gondola – High energy gamma-ray imaging study of celestial compact objects and pulsars (two separate flights)</a:t>
            </a:r>
            <a:endParaRPr lang="en-AU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2400" dirty="0">
                <a:effectLst/>
                <a:ea typeface="MS Mincho" panose="02020609040205080304" pitchFamily="49" charset="-128"/>
                <a:cs typeface="Times New Roman" panose="02020603050405020304" pitchFamily="18" charset="0"/>
              </a:rPr>
              <a:t>SRC gondola – Drop test of sample return capsule of Martian Moons Exploration mission (one flight).</a:t>
            </a:r>
            <a:endParaRPr lang="en-AU" sz="2400" dirty="0">
              <a:effectLst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E725989-535D-9E38-1E7D-7FE572FC21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007" y="2320506"/>
            <a:ext cx="5240590" cy="350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9203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F2C7302-4AB2-AB6A-C4C8-87C098E8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SRC &amp; GRAINE FLIGHT TRAINS</a:t>
            </a:r>
            <a:endParaRPr lang="en-AU" b="1" dirty="0"/>
          </a:p>
        </p:txBody>
      </p:sp>
      <p:pic>
        <p:nvPicPr>
          <p:cNvPr id="7" name="図 4">
            <a:extLst>
              <a:ext uri="{FF2B5EF4-FFF2-40B4-BE49-F238E27FC236}">
                <a16:creationId xmlns:a16="http://schemas.microsoft.com/office/drawing/2014/main" id="{D5A37C83-ED5A-26BF-D7B9-0E1793B8C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r="37386" b="6742"/>
          <a:stretch/>
        </p:blipFill>
        <p:spPr bwMode="auto">
          <a:xfrm>
            <a:off x="3808756" y="1825625"/>
            <a:ext cx="4574487" cy="43513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6103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>
            <a:extLst>
              <a:ext uri="{FF2B5EF4-FFF2-40B4-BE49-F238E27FC236}">
                <a16:creationId xmlns:a16="http://schemas.microsoft.com/office/drawing/2014/main" id="{629E4FDA-EC04-C4A7-4209-EE19B60C91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402628"/>
            <a:ext cx="7108885" cy="943094"/>
          </a:xfrm>
        </p:spPr>
        <p:txBody>
          <a:bodyPr>
            <a:normAutofit/>
          </a:bodyPr>
          <a:lstStyle/>
          <a:p>
            <a:pPr algn="ctr"/>
            <a:r>
              <a:rPr lang="en-AU" altLang="en-US" sz="4000" b="1" dirty="0"/>
              <a:t>GRAINE payload ready for launch</a:t>
            </a:r>
          </a:p>
        </p:txBody>
      </p:sp>
      <p:graphicFrame>
        <p:nvGraphicFramePr>
          <p:cNvPr id="41987" name="Content Placeholder 3">
            <a:extLst>
              <a:ext uri="{FF2B5EF4-FFF2-40B4-BE49-F238E27FC236}">
                <a16:creationId xmlns:a16="http://schemas.microsoft.com/office/drawing/2014/main" id="{C50707D7-76F1-DEA8-F770-CEF677C8E1CF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7965820"/>
              </p:ext>
            </p:extLst>
          </p:nvPr>
        </p:nvGraphicFramePr>
        <p:xfrm>
          <a:off x="2707342" y="1414732"/>
          <a:ext cx="7046258" cy="5443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5829184" progId="Acrobat.Document.11">
                  <p:embed/>
                </p:oleObj>
              </mc:Choice>
              <mc:Fallback>
                <p:oleObj name="Acrobat Document" r:id="rId2" imgW="7543540" imgH="5829184" progId="Acrobat.Document.11">
                  <p:embed/>
                  <p:pic>
                    <p:nvPicPr>
                      <p:cNvPr id="41987" name="Content Placeholder 3">
                        <a:extLst>
                          <a:ext uri="{FF2B5EF4-FFF2-40B4-BE49-F238E27FC236}">
                            <a16:creationId xmlns:a16="http://schemas.microsoft.com/office/drawing/2014/main" id="{C50707D7-76F1-DEA8-F770-CEF677C8E1CF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7342" y="1414732"/>
                        <a:ext cx="7046258" cy="5443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3D660641-6AA7-029F-D52C-028D4B1FAB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685801"/>
            <a:ext cx="7200900" cy="798513"/>
          </a:xfrm>
        </p:spPr>
        <p:txBody>
          <a:bodyPr>
            <a:normAutofit/>
          </a:bodyPr>
          <a:lstStyle/>
          <a:p>
            <a:pPr algn="ctr"/>
            <a:r>
              <a:rPr lang="en-AU" altLang="en-US" sz="4000" b="1" dirty="0"/>
              <a:t>GRAINE Payload at end of flight</a:t>
            </a:r>
          </a:p>
        </p:txBody>
      </p:sp>
      <p:graphicFrame>
        <p:nvGraphicFramePr>
          <p:cNvPr id="43011" name="Content Placeholder 3">
            <a:extLst>
              <a:ext uri="{FF2B5EF4-FFF2-40B4-BE49-F238E27FC236}">
                <a16:creationId xmlns:a16="http://schemas.microsoft.com/office/drawing/2014/main" id="{8CDA162B-40E5-AA9B-B6EA-D65AD24F7B97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062288" y="1484313"/>
          <a:ext cx="6691312" cy="516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540" imgH="5829184" progId="Acrobat.Document.11">
                  <p:embed/>
                </p:oleObj>
              </mc:Choice>
              <mc:Fallback>
                <p:oleObj name="Acrobat Document" r:id="rId2" imgW="7543540" imgH="5829184" progId="Acrobat.Document.11">
                  <p:embed/>
                  <p:pic>
                    <p:nvPicPr>
                      <p:cNvPr id="43011" name="Content Placeholder 3">
                        <a:extLst>
                          <a:ext uri="{FF2B5EF4-FFF2-40B4-BE49-F238E27FC236}">
                            <a16:creationId xmlns:a16="http://schemas.microsoft.com/office/drawing/2014/main" id="{8CDA162B-40E5-AA9B-B6EA-D65AD24F7B97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2288" y="1484313"/>
                        <a:ext cx="6691312" cy="516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2BAA-E65F-B9BA-3C2F-5A976F66E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/>
              <a:t>Future of Australian space-based astronomy using balloons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7C3A28-7EEE-3EC3-5BDB-1E60A46E21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AU" dirty="0"/>
              <a:t>Low cost compared to satellite-based experiments</a:t>
            </a:r>
          </a:p>
          <a:p>
            <a:r>
              <a:rPr lang="en-AU" dirty="0"/>
              <a:t>Perfect location for study of </a:t>
            </a:r>
            <a:r>
              <a:rPr lang="en-AU"/>
              <a:t>Milky Way Galaxy, LMC, SMC</a:t>
            </a:r>
            <a:endParaRPr lang="en-AU" dirty="0"/>
          </a:p>
          <a:p>
            <a:r>
              <a:rPr lang="en-AU" dirty="0"/>
              <a:t>Low timescale from conception to results – ideal for PhD projects</a:t>
            </a:r>
          </a:p>
          <a:p>
            <a:r>
              <a:rPr lang="en-AU" dirty="0"/>
              <a:t>Current US-Australia Treaty provides flight opportunities</a:t>
            </a:r>
          </a:p>
          <a:p>
            <a:r>
              <a:rPr lang="en-AU" dirty="0"/>
              <a:t>Balloon Launching Station facility in Alice Springs </a:t>
            </a:r>
          </a:p>
          <a:p>
            <a:r>
              <a:rPr lang="en-AU" dirty="0"/>
              <a:t>Ideal platform for testing/qualifying satellite-borne experiments</a:t>
            </a:r>
          </a:p>
          <a:p>
            <a:r>
              <a:rPr lang="en-AU" dirty="0"/>
              <a:t>NEED SUPPORT FROM AUSTRALIAN SPACE AGENCY!</a:t>
            </a:r>
          </a:p>
          <a:p>
            <a:endParaRPr lang="en-AU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272B21DF-A991-AAAF-FFF9-84BA34A5088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3494" y="2058194"/>
            <a:ext cx="4530306" cy="3397730"/>
          </a:xfrm>
        </p:spPr>
      </p:pic>
    </p:spTree>
    <p:extLst>
      <p:ext uri="{BB962C8B-B14F-4D97-AF65-F5344CB8AC3E}">
        <p14:creationId xmlns:p14="http://schemas.microsoft.com/office/powerpoint/2010/main" val="1125673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C05CD-4ED1-1694-CC5C-8AC2CF50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dirty="0">
                <a:latin typeface="+mn-lt"/>
                <a:cs typeface="Arial" panose="020B0604020202020204" pitchFamily="34" charset="0"/>
              </a:rPr>
              <a:t>PAYLOAD READY FOR LAUNCH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8CF29B7-573A-825D-48DA-B2E41BB91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2330" y="1825625"/>
            <a:ext cx="58073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0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0D4CC-DE1D-417A-AAB3-040A407A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4400" dirty="0">
                <a:latin typeface="+mn-lt"/>
                <a:cs typeface="Arial" panose="020B0604020202020204" pitchFamily="34" charset="0"/>
              </a:rPr>
              <a:t>SUMMARY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D1551-368D-62C8-D279-2A84763BA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4400" dirty="0"/>
              <a:t>Possible fields of research</a:t>
            </a:r>
          </a:p>
          <a:p>
            <a:r>
              <a:rPr lang="en-AU" sz="4400" dirty="0"/>
              <a:t>Operational requirements and constraints</a:t>
            </a:r>
          </a:p>
          <a:p>
            <a:r>
              <a:rPr lang="en-AU" sz="4400" dirty="0"/>
              <a:t>Advantages </a:t>
            </a:r>
          </a:p>
          <a:p>
            <a:r>
              <a:rPr lang="en-AU" sz="4400" dirty="0"/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2901557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9CC5-8AFD-2AAD-BC7A-C8C987CD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600" b="1" dirty="0">
                <a:latin typeface="+mn-lt"/>
                <a:cs typeface="Arial" panose="020B0604020202020204" pitchFamily="34" charset="0"/>
              </a:rPr>
              <a:t>Why do we fly balloons into the stratosphere?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2FAB5D-F6D1-8405-A291-B6FB307FD8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altLang="en-US" dirty="0"/>
              <a:t>Astrophysics of stars and galaxies</a:t>
            </a:r>
          </a:p>
          <a:p>
            <a:pPr lvl="1"/>
            <a:r>
              <a:rPr lang="en-AU" altLang="en-US" dirty="0"/>
              <a:t>Gamma-rays</a:t>
            </a:r>
          </a:p>
          <a:p>
            <a:pPr lvl="1"/>
            <a:r>
              <a:rPr lang="en-AU" altLang="en-US" dirty="0"/>
              <a:t>X-rays </a:t>
            </a:r>
          </a:p>
          <a:p>
            <a:pPr lvl="1"/>
            <a:r>
              <a:rPr lang="en-AU" altLang="en-US" dirty="0"/>
              <a:t>Infra-red radiation</a:t>
            </a:r>
          </a:p>
          <a:p>
            <a:pPr lvl="1"/>
            <a:r>
              <a:rPr lang="en-AU" altLang="en-US" dirty="0"/>
              <a:t>Cosmic Radiation (heavy nuclei, anti-matter)</a:t>
            </a:r>
          </a:p>
          <a:p>
            <a:r>
              <a:rPr lang="en-AU" altLang="en-US" dirty="0"/>
              <a:t>Study of the atmosphere</a:t>
            </a:r>
          </a:p>
          <a:p>
            <a:pPr lvl="1"/>
            <a:r>
              <a:rPr lang="en-AU" altLang="en-US" dirty="0"/>
              <a:t>Climate change</a:t>
            </a:r>
          </a:p>
          <a:p>
            <a:pPr lvl="1"/>
            <a:r>
              <a:rPr lang="en-AU" altLang="en-US" dirty="0"/>
              <a:t>Lightening, electric fields</a:t>
            </a:r>
          </a:p>
          <a:p>
            <a:r>
              <a:rPr lang="en-AU" altLang="en-US" dirty="0"/>
              <a:t>Communications capability</a:t>
            </a:r>
          </a:p>
          <a:p>
            <a:pPr lvl="1"/>
            <a:r>
              <a:rPr lang="en-AU" altLang="en-US" dirty="0"/>
              <a:t>Military, internet</a:t>
            </a:r>
          </a:p>
          <a:p>
            <a:pPr lvl="1"/>
            <a:r>
              <a:rPr lang="en-AU" altLang="en-US" dirty="0"/>
              <a:t>Surveillance (Chinese balloon over USA????)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875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4BCC-4017-9711-3415-94BEF1BD5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AU" sz="3200" b="1" dirty="0">
                <a:latin typeface="+mn-lt"/>
                <a:cs typeface="Arial" panose="020B0604020202020204" pitchFamily="34" charset="0"/>
              </a:rPr>
              <a:t>The Earth’s Atmosphere – residual pressure</a:t>
            </a:r>
          </a:p>
        </p:txBody>
      </p:sp>
      <p:pic>
        <p:nvPicPr>
          <p:cNvPr id="4" name="Content Placeholder 5" descr="Pressure versus altitude.jpg">
            <a:extLst>
              <a:ext uri="{FF2B5EF4-FFF2-40B4-BE49-F238E27FC236}">
                <a16:creationId xmlns:a16="http://schemas.microsoft.com/office/drawing/2014/main" id="{A72441C5-4866-F72B-1E51-5C3F69B93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43" y="1483743"/>
            <a:ext cx="4673996" cy="4856672"/>
          </a:xfrm>
        </p:spPr>
      </p:pic>
    </p:spTree>
    <p:extLst>
      <p:ext uri="{BB962C8B-B14F-4D97-AF65-F5344CB8AC3E}">
        <p14:creationId xmlns:p14="http://schemas.microsoft.com/office/powerpoint/2010/main" val="219576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F4A34-22D4-9913-4816-3CBD9A0F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0815"/>
          </a:xfrm>
        </p:spPr>
        <p:txBody>
          <a:bodyPr>
            <a:normAutofit/>
          </a:bodyPr>
          <a:lstStyle/>
          <a:p>
            <a:pPr algn="ctr"/>
            <a:r>
              <a:rPr lang="en-AU" sz="3200" b="1" dirty="0">
                <a:latin typeface="+mn-lt"/>
                <a:cs typeface="Arial" panose="020B0604020202020204" pitchFamily="34" charset="0"/>
              </a:rPr>
              <a:t>The Earth’s atmosphere – temperature profile</a:t>
            </a:r>
          </a:p>
        </p:txBody>
      </p:sp>
      <p:pic>
        <p:nvPicPr>
          <p:cNvPr id="4" name="Content Placeholder 6" descr="atmprofile.jpg">
            <a:extLst>
              <a:ext uri="{FF2B5EF4-FFF2-40B4-BE49-F238E27FC236}">
                <a16:creationId xmlns:a16="http://schemas.microsoft.com/office/drawing/2014/main" id="{7264A285-6762-77FC-B0A6-B3E2153CD2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149" y="1155940"/>
            <a:ext cx="4053114" cy="5021023"/>
          </a:xfrm>
        </p:spPr>
      </p:pic>
    </p:spTree>
    <p:extLst>
      <p:ext uri="{BB962C8B-B14F-4D97-AF65-F5344CB8AC3E}">
        <p14:creationId xmlns:p14="http://schemas.microsoft.com/office/powerpoint/2010/main" val="240085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84F84-42B6-AD72-5BA1-53486B35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3600" b="1" dirty="0"/>
              <a:t>HOW DO WE FLY BALLOONS AT THE EDGE OF SPACE?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5A7129-DCEE-CF91-A06A-CEA2489F56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5981" y="1825625"/>
            <a:ext cx="5181600" cy="4351338"/>
          </a:xfrm>
        </p:spPr>
        <p:txBody>
          <a:bodyPr>
            <a:normAutofit lnSpcReduction="10000"/>
          </a:bodyPr>
          <a:lstStyle/>
          <a:p>
            <a:pPr marL="384048" indent="-384048" eaLnBrk="1" fontAlgn="auto" hangingPunct="1">
              <a:buFontTx/>
              <a:buNone/>
              <a:defRPr/>
            </a:pPr>
            <a:r>
              <a:rPr lang="en-US" altLang="en-US" sz="3600" b="1" u="sng" dirty="0"/>
              <a:t>AT SEA LEVEL</a:t>
            </a:r>
            <a:endParaRPr lang="en-US" altLang="en-US" sz="3600" dirty="0"/>
          </a:p>
          <a:p>
            <a:pPr marL="0" indent="0" eaLnBrk="1" fontAlgn="auto" hangingPunct="1">
              <a:buFont typeface="Franklin Gothic Book" panose="020B0503020102020204" pitchFamily="34" charset="0"/>
              <a:buNone/>
              <a:defRPr/>
            </a:pPr>
            <a:endParaRPr lang="en-US" altLang="en-US" dirty="0"/>
          </a:p>
          <a:p>
            <a:pPr marL="384048" indent="-384048" eaLnBrk="1" fontAlgn="auto" hangingPunct="1">
              <a:defRPr/>
            </a:pPr>
            <a:r>
              <a:rPr lang="en-US" altLang="en-US" dirty="0"/>
              <a:t>1 cubic meter volume balloon will displace 1 cubic meter of air</a:t>
            </a:r>
          </a:p>
          <a:p>
            <a:pPr marL="384048" indent="-384048" eaLnBrk="1" fontAlgn="auto" hangingPunct="1">
              <a:defRPr/>
            </a:pPr>
            <a:r>
              <a:rPr lang="en-US" altLang="en-US" dirty="0"/>
              <a:t>The density of air at sea level is 1.3 kg per cubic meter</a:t>
            </a:r>
          </a:p>
          <a:p>
            <a:pPr marL="384048" indent="-384048" eaLnBrk="1" fontAlgn="auto" hangingPunct="1">
              <a:defRPr/>
            </a:pPr>
            <a:r>
              <a:rPr lang="en-US" altLang="en-US" i="1" dirty="0"/>
              <a:t>Therefore a 1 cubic meter</a:t>
            </a:r>
            <a:r>
              <a:rPr lang="en-US" altLang="en-US" dirty="0"/>
              <a:t> </a:t>
            </a:r>
            <a:r>
              <a:rPr lang="en-US" altLang="en-US" i="1" dirty="0"/>
              <a:t>balloon can lift 1.3 kg near sea level</a:t>
            </a:r>
            <a:endParaRPr lang="en-US" altLang="en-US" dirty="0"/>
          </a:p>
          <a:p>
            <a:endParaRPr lang="en-AU" dirty="0"/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E55542DE-B56B-A34A-531E-CC94A08A6E4D}"/>
              </a:ext>
            </a:extLst>
          </p:cNvPr>
          <p:cNvSpPr txBox="1">
            <a:spLocks noGrp="1" noChangeArrowheads="1"/>
          </p:cNvSpPr>
          <p:nvPr>
            <p:ph sz="half" idx="1"/>
          </p:nvPr>
        </p:nvSpPr>
        <p:spPr bwMode="auto">
          <a:xfrm>
            <a:off x="838200" y="1825625"/>
            <a:ext cx="5181600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endParaRPr lang="en-US" altLang="en-US" sz="1200" dirty="0">
              <a:latin typeface="Times" panose="02020603050405020304" pitchFamily="18" charset="0"/>
            </a:endParaRPr>
          </a:p>
        </p:txBody>
      </p:sp>
      <p:grpSp>
        <p:nvGrpSpPr>
          <p:cNvPr id="3" name="Group 38">
            <a:extLst>
              <a:ext uri="{FF2B5EF4-FFF2-40B4-BE49-F238E27FC236}">
                <a16:creationId xmlns:a16="http://schemas.microsoft.com/office/drawing/2014/main" id="{5D371769-FDA2-87AB-8D9C-42995D73E5C9}"/>
              </a:ext>
            </a:extLst>
          </p:cNvPr>
          <p:cNvGrpSpPr>
            <a:grpSpLocks/>
          </p:cNvGrpSpPr>
          <p:nvPr/>
        </p:nvGrpSpPr>
        <p:grpSpPr bwMode="auto">
          <a:xfrm>
            <a:off x="1793258" y="2790497"/>
            <a:ext cx="2441575" cy="3027406"/>
            <a:chOff x="1066" y="2069"/>
            <a:chExt cx="1088" cy="1231"/>
          </a:xfrm>
        </p:grpSpPr>
        <p:sp>
          <p:nvSpPr>
            <p:cNvPr id="4" name="Oval 19">
              <a:extLst>
                <a:ext uri="{FF2B5EF4-FFF2-40B4-BE49-F238E27FC236}">
                  <a16:creationId xmlns:a16="http://schemas.microsoft.com/office/drawing/2014/main" id="{6F8D5ADE-5703-33A1-62D9-7DC02A6769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251"/>
              <a:ext cx="817" cy="72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7" name="Line 20">
              <a:extLst>
                <a:ext uri="{FF2B5EF4-FFF2-40B4-BE49-F238E27FC236}">
                  <a16:creationId xmlns:a16="http://schemas.microsoft.com/office/drawing/2014/main" id="{A3477392-8361-D2B5-89B3-CD0161A20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5" y="2976"/>
              <a:ext cx="0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8" name="Rectangle 21">
              <a:extLst>
                <a:ext uri="{FF2B5EF4-FFF2-40B4-BE49-F238E27FC236}">
                  <a16:creationId xmlns:a16="http://schemas.microsoft.com/office/drawing/2014/main" id="{15E9931D-B5EF-EEE4-127C-88787CBC44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3203"/>
              <a:ext cx="91" cy="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/>
              <a:endParaRPr lang="en-GB" altLang="en-US" sz="2400" dirty="0">
                <a:latin typeface="Times" panose="02020603050405020304" pitchFamily="18" charset="0"/>
              </a:endParaRPr>
            </a:p>
          </p:txBody>
        </p:sp>
        <p:sp>
          <p:nvSpPr>
            <p:cNvPr id="9" name="Line 25">
              <a:extLst>
                <a:ext uri="{FF2B5EF4-FFF2-40B4-BE49-F238E27FC236}">
                  <a16:creationId xmlns:a16="http://schemas.microsoft.com/office/drawing/2014/main" id="{C3E19A94-C7E2-77A6-091C-0ED377B8B09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655" y="206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0" name="Line 26">
              <a:extLst>
                <a:ext uri="{FF2B5EF4-FFF2-40B4-BE49-F238E27FC236}">
                  <a16:creationId xmlns:a16="http://schemas.microsoft.com/office/drawing/2014/main" id="{A98E1C68-0135-4608-446C-6FF14F43F4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8" y="2341"/>
              <a:ext cx="136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47CE92F3-FDFE-F72A-4FAD-B9E341C3B1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066" y="2614"/>
              <a:ext cx="18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2" name="Line 30">
              <a:extLst>
                <a:ext uri="{FF2B5EF4-FFF2-40B4-BE49-F238E27FC236}">
                  <a16:creationId xmlns:a16="http://schemas.microsoft.com/office/drawing/2014/main" id="{C94FE26B-AE70-DFD0-8A18-CB0701F7A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73" y="2840"/>
              <a:ext cx="18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3" name="Line 31">
              <a:extLst>
                <a:ext uri="{FF2B5EF4-FFF2-40B4-BE49-F238E27FC236}">
                  <a16:creationId xmlns:a16="http://schemas.microsoft.com/office/drawing/2014/main" id="{6DF6660F-20E7-D96B-3C34-993E8FC3A3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156" y="2251"/>
              <a:ext cx="187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4" name="Line 32">
              <a:extLst>
                <a:ext uri="{FF2B5EF4-FFF2-40B4-BE49-F238E27FC236}">
                  <a16:creationId xmlns:a16="http://schemas.microsoft.com/office/drawing/2014/main" id="{E5E01D1D-F441-8AEE-E5CA-49F1350C20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2" y="2840"/>
              <a:ext cx="142" cy="1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AU" dirty="0"/>
            </a:p>
          </p:txBody>
        </p:sp>
        <p:sp>
          <p:nvSpPr>
            <p:cNvPr id="15" name="Text Box 34">
              <a:extLst>
                <a:ext uri="{FF2B5EF4-FFF2-40B4-BE49-F238E27FC236}">
                  <a16:creationId xmlns:a16="http://schemas.microsoft.com/office/drawing/2014/main" id="{25938977-E991-F05F-2621-DDE3E8A686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14" y="3187"/>
              <a:ext cx="318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542925" algn="l"/>
                </a:tabLs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1.3 kg</a:t>
              </a:r>
            </a:p>
          </p:txBody>
        </p:sp>
        <p:sp>
          <p:nvSpPr>
            <p:cNvPr id="16" name="Text Box 35">
              <a:extLst>
                <a:ext uri="{FF2B5EF4-FFF2-40B4-BE49-F238E27FC236}">
                  <a16:creationId xmlns:a16="http://schemas.microsoft.com/office/drawing/2014/main" id="{E32C86AE-0DA6-0DBF-FE11-ABFFFD681A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1" y="2462"/>
              <a:ext cx="392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anose="020B05030201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dirty="0">
                  <a:latin typeface="Times" panose="02020603050405020304" pitchFamily="18" charset="0"/>
                </a:rPr>
                <a:t>1 CUBIC METRE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60634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" id="{CC66B91E-972B-7B4B-8565-8EB85E9135F6}" vid="{687172CE-E903-FC4B-ADCC-4FFB1F740E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3eb1f88-28ce-4ec9-b409-eff9006c6381">
      <Terms xmlns="http://schemas.microsoft.com/office/infopath/2007/PartnerControls"/>
    </lcf76f155ced4ddcb4097134ff3c332f>
    <TaxCatchAll xmlns="a8d1ea4c-a432-493e-94f8-9830ed01a06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FD660A6071874AB65373A23DD21F86" ma:contentTypeVersion="17" ma:contentTypeDescription="Create a new document." ma:contentTypeScope="" ma:versionID="b5d14daec240c22e8f701590dff45d88">
  <xsd:schema xmlns:xsd="http://www.w3.org/2001/XMLSchema" xmlns:xs="http://www.w3.org/2001/XMLSchema" xmlns:p="http://schemas.microsoft.com/office/2006/metadata/properties" xmlns:ns2="a3eb1f88-28ce-4ec9-b409-eff9006c6381" xmlns:ns3="a8d1ea4c-a432-493e-94f8-9830ed01a065" targetNamespace="http://schemas.microsoft.com/office/2006/metadata/properties" ma:root="true" ma:fieldsID="28953c6950bc949eedbb75fa00b95be1" ns2:_="" ns3:_="">
    <xsd:import namespace="a3eb1f88-28ce-4ec9-b409-eff9006c6381"/>
    <xsd:import namespace="a8d1ea4c-a432-493e-94f8-9830ed01a0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b1f88-28ce-4ec9-b409-eff9006c63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b026aac-6b52-4d7e-a64d-f3ee90946f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d1ea4c-a432-493e-94f8-9830ed01a06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6038da6-5cfe-4ee5-9fc1-dc61430b6dd8}" ma:internalName="TaxCatchAll" ma:showField="CatchAllData" ma:web="a8d1ea4c-a432-493e-94f8-9830ed01a0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BE68B-D8B0-4E42-8A70-FDD39958164F}">
  <ds:schemaRefs>
    <ds:schemaRef ds:uri="http://schemas.microsoft.com/office/2006/metadata/properties"/>
    <ds:schemaRef ds:uri="http://schemas.microsoft.com/office/2006/documentManagement/types"/>
    <ds:schemaRef ds:uri="a3eb1f88-28ce-4ec9-b409-eff9006c6381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a8d1ea4c-a432-493e-94f8-9830ed01a065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0CF1CF65-0FAE-4BC2-8CD9-83411C5806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36C713-86E4-4A17-BE04-BE2208583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3eb1f88-28ce-4ec9-b409-eff9006c6381"/>
    <ds:schemaRef ds:uri="a8d1ea4c-a432-493e-94f8-9830ed01a0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1454</Words>
  <Application>Microsoft Office PowerPoint</Application>
  <PresentationFormat>Widescreen</PresentationFormat>
  <Paragraphs>244</Paragraphs>
  <Slides>36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MS Mincho</vt:lpstr>
      <vt:lpstr>Arial</vt:lpstr>
      <vt:lpstr>Calibri</vt:lpstr>
      <vt:lpstr>Calibri Light</vt:lpstr>
      <vt:lpstr>Franklin Gothic Book</vt:lpstr>
      <vt:lpstr>Times</vt:lpstr>
      <vt:lpstr>Custom Design</vt:lpstr>
      <vt:lpstr>Equation</vt:lpstr>
      <vt:lpstr>Acrobat Document</vt:lpstr>
      <vt:lpstr>ASTROPHYSICAL RESEARCH FROM  BALLOON-BORNE PLATFORMS</vt:lpstr>
      <vt:lpstr>Locations from where I have carried out balloon operations (no. of flights)</vt:lpstr>
      <vt:lpstr>Layout of Balloon Launching Station</vt:lpstr>
      <vt:lpstr>PAYLOAD READY FOR LAUNCH</vt:lpstr>
      <vt:lpstr>SUMMARY OF PRESENTATION</vt:lpstr>
      <vt:lpstr>Why do we fly balloons into the stratosphere?</vt:lpstr>
      <vt:lpstr>The Earth’s Atmosphere – residual pressure</vt:lpstr>
      <vt:lpstr>The Earth’s atmosphere – temperature profile</vt:lpstr>
      <vt:lpstr>HOW DO WE FLY BALLOONS AT THE EDGE OF SPACE?</vt:lpstr>
      <vt:lpstr>HOW DO WE FLY BALLOONS AT THE EDGE OF SPACE?</vt:lpstr>
      <vt:lpstr>HOW DO WE FLY BALLOONS AT THE EDGE OF SPACE?</vt:lpstr>
      <vt:lpstr>Balloon inflation</vt:lpstr>
      <vt:lpstr>Balloon at 40 km float altitude</vt:lpstr>
      <vt:lpstr>Australian launch sites</vt:lpstr>
      <vt:lpstr>Why Alice Springs?</vt:lpstr>
      <vt:lpstr>Balloon Flight Duration:  3-5 days during “turnaround”</vt:lpstr>
      <vt:lpstr>Flight duration for round-the-world flights–EOSCOR  1983</vt:lpstr>
      <vt:lpstr>Start of scientific ballooning in Australia</vt:lpstr>
      <vt:lpstr>The start of a National Facility</vt:lpstr>
      <vt:lpstr>Scientific flights 1966-71  Participating groups</vt:lpstr>
      <vt:lpstr>Some scientific highlights 1966-71</vt:lpstr>
      <vt:lpstr>Some scientific highlights – 1966-71</vt:lpstr>
      <vt:lpstr>1981-88</vt:lpstr>
      <vt:lpstr>Supernova 1987A</vt:lpstr>
      <vt:lpstr>Supernova 1987a  6 Mar - 18 May 88 campaign</vt:lpstr>
      <vt:lpstr>Supernova 1987a  March 1989 campaign</vt:lpstr>
      <vt:lpstr>Some scientific highlights 1971-89</vt:lpstr>
      <vt:lpstr>Recent and current balloon campaigns</vt:lpstr>
      <vt:lpstr>Japanese Space Agency JAXA campaign 2015 Alice Springs</vt:lpstr>
      <vt:lpstr>French Space Agency CNES campaign - 2017 Alice Springs </vt:lpstr>
      <vt:lpstr>Japanese Space Agency JAXA campaign – 2018 Alice Springs</vt:lpstr>
      <vt:lpstr>Japanese Space Agency JAXA campaign – 2023 Alice Springs</vt:lpstr>
      <vt:lpstr>SRC &amp; GRAINE FLIGHT TRAINS</vt:lpstr>
      <vt:lpstr>GRAINE payload ready for launch</vt:lpstr>
      <vt:lpstr>GRAINE Payload at end of flight</vt:lpstr>
      <vt:lpstr>Future of Australian space-based astronomy using balloons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Banos</dc:creator>
  <cp:lastModifiedBy>Ravi Sood</cp:lastModifiedBy>
  <cp:revision>112</cp:revision>
  <dcterms:created xsi:type="dcterms:W3CDTF">2020-05-08T01:27:25Z</dcterms:created>
  <dcterms:modified xsi:type="dcterms:W3CDTF">2025-02-17T07:36:28Z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0x010100EAFD660A6071874AB65373A23DD21F86</vt:lpwstr>
  </property>
</Properties>
</file>