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0" r:id="rId2"/>
    <p:sldId id="370" r:id="rId3"/>
    <p:sldId id="438" r:id="rId4"/>
    <p:sldId id="461" r:id="rId5"/>
    <p:sldId id="380" r:id="rId6"/>
    <p:sldId id="462" r:id="rId7"/>
    <p:sldId id="464" r:id="rId8"/>
    <p:sldId id="466" r:id="rId9"/>
    <p:sldId id="463" r:id="rId10"/>
    <p:sldId id="469" r:id="rId11"/>
    <p:sldId id="429" r:id="rId12"/>
    <p:sldId id="465" r:id="rId13"/>
    <p:sldId id="470" r:id="rId14"/>
    <p:sldId id="468" r:id="rId15"/>
    <p:sldId id="471" r:id="rId16"/>
    <p:sldId id="484" r:id="rId17"/>
    <p:sldId id="485" r:id="rId18"/>
    <p:sldId id="486" r:id="rId19"/>
    <p:sldId id="472" r:id="rId20"/>
    <p:sldId id="483" r:id="rId21"/>
    <p:sldId id="488" r:id="rId22"/>
    <p:sldId id="487" r:id="rId23"/>
    <p:sldId id="489" r:id="rId24"/>
    <p:sldId id="475" r:id="rId25"/>
    <p:sldId id="476" r:id="rId26"/>
    <p:sldId id="477" r:id="rId27"/>
    <p:sldId id="478" r:id="rId28"/>
    <p:sldId id="481" r:id="rId29"/>
    <p:sldId id="480" r:id="rId30"/>
    <p:sldId id="482" r:id="rId31"/>
    <p:sldId id="395" r:id="rId32"/>
    <p:sldId id="490" r:id="rId33"/>
    <p:sldId id="491" r:id="rId34"/>
    <p:sldId id="493" r:id="rId35"/>
    <p:sldId id="494" r:id="rId3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17">
          <p15:clr>
            <a:srgbClr val="A4A3A4"/>
          </p15:clr>
        </p15:guide>
        <p15:guide id="2" orient="horz" pos="1847">
          <p15:clr>
            <a:srgbClr val="A4A3A4"/>
          </p15:clr>
        </p15:guide>
        <p15:guide id="3" orient="horz" pos="657">
          <p15:clr>
            <a:srgbClr val="A4A3A4"/>
          </p15:clr>
        </p15:guide>
        <p15:guide id="4" orient="horz" pos="4032">
          <p15:clr>
            <a:srgbClr val="A4A3A4"/>
          </p15:clr>
        </p15:guide>
        <p15:guide id="5" orient="horz" pos="934">
          <p15:clr>
            <a:srgbClr val="A4A3A4"/>
          </p15:clr>
        </p15:guide>
        <p15:guide id="6" orient="horz" pos="3749">
          <p15:clr>
            <a:srgbClr val="A4A3A4"/>
          </p15:clr>
        </p15:guide>
        <p15:guide id="7" orient="horz" pos="1075">
          <p15:clr>
            <a:srgbClr val="A4A3A4"/>
          </p15:clr>
        </p15:guide>
        <p15:guide id="8" orient="horz" pos="1203">
          <p15:clr>
            <a:srgbClr val="A4A3A4"/>
          </p15:clr>
        </p15:guide>
        <p15:guide id="9" orient="horz" pos="4199">
          <p15:clr>
            <a:srgbClr val="A4A3A4"/>
          </p15:clr>
        </p15:guide>
        <p15:guide id="10" orient="horz" pos="1728">
          <p15:clr>
            <a:srgbClr val="A4A3A4"/>
          </p15:clr>
        </p15:guide>
        <p15:guide id="11" orient="horz" pos="1729">
          <p15:clr>
            <a:srgbClr val="A4A3A4"/>
          </p15:clr>
        </p15:guide>
        <p15:guide id="12" orient="horz" pos="4140">
          <p15:clr>
            <a:srgbClr val="A4A3A4"/>
          </p15:clr>
        </p15:guide>
        <p15:guide id="13" pos="3022">
          <p15:clr>
            <a:srgbClr val="A4A3A4"/>
          </p15:clr>
        </p15:guide>
        <p15:guide id="14" pos="5477">
          <p15:clr>
            <a:srgbClr val="A4A3A4"/>
          </p15:clr>
        </p15:guide>
        <p15:guide id="15" pos="4319">
          <p15:clr>
            <a:srgbClr val="A4A3A4"/>
          </p15:clr>
        </p15:guide>
        <p15:guide id="16" pos="1470">
          <p15:clr>
            <a:srgbClr val="A4A3A4"/>
          </p15:clr>
        </p15:guide>
        <p15:guide id="17" pos="281">
          <p15:clr>
            <a:srgbClr val="A4A3A4"/>
          </p15:clr>
        </p15:guide>
        <p15:guide id="18" pos="2741">
          <p15:clr>
            <a:srgbClr val="A4A3A4"/>
          </p15:clr>
        </p15:guide>
        <p15:guide id="19" pos="28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0015"/>
    <a:srgbClr val="0092D2"/>
    <a:srgbClr val="009CD1"/>
    <a:srgbClr val="B1B9BD"/>
    <a:srgbClr val="89979D"/>
    <a:srgbClr val="62747C"/>
    <a:srgbClr val="3B515B"/>
    <a:srgbClr val="DCDCDC"/>
    <a:srgbClr val="B4B4B4"/>
    <a:srgbClr val="88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1216" y="56"/>
      </p:cViewPr>
      <p:guideLst>
        <p:guide orient="horz" pos="3717"/>
        <p:guide orient="horz" pos="1847"/>
        <p:guide orient="horz" pos="657"/>
        <p:guide orient="horz" pos="4032"/>
        <p:guide orient="horz" pos="934"/>
        <p:guide orient="horz" pos="3749"/>
        <p:guide orient="horz" pos="1075"/>
        <p:guide orient="horz" pos="1203"/>
        <p:guide orient="horz" pos="4199"/>
        <p:guide orient="horz" pos="1728"/>
        <p:guide orient="horz" pos="1729"/>
        <p:guide orient="horz" pos="4140"/>
        <p:guide pos="3022"/>
        <p:guide pos="5477"/>
        <p:guide pos="4319"/>
        <p:guide pos="1470"/>
        <p:guide pos="281"/>
        <p:guide pos="2741"/>
        <p:guide pos="28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TheSans UHH Bold Caps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B03B8-5142-5243-8747-1F305A937668}" type="datetimeFigureOut">
              <a:rPr lang="de-DE" smtClean="0">
                <a:latin typeface="TheSans UHH Bold Caps"/>
              </a:rPr>
              <a:t>27.02.2024</a:t>
            </a:fld>
            <a:endParaRPr lang="de-DE" dirty="0">
              <a:latin typeface="TheSans UHH Bold Cap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TheSans UHH Bold Cap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C051A-4269-3349-B3CC-0AFD8485E50A}" type="slidenum">
              <a:rPr lang="de-DE" smtClean="0">
                <a:latin typeface="TheSans UHH Bold Caps"/>
              </a:rPr>
              <a:t>‹Nr.›</a:t>
            </a:fld>
            <a:endParaRPr lang="de-DE" dirty="0">
              <a:latin typeface="TheSans UHH Bold Caps"/>
            </a:endParaRPr>
          </a:p>
        </p:txBody>
      </p:sp>
    </p:spTree>
    <p:extLst>
      <p:ext uri="{BB962C8B-B14F-4D97-AF65-F5344CB8AC3E}">
        <p14:creationId xmlns:p14="http://schemas.microsoft.com/office/powerpoint/2010/main" val="14613886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heSans UHH Bold Caps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heSans UHH Bold Caps"/>
              </a:defRPr>
            </a:lvl1pPr>
          </a:lstStyle>
          <a:p>
            <a:fld id="{FC7BB34A-E9E0-164A-AE59-348CE25F601F}" type="datetimeFigureOut">
              <a:rPr lang="de-DE" smtClean="0"/>
              <a:pPr/>
              <a:t>27.02.2024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heSans UHH Bold Caps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heSans UHH Bold Caps"/>
              </a:defRPr>
            </a:lvl1pPr>
          </a:lstStyle>
          <a:p>
            <a:fld id="{0053D800-90B3-984F-9A52-23098A3E953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0029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elfolie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326806"/>
            <a:ext cx="9144000" cy="553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9144000" cy="4916632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vert="horz" tIns="108000"/>
          <a:lstStyle/>
          <a:p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099602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26176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56736"/>
            <a:ext cx="3907543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AF33-3FF8-E241-A73B-BF33E2BBE42A}" type="datetime1">
              <a:rPr lang="de-DE" smtClean="0"/>
              <a:t>27.02.2024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8244" y="2856736"/>
            <a:ext cx="3913094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</p:spTree>
    <p:extLst>
      <p:ext uri="{BB962C8B-B14F-4D97-AF65-F5344CB8AC3E}">
        <p14:creationId xmlns:p14="http://schemas.microsoft.com/office/powerpoint/2010/main" val="355803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83199"/>
            <a:ext cx="9144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7"/>
            <a:ext cx="9144000" cy="4927274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Grafiken, Tabellen etc.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426B-86F4-C54C-A96E-B5AEB047675E}" type="datetime1">
              <a:rPr lang="de-DE" smtClean="0"/>
              <a:t>27.02.2024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1479941"/>
            <a:ext cx="9144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17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46C2-C436-754A-84F1-B94BA1E05324}" type="datetime1">
              <a:rPr lang="de-DE" smtClean="0"/>
              <a:t>27.02.2024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351201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b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561A-A438-1045-8D5E-A4BD531A0107}" type="datetime1">
              <a:rPr lang="de-DE" smtClean="0"/>
              <a:t>27.02.2024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200925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B2EB-24F5-F14D-BE59-DECD0FB48D4C}" type="datetime1">
              <a:rPr lang="de-DE" smtClean="0"/>
              <a:t>27.02.2024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852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78A9-34DE-894E-89F8-58925FD10BD1}" type="datetime1">
              <a:rPr lang="de-DE" smtClean="0"/>
              <a:t>27.02.2024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1" y="1292785"/>
            <a:ext cx="9144000" cy="680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487933"/>
            <a:ext cx="9144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6228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2733492"/>
            <a:ext cx="82296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ACHTUNG: Diese Folie ist ausschließlich für den Textversand gedacht, nicht für die Präsentation am </a:t>
            </a:r>
            <a:r>
              <a:rPr lang="de-DE" dirty="0" err="1"/>
              <a:t>Beamer</a:t>
            </a:r>
            <a:r>
              <a:rPr lang="de-DE" dirty="0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 fremdsprachige Satzteile eingebaut (AVAIL®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Wefox</a:t>
            </a:r>
            <a:r>
              <a:rPr lang="de-DE" dirty="0"/>
              <a:t>™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Kerning</a:t>
            </a:r>
            <a:r>
              <a:rPr lang="de-DE" dirty="0"/>
              <a:t>), um die Wirkung in anderen Sprachen zu testen. In Lateinisch sieht zum Beispiel fast jede Schrift gut aus.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demonstrandum</a:t>
            </a:r>
            <a:r>
              <a:rPr lang="de-DE" dirty="0"/>
              <a:t>. Seit 1975 fehlen in den meisten Testtexten die Zahlen, weswegen nach </a:t>
            </a:r>
            <a:r>
              <a:rPr lang="de-DE" dirty="0" err="1"/>
              <a:t>TypoGb</a:t>
            </a:r>
            <a:r>
              <a:rPr lang="de-DE" dirty="0"/>
              <a:t>. 204 § ab dem Jahr 2034 Zahlen in 86 der Texte zur Pflicht werden. Nichteinhaltung wird mit bis zu 245 € oder 368 $ bestraft. Genauso wichtig in sind mittlerweile auch </a:t>
            </a:r>
            <a:r>
              <a:rPr lang="de-DE" dirty="0" err="1"/>
              <a:t>Âçcèñtë</a:t>
            </a:r>
            <a:r>
              <a:rPr lang="de-DE" dirty="0"/>
              <a:t>, die in neueren Schriften aber fast immer enthalten sind. Ein wichtiges aber schwierig zu integrierendes Feld sind </a:t>
            </a:r>
            <a:r>
              <a:rPr lang="de-DE" dirty="0" err="1"/>
              <a:t>OpenType</a:t>
            </a:r>
            <a:r>
              <a:rPr lang="de-DE" dirty="0"/>
              <a:t>-Funktionalitäten. Je nach Software und Voreinstellungen können eingebaute Kapitälchen, </a:t>
            </a:r>
            <a:r>
              <a:rPr lang="de-DE" dirty="0" err="1"/>
              <a:t>Kerning</a:t>
            </a:r>
            <a:r>
              <a:rPr lang="de-DE" dirty="0"/>
              <a:t> oder Ligaturen (sehr pfiffig) nicht richtig dargestellt </a:t>
            </a:r>
            <a:r>
              <a:rPr lang="de-DE" dirty="0" err="1"/>
              <a:t>werden.Dies</a:t>
            </a:r>
            <a:r>
              <a:rPr lang="de-DE" dirty="0"/>
              <a:t>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A5F7-5432-C940-8998-969556BAB78E}" type="datetime1">
              <a:rPr lang="de-DE" smtClean="0"/>
              <a:t>27.02.2024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826635"/>
            <a:ext cx="82296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Sätze, die alle Buchstaben des Alphabets enthalten man nennt diese Sätze </a:t>
            </a:r>
            <a:r>
              <a:rPr lang="de-DE" dirty="0" err="1"/>
              <a:t>Pangrams</a:t>
            </a:r>
            <a:r>
              <a:rPr lang="de-DE" dirty="0"/>
              <a:t>. Sehr bekannt ist dieser</a:t>
            </a:r>
          </a:p>
        </p:txBody>
      </p:sp>
    </p:spTree>
    <p:extLst>
      <p:ext uri="{BB962C8B-B14F-4D97-AF65-F5344CB8AC3E}">
        <p14:creationId xmlns:p14="http://schemas.microsoft.com/office/powerpoint/2010/main" val="4284375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7CCCA669-10CC-4040-9E14-3B81D1AE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67" y="246085"/>
            <a:ext cx="7241045" cy="842940"/>
          </a:xfrm>
          <a:prstGeom prst="rect">
            <a:avLst/>
          </a:prstGeom>
        </p:spPr>
        <p:txBody>
          <a:bodyPr anchor="ctr" anchorCtr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927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1316924"/>
            <a:ext cx="9165896" cy="55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4512849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4648548" y="1479550"/>
            <a:ext cx="4517348" cy="4926013"/>
          </a:xfrm>
          <a:prstGeom prst="rect">
            <a:avLst/>
          </a:prstGeom>
          <a:blipFill rotWithShape="1">
            <a:blip r:embed="rId3"/>
            <a:srcRect/>
            <a:stretch>
              <a:fillRect l="-131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3808307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3808994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70092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305166"/>
            <a:ext cx="9165896" cy="5552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4512849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4637550" y="1479550"/>
            <a:ext cx="4528346" cy="2401849"/>
          </a:xfrm>
          <a:prstGeom prst="rect">
            <a:avLst/>
          </a:prstGeom>
          <a:blipFill rotWithShape="1">
            <a:blip r:embed="rId3"/>
            <a:srcRect/>
            <a:stretch>
              <a:fillRect l="-1070" t="1" r="1" b="-2472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637550" y="4009827"/>
            <a:ext cx="4528346" cy="2395736"/>
          </a:xfrm>
          <a:prstGeom prst="rect">
            <a:avLst/>
          </a:prstGeom>
          <a:blipFill rotWithShape="1">
            <a:blip r:embed="rId4"/>
            <a:srcRect/>
            <a:stretch>
              <a:fillRect l="-1070" t="-2769" r="1" b="4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8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3808307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3808994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54943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Titelfolie 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3B5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1986" y="756430"/>
            <a:ext cx="1822752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78336" y="902337"/>
            <a:ext cx="1816402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418566"/>
            <a:ext cx="9144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612159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122280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42971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Titelfoli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1986" y="756430"/>
            <a:ext cx="1822752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78336" y="902337"/>
            <a:ext cx="1816402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6418566"/>
            <a:ext cx="9144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612159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12227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72775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57200" y="2840400"/>
            <a:ext cx="76392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774800"/>
            <a:ext cx="76392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43F0430C-3290-2846-9C5E-237D45BC81A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CF42CCF1-1A89-C34C-B1B4-89EF2B026F5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/>
              <a:t>|  Fußzeile Blindtext, Name des Professors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27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199" y="2840895"/>
            <a:ext cx="7639302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150B-76F6-DE49-9C43-3D4065485782}" type="datetime1">
              <a:rPr lang="de-DE" smtClean="0"/>
              <a:t>27.02.2024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199" y="1774800"/>
            <a:ext cx="7639301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36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4732" y="2840400"/>
            <a:ext cx="3913094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40400"/>
            <a:ext cx="3907543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7B92-0EE2-3B44-AAA0-3709F171F8B8}" type="datetime1">
              <a:rPr lang="de-DE" smtClean="0"/>
              <a:t>27.02.2024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59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8244" y="2856736"/>
            <a:ext cx="3913094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D1A3-E584-184E-A824-96456972E29E}" type="datetime1">
              <a:rPr lang="de-DE" smtClean="0"/>
              <a:t>27.02.2024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56736"/>
            <a:ext cx="4356805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51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 flipV="1">
            <a:off x="0" y="6423314"/>
            <a:ext cx="9144000" cy="434686"/>
          </a:xfrm>
          <a:prstGeom prst="rect">
            <a:avLst/>
          </a:prstGeom>
          <a:solidFill>
            <a:srgbClr val="3B515B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heSans UHH Bold Cap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42393"/>
            <a:ext cx="90718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CF42CCF1-1A89-C34C-B1B4-89EF2B026F5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43F0430C-3290-2846-9C5E-237D45BC81A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" y="1"/>
            <a:ext cx="2733648" cy="1479940"/>
          </a:xfrm>
          <a:prstGeom prst="rect">
            <a:avLst/>
          </a:prstGeom>
        </p:spPr>
      </p:pic>
      <p:cxnSp>
        <p:nvCxnSpPr>
          <p:cNvPr id="11" name="Gerade Verbindung 10"/>
          <p:cNvCxnSpPr/>
          <p:nvPr userDrawn="1"/>
        </p:nvCxnSpPr>
        <p:spPr>
          <a:xfrm>
            <a:off x="0" y="1479941"/>
            <a:ext cx="9144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3" r:id="rId2"/>
    <p:sldLayoutId id="2147483674" r:id="rId3"/>
    <p:sldLayoutId id="2147483671" r:id="rId4"/>
    <p:sldLayoutId id="2147483672" r:id="rId5"/>
    <p:sldLayoutId id="2147483661" r:id="rId6"/>
    <p:sldLayoutId id="2147483664" r:id="rId7"/>
    <p:sldLayoutId id="2147483663" r:id="rId8"/>
    <p:sldLayoutId id="2147483669" r:id="rId9"/>
    <p:sldLayoutId id="2147483665" r:id="rId10"/>
    <p:sldLayoutId id="2147483662" r:id="rId11"/>
    <p:sldLayoutId id="2147483654" r:id="rId12"/>
    <p:sldLayoutId id="2147483675" r:id="rId13"/>
    <p:sldLayoutId id="2147483655" r:id="rId14"/>
    <p:sldLayoutId id="2147483660" r:id="rId15"/>
    <p:sldLayoutId id="2147483667" r:id="rId16"/>
    <p:sldLayoutId id="2147483678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heSans UHH Bold Caps"/>
          <a:ea typeface="+mj-ea"/>
          <a:cs typeface="TheSans UHH Bold Cap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342000" y="4425479"/>
            <a:ext cx="8728428" cy="2159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/>
              <a:t>Oceanic Carbon Storage &amp; Abatement: </a:t>
            </a:r>
            <a:br>
              <a:rPr lang="en-GB" sz="2800" dirty="0"/>
            </a:br>
            <a:r>
              <a:rPr lang="en-GB" sz="2800" dirty="0"/>
              <a:t>An International Law Perspective</a:t>
            </a:r>
          </a:p>
          <a:p>
            <a:pPr>
              <a:lnSpc>
                <a:spcPct val="80000"/>
              </a:lnSpc>
            </a:pPr>
            <a:endParaRPr lang="en-GB" sz="2800" dirty="0"/>
          </a:p>
          <a:p>
            <a:pPr>
              <a:lnSpc>
                <a:spcPct val="100000"/>
              </a:lnSpc>
            </a:pPr>
            <a:endParaRPr lang="de-DE" sz="800" dirty="0">
              <a:latin typeface="TheSans UHH Bold Caps" panose="020B0702050302020203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2000" dirty="0">
                <a:latin typeface="TheSans UHH Bold Caps" panose="020B0702050302020203" pitchFamily="34" charset="0"/>
              </a:rPr>
              <a:t>TEM – CENRIT Evening Seminar</a:t>
            </a:r>
          </a:p>
          <a:p>
            <a:pPr>
              <a:lnSpc>
                <a:spcPct val="90000"/>
              </a:lnSpc>
            </a:pPr>
            <a:r>
              <a:rPr lang="en-AU" sz="2000" dirty="0"/>
              <a:t>27 February 2024, Macquarie University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Prof. Dr. Alexander Proelss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0" y="4440982"/>
            <a:ext cx="6202627" cy="0"/>
          </a:xfrm>
          <a:prstGeom prst="line">
            <a:avLst/>
          </a:prstGeom>
          <a:ln w="508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19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17531"/>
            <a:ext cx="7979434" cy="4046033"/>
          </a:xfrm>
        </p:spPr>
        <p:txBody>
          <a:bodyPr/>
          <a:lstStyle/>
          <a:p>
            <a:pPr lvl="2"/>
            <a:r>
              <a:rPr lang="en-US" sz="1900" dirty="0">
                <a:latin typeface="TheSans UHH" panose="020B0502050302020203" pitchFamily="34" charset="0"/>
                <a:cs typeface="Calibri"/>
              </a:rPr>
              <a:t>In 2009, it was expected that 100 storage projects would be set up worldwide by 2020</a:t>
            </a:r>
          </a:p>
          <a:p>
            <a:pPr lvl="2"/>
            <a:r>
              <a:rPr lang="en-US" sz="1900" dirty="0">
                <a:latin typeface="TheSans UHH" panose="020B0502050302020203" pitchFamily="34" charset="0"/>
                <a:cs typeface="Calibri"/>
              </a:rPr>
              <a:t>With the exception of Norway, where CO</a:t>
            </a:r>
            <a:r>
              <a:rPr lang="en-US" sz="1900" baseline="-25000" dirty="0">
                <a:latin typeface="TheSans UHH" panose="020B0502050302020203" pitchFamily="34" charset="0"/>
                <a:cs typeface="Calibri"/>
              </a:rPr>
              <a:t>2</a:t>
            </a:r>
            <a:r>
              <a:rPr lang="en-US" sz="1900" dirty="0">
                <a:latin typeface="TheSans UHH" panose="020B0502050302020203" pitchFamily="34" charset="0"/>
                <a:cs typeface="Calibri"/>
              </a:rPr>
              <a:t> captured during natural gas extraction has been stored in the Norwegian continental shelf since 1996, CCS has </a:t>
            </a:r>
            <a:r>
              <a:rPr lang="en-US" sz="1900" b="1" dirty="0">
                <a:latin typeface="TheSans UHH" panose="020B0502050302020203" pitchFamily="34" charset="0"/>
                <a:cs typeface="Calibri"/>
              </a:rPr>
              <a:t>not yet been implemented on a large scale</a:t>
            </a:r>
            <a:r>
              <a:rPr lang="en-US" sz="1900" dirty="0">
                <a:latin typeface="TheSans UHH" panose="020B0502050302020203" pitchFamily="34" charset="0"/>
                <a:cs typeface="Calibri"/>
              </a:rPr>
              <a:t> in Europe</a:t>
            </a:r>
          </a:p>
          <a:p>
            <a:pPr lvl="2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However, this situation is </a:t>
            </a:r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likely to change 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in the near future</a:t>
            </a:r>
          </a:p>
          <a:p>
            <a:pPr marL="1258888" lvl="3" indent="-361950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Ever increasing pressure to act against global warming</a:t>
            </a:r>
          </a:p>
          <a:p>
            <a:pPr marL="1258888" lvl="3" indent="-361950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Several projects being planned to store CO</a:t>
            </a:r>
            <a:r>
              <a:rPr lang="en-US" altLang="de-DE" sz="19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from industrial sources in disused oil and gas fields or in sandstone formations</a:t>
            </a:r>
          </a:p>
          <a:p>
            <a:pPr marL="1258888" lvl="3" indent="-361950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Opposition to CCS and CRD has declined (even in Germany!)</a:t>
            </a: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CAC1FC-3424-4C22-B6BE-DCA91C3FB123}"/>
              </a:ext>
            </a:extLst>
          </p:cNvPr>
          <p:cNvSpPr txBox="1"/>
          <p:nvPr/>
        </p:nvSpPr>
        <p:spPr>
          <a:xfrm>
            <a:off x="4280238" y="6242338"/>
            <a:ext cx="486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eSans UHH" panose="020B0502050302020203" pitchFamily="34" charset="0"/>
                <a:cs typeface="Calibri"/>
              </a:rPr>
              <a:t>⟶ </a:t>
            </a:r>
            <a:r>
              <a:rPr lang="en-US" sz="2000" b="1" dirty="0" err="1">
                <a:solidFill>
                  <a:srgbClr val="00B0F0"/>
                </a:solidFill>
                <a:latin typeface="TheSans UHH" panose="020B0502050302020203" pitchFamily="34" charset="0"/>
              </a:rPr>
              <a:t>DecarbLaw</a:t>
            </a:r>
            <a:r>
              <a:rPr lang="en-US" sz="2000" b="1" dirty="0">
                <a:solidFill>
                  <a:srgbClr val="00B0F0"/>
                </a:solidFill>
                <a:latin typeface="TheSans UHH" panose="020B0502050302020203" pitchFamily="34" charset="0"/>
              </a:rPr>
              <a:t> is a highly topical project!</a:t>
            </a:r>
            <a:endParaRPr lang="de-DE" sz="2000" b="1" dirty="0">
              <a:solidFill>
                <a:srgbClr val="00B0F0"/>
              </a:solidFill>
              <a:latin typeface="TheSans UHH" panose="020B05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26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F750B-2B77-D339-DF87-16468906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8225"/>
            <a:ext cx="8299939" cy="482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3F38E-B250-5128-CBA9-A8FC315B23FB}"/>
              </a:ext>
            </a:extLst>
          </p:cNvPr>
          <p:cNvSpPr txBox="1"/>
          <p:nvPr/>
        </p:nvSpPr>
        <p:spPr>
          <a:xfrm>
            <a:off x="1640788" y="1174750"/>
            <a:ext cx="5179238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b="1" dirty="0"/>
              <a:t>58 companies working on ocean-based CDR*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1CAA8-27D9-8C9B-46BE-137F8C44CA1B}"/>
              </a:ext>
            </a:extLst>
          </p:cNvPr>
          <p:cNvSpPr txBox="1"/>
          <p:nvPr/>
        </p:nvSpPr>
        <p:spPr>
          <a:xfrm>
            <a:off x="6791131" y="4868203"/>
            <a:ext cx="802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W. </a:t>
            </a:r>
            <a:r>
              <a:rPr lang="en-US" sz="1200" dirty="0" err="1"/>
              <a:t>Rickels</a:t>
            </a:r>
            <a:endParaRPr lang="en-US" sz="1200" dirty="0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EC0B93F3-A494-A979-317B-76166387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278" y="4895505"/>
            <a:ext cx="449927" cy="199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F53C20-FFE9-B9AF-91B9-320F2AC0A1C0}"/>
              </a:ext>
            </a:extLst>
          </p:cNvPr>
          <p:cNvSpPr txBox="1"/>
          <p:nvPr/>
        </p:nvSpPr>
        <p:spPr>
          <a:xfrm>
            <a:off x="1496722" y="4895505"/>
            <a:ext cx="3216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*excluding those working on “blue carbon”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4512F-AA26-5759-3C65-9FBD61FE49B0}"/>
              </a:ext>
            </a:extLst>
          </p:cNvPr>
          <p:cNvSpPr txBox="1"/>
          <p:nvPr/>
        </p:nvSpPr>
        <p:spPr>
          <a:xfrm>
            <a:off x="3176990" y="2687324"/>
            <a:ext cx="231660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Field experiments and pilot studies are already being conducted by some!</a:t>
            </a:r>
          </a:p>
        </p:txBody>
      </p:sp>
    </p:spTree>
    <p:extLst>
      <p:ext uri="{BB962C8B-B14F-4D97-AF65-F5344CB8AC3E}">
        <p14:creationId xmlns:p14="http://schemas.microsoft.com/office/powerpoint/2010/main" val="2236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17531"/>
            <a:ext cx="6970143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2000" dirty="0">
                <a:latin typeface="TheSans UHH" panose="020B0502050302020203" pitchFamily="34" charset="0"/>
                <a:cs typeface="Calibri" panose="020F0502020204030204" pitchFamily="34" charset="0"/>
              </a:rPr>
              <a:t>Why </a:t>
            </a:r>
            <a:r>
              <a:rPr lang="en-US" altLang="de-DE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marine</a:t>
            </a:r>
            <a:r>
              <a:rPr lang="en-US" altLang="de-DE" sz="2000" dirty="0">
                <a:latin typeface="TheSans UHH" panose="020B0502050302020203" pitchFamily="34" charset="0"/>
                <a:cs typeface="Calibri" panose="020F0502020204030204" pitchFamily="34" charset="0"/>
              </a:rPr>
              <a:t> CCS and CDR then?</a:t>
            </a:r>
          </a:p>
          <a:p>
            <a:pPr lvl="1"/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Conflicting land uses </a:t>
            </a:r>
          </a:p>
          <a:p>
            <a:pPr lvl="1"/>
            <a:r>
              <a:rPr lang="en-US" dirty="0">
                <a:latin typeface="TheSans UHH" panose="020B0502050302020203" pitchFamily="34" charset="0"/>
                <a:cs typeface="Calibri"/>
              </a:rPr>
              <a:t>Ocean covers most of the Earth’s surface </a:t>
            </a:r>
            <a:br>
              <a:rPr lang="en-US" dirty="0">
                <a:latin typeface="TheSans UHH" panose="020B0502050302020203" pitchFamily="34" charset="0"/>
                <a:cs typeface="Calibri"/>
              </a:rPr>
            </a:br>
            <a:r>
              <a:rPr lang="en-US" dirty="0">
                <a:latin typeface="TheSans UHH" panose="020B0502050302020203" pitchFamily="34" charset="0"/>
                <a:cs typeface="Calibri"/>
              </a:rPr>
              <a:t>⟶</a:t>
            </a:r>
            <a:r>
              <a:rPr lang="en-US" dirty="0">
                <a:latin typeface="TheSans UHH" panose="020B0502050302020203" pitchFamily="34" charset="0"/>
                <a:cs typeface="Calibri"/>
                <a:sym typeface="Wingdings" panose="05000000000000000000" pitchFamily="2" charset="2"/>
              </a:rPr>
              <a:t> g</a:t>
            </a:r>
            <a:r>
              <a:rPr lang="en-US" dirty="0">
                <a:latin typeface="TheSans UHH" panose="020B0502050302020203" pitchFamily="34" charset="0"/>
                <a:cs typeface="Calibri"/>
              </a:rPr>
              <a:t>enerally less competition for space </a:t>
            </a:r>
            <a:br>
              <a:rPr lang="en-US" dirty="0">
                <a:latin typeface="TheSans UHH" panose="020B0502050302020203" pitchFamily="34" charset="0"/>
                <a:cs typeface="Calibri"/>
              </a:rPr>
            </a:br>
            <a:r>
              <a:rPr lang="en-US" dirty="0">
                <a:latin typeface="TheSans UHH" panose="020B0502050302020203" pitchFamily="34" charset="0"/>
                <a:cs typeface="Calibri"/>
              </a:rPr>
              <a:t>when compared to land</a:t>
            </a:r>
          </a:p>
          <a:p>
            <a:pPr lvl="1"/>
            <a:r>
              <a:rPr lang="en-US" dirty="0">
                <a:latin typeface="TheSans UHH" panose="020B0502050302020203" pitchFamily="34" charset="0"/>
                <a:cs typeface="Calibri"/>
              </a:rPr>
              <a:t>Ocean holds most of the carbon in the active carbon cycle </a:t>
            </a:r>
            <a:br>
              <a:rPr lang="en-US" dirty="0">
                <a:latin typeface="TheSans UHH" panose="020B0502050302020203" pitchFamily="34" charset="0"/>
                <a:cs typeface="Calibri"/>
              </a:rPr>
            </a:br>
            <a:r>
              <a:rPr lang="en-US" dirty="0">
                <a:latin typeface="TheSans UHH" panose="020B0502050302020203" pitchFamily="34" charset="0"/>
                <a:cs typeface="Calibri"/>
              </a:rPr>
              <a:t>⟶ Massive carbon storage capacity in an area where most anthropogenic carbon will ultimately end up</a:t>
            </a:r>
          </a:p>
          <a:p>
            <a:pPr lvl="1"/>
            <a:r>
              <a:rPr lang="en-US" sz="1900" dirty="0">
                <a:latin typeface="TheSans UHH" panose="020B0502050302020203" pitchFamily="34" charset="0"/>
                <a:cs typeface="Calibri"/>
              </a:rPr>
              <a:t>For Europe, scientific studies attribute the majority of storage capacity to offshore areas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6A863F-36C3-40DD-A741-6955E871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997" y="50482"/>
            <a:ext cx="3077814" cy="35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10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17531"/>
            <a:ext cx="6970143" cy="4046033"/>
          </a:xfrm>
        </p:spPr>
        <p:txBody>
          <a:bodyPr/>
          <a:lstStyle/>
          <a:p>
            <a:pPr lvl="2"/>
            <a:r>
              <a:rPr lang="en-US" dirty="0">
                <a:latin typeface="TheSans UHH" panose="020B0502050302020203" pitchFamily="34" charset="0"/>
                <a:cs typeface="Calibri"/>
              </a:rPr>
              <a:t>Storage capacity of formations in offshore areas under German sovereignty/jurisdiction in the North and Baltic Seas is roughly estimated at 3.8 to 23.9 Gt of CO</a:t>
            </a:r>
            <a:r>
              <a:rPr lang="en-US" baseline="-25000" dirty="0">
                <a:latin typeface="TheSans UHH" panose="020B0502050302020203" pitchFamily="34" charset="0"/>
                <a:cs typeface="Calibri"/>
              </a:rPr>
              <a:t>2</a:t>
            </a:r>
          </a:p>
          <a:p>
            <a:pPr lvl="2"/>
            <a:r>
              <a:rPr lang="en-US" dirty="0">
                <a:latin typeface="TheSans UHH" panose="020B0502050302020203" pitchFamily="34" charset="0"/>
                <a:cs typeface="Calibri"/>
              </a:rPr>
              <a:t>For comparison, around 0.18 Gt of CO</a:t>
            </a:r>
            <a:r>
              <a:rPr lang="en-US" baseline="-25000" dirty="0">
                <a:latin typeface="TheSans UHH" panose="020B0502050302020203" pitchFamily="34" charset="0"/>
                <a:cs typeface="Calibri"/>
              </a:rPr>
              <a:t>2</a:t>
            </a:r>
            <a:r>
              <a:rPr lang="en-US" dirty="0">
                <a:latin typeface="TheSans UHH" panose="020B0502050302020203" pitchFamily="34" charset="0"/>
                <a:cs typeface="Calibri"/>
              </a:rPr>
              <a:t> were emitted by industrial processes in Germany in 2021</a:t>
            </a:r>
          </a:p>
          <a:p>
            <a:pPr>
              <a:lnSpc>
                <a:spcPct val="100000"/>
              </a:lnSpc>
            </a:pPr>
            <a:r>
              <a:rPr lang="en-US" altLang="de-DE" sz="2000" dirty="0">
                <a:latin typeface="TheSans UHH" panose="020B0502050302020203" pitchFamily="34" charset="0"/>
                <a:cs typeface="Calibri" panose="020F0502020204030204" pitchFamily="34" charset="0"/>
              </a:rPr>
              <a:t>What is the industry’s interest?</a:t>
            </a:r>
          </a:p>
          <a:p>
            <a:pPr lvl="1"/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Potential inclusion of CCS and (m)CDR into carbon credit markets</a:t>
            </a:r>
          </a:p>
          <a:p>
            <a:pPr lvl="1"/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But considerable challenges concerning provision of sufficient incentives, monitoring, crediting as well as technical challenges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042526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7263442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2000" dirty="0">
                <a:latin typeface="TheSans UHH" panose="020B0502050302020203" pitchFamily="34" charset="0"/>
                <a:cs typeface="Calibri" panose="020F0502020204030204" pitchFamily="34" charset="0"/>
              </a:rPr>
              <a:t>Challenge:</a:t>
            </a:r>
          </a:p>
          <a:p>
            <a:pPr lvl="1"/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All </a:t>
            </a:r>
            <a:r>
              <a:rPr lang="en-US" altLang="de-DE" dirty="0" err="1">
                <a:latin typeface="TheSans UHH" panose="020B0502050302020203" pitchFamily="34" charset="0"/>
                <a:cs typeface="Calibri" panose="020F0502020204030204" pitchFamily="34" charset="0"/>
              </a:rPr>
              <a:t>mCDR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activities </a:t>
            </a:r>
            <a:r>
              <a:rPr lang="en-GB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characterized by </a:t>
            </a:r>
            <a:r>
              <a:rPr lang="en-GB" altLang="de-DE" u="sng" dirty="0">
                <a:latin typeface="TheSans UHH" panose="020B0502050302020203" pitchFamily="34" charset="0"/>
                <a:cs typeface="Calibri" panose="020F0502020204030204" pitchFamily="34" charset="0"/>
              </a:rPr>
              <a:t>varying degrees of scientific uncertainty</a:t>
            </a:r>
            <a:r>
              <a:rPr lang="en-GB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concerning their </a:t>
            </a:r>
            <a:r>
              <a:rPr lang="en-GB" altLang="de-DE" b="1" dirty="0">
                <a:latin typeface="TheSans UHH" panose="020B0502050302020203" pitchFamily="34" charset="0"/>
                <a:cs typeface="Calibri" panose="020F0502020204030204" pitchFamily="34" charset="0"/>
              </a:rPr>
              <a:t>feasibility</a:t>
            </a:r>
            <a:r>
              <a:rPr lang="en-GB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as well as their </a:t>
            </a:r>
            <a:r>
              <a:rPr lang="en-GB" altLang="de-DE" b="1" dirty="0">
                <a:latin typeface="TheSans UHH" panose="020B0502050302020203" pitchFamily="34" charset="0"/>
                <a:cs typeface="Calibri" panose="020F0502020204030204" pitchFamily="34" charset="0"/>
              </a:rPr>
              <a:t>potential negative impacts</a:t>
            </a:r>
            <a:r>
              <a:rPr lang="en-GB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on the environment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altLang="de-DE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high and continuing relevance of (marine) scientific research (far less so in relation to CCS, however)</a:t>
            </a:r>
          </a:p>
          <a:p>
            <a:pPr>
              <a:lnSpc>
                <a:spcPct val="100000"/>
              </a:lnSpc>
            </a:pPr>
            <a:r>
              <a:rPr lang="en-US" altLang="de-DE" sz="2000" dirty="0">
                <a:latin typeface="TheSans UHH" panose="020B0502050302020203" pitchFamily="34" charset="0"/>
                <a:cs typeface="Calibri" panose="020F0502020204030204" pitchFamily="34" charset="0"/>
              </a:rPr>
              <a:t>Starting points: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Relevance of </a:t>
            </a:r>
            <a:r>
              <a:rPr lang="en-US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international law 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due to the potential </a:t>
            </a:r>
            <a:r>
              <a:rPr lang="en-US" altLang="en-US" u="sng" dirty="0">
                <a:latin typeface="TheSans UHH" panose="020B0502050302020203" pitchFamily="34" charset="0"/>
                <a:cs typeface="Calibri" panose="020F0502020204030204" pitchFamily="34" charset="0"/>
              </a:rPr>
              <a:t>transboundary effects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 of virtually all relevant activities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Zonal approach of the international law of the sea</a:t>
            </a: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23356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8022566" cy="404603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Only one international legal regime available that has been amended to specifically address CCS and </a:t>
            </a:r>
            <a:r>
              <a:rPr lang="en-US" altLang="en-US" dirty="0" err="1">
                <a:latin typeface="TheSans UHH" panose="020B0502050302020203" pitchFamily="34" charset="0"/>
                <a:cs typeface="Calibri" panose="020F0502020204030204" pitchFamily="34" charset="0"/>
              </a:rPr>
              <a:t>mCDR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1996 London Protocol</a:t>
            </a:r>
            <a:r>
              <a:rPr lang="en-US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to the 1972 London </a:t>
            </a:r>
            <a:r>
              <a:rPr lang="en-US" dirty="0">
                <a:latin typeface="TheSans UHH" panose="020B0502050302020203" pitchFamily="34" charset="0"/>
              </a:rPr>
              <a:t>Convention on the Prevention of Marine Pollution by Dumping of Wastes and Other Matter (LC/LP)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Other potentially relevant multilateral agreements include: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1992 UNFCCC and Paris Agreement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1992 Convention on Biological Diversity (CBD)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1982 United Nations Convention on the Law of the Sea (UNCLOS)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latin typeface="TheSans UHH" panose="020B0502050302020203" pitchFamily="34" charset="0"/>
                <a:cs typeface="Calibri" pitchFamily="34" charset="0"/>
              </a:rPr>
              <a:t>Regional agreements (e.g. OSPAR, HELCOM etc.)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altLang="de-DE" dirty="0">
              <a:latin typeface="TheSans UHH" panose="020B0502050302020203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3374747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6133381" cy="40460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100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Zonal approach</a:t>
            </a:r>
            <a:r>
              <a:rPr lang="en-US" altLang="en-US" sz="2100" b="1" dirty="0">
                <a:latin typeface="TheSans UHH" panose="020B0502050302020203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Internal waters </a:t>
            </a: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and </a:t>
            </a:r>
            <a:b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</a:br>
            <a:r>
              <a:rPr lang="en-US" altLang="en-US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territorial sea</a:t>
            </a: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 are subject to </a:t>
            </a:r>
            <a:b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</a:b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the sovereignty of the coastal State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Coastal State is thus entitled to approve and regulate carbon storage projects without further 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Certain limitations arise from the right of other States of innocent passage in the territorial sea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1A12E0-E411-471B-B701-95D9798D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790" y="244246"/>
            <a:ext cx="5092945" cy="282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4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199" y="2303253"/>
            <a:ext cx="7341079" cy="398148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Continental shelf</a:t>
            </a:r>
            <a:r>
              <a:rPr 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C</a:t>
            </a:r>
            <a:r>
              <a:rPr lang="en-US" sz="1900" dirty="0">
                <a:latin typeface="TheSans UHH" panose="020B0502050302020203" pitchFamily="34" charset="0"/>
              </a:rPr>
              <a:t>oastal State has sovereign rights over the continental shelf “rights for the purpose of exploring it and exploiting its natural resources” (Article 77 (1) of UNCLOS)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900" dirty="0">
                <a:latin typeface="TheSans UHH" panose="020B0502050302020203" pitchFamily="34" charset="0"/>
              </a:rPr>
              <a:t>No mention of carbon storage, but …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900" dirty="0">
                <a:latin typeface="TheSans UHH" panose="020B0502050302020203" pitchFamily="34" charset="0"/>
              </a:rPr>
              <a:t>… an interpretation of relevant UNCLOS provisions suggests t</a:t>
            </a:r>
            <a:r>
              <a:rPr 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hat any activity associated with interventions in the continental shelf is covered by the sovereign rights of the coastal State, also taking into account</a:t>
            </a:r>
          </a:p>
          <a:p>
            <a:pPr marL="1258888" lvl="3" indent="-361950">
              <a:buFont typeface="Wingdings" panose="05000000000000000000" pitchFamily="2" charset="2"/>
              <a:buChar char="§"/>
              <a:tabLst>
                <a:tab pos="630238" algn="l"/>
              </a:tabLst>
            </a:pPr>
            <a:r>
              <a:rPr 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According to Article 81 of UNCLO, the </a:t>
            </a:r>
            <a:r>
              <a:rPr lang="en-US" sz="1900" dirty="0">
                <a:latin typeface="TheSans UHH" panose="020B0502050302020203" pitchFamily="34" charset="0"/>
              </a:rPr>
              <a:t>coastal State has the exclusive right to authorize and regulate drilling on the continental shelf “for all purposes”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1"/>
            <a:ext cx="8686800" cy="306246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3145130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199" y="2303253"/>
            <a:ext cx="7341079" cy="3981483"/>
          </a:xfrm>
        </p:spPr>
        <p:txBody>
          <a:bodyPr/>
          <a:lstStyle/>
          <a:p>
            <a:pPr marL="1258888" lvl="3" indent="-361950">
              <a:buFont typeface="Wingdings" panose="05000000000000000000" pitchFamily="2" charset="2"/>
              <a:buChar char="§"/>
              <a:tabLst>
                <a:tab pos="630238" algn="l"/>
              </a:tabLst>
            </a:pPr>
            <a:r>
              <a:rPr 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Article 85 of UNCLOS: rights concerning tunneling</a:t>
            </a:r>
          </a:p>
          <a:p>
            <a:pPr marL="1258888" lvl="3" indent="-361950">
              <a:buFont typeface="Wingdings" panose="05000000000000000000" pitchFamily="2" charset="2"/>
              <a:buChar char="§"/>
              <a:tabLst>
                <a:tab pos="630238" algn="l"/>
              </a:tabLst>
            </a:pPr>
            <a:r>
              <a:rPr 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Factual similarities between carbon storage and exploitation of natural resources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altLang="en-US" sz="2100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Offshore CCS</a:t>
            </a:r>
            <a:r>
              <a:rPr lang="en-GB" altLang="en-US" sz="2100" dirty="0">
                <a:latin typeface="TheSans UHH" panose="020B0502050302020203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Sub-seabed storage of CO</a:t>
            </a:r>
            <a:r>
              <a:rPr lang="en-GB" altLang="en-US" sz="19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GB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 must be compatible with State obligations concerning protection of the marine environment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Relevance of </a:t>
            </a:r>
            <a:r>
              <a:rPr lang="en-GB" altLang="en-US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LC/LP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Which States are bound to the London Protocol?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Its 53 contracting parties (incl. Australia, Germany) AND …</a:t>
            </a:r>
          </a:p>
          <a:p>
            <a:pPr marL="1258888" lvl="3" indent="-361950">
              <a:buFont typeface="Wingdings" panose="05000000000000000000" pitchFamily="2" charset="2"/>
              <a:buChar char="§"/>
              <a:tabLst>
                <a:tab pos="630238" algn="l"/>
              </a:tabLst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1"/>
            <a:ext cx="8686800" cy="306246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3362456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63638"/>
            <a:ext cx="8022566" cy="3921098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… arguably </a:t>
            </a:r>
            <a:r>
              <a:rPr lang="en-US" altLang="en-US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also all (other) contracting parties to UNCLOS </a:t>
            </a:r>
            <a:br>
              <a:rPr lang="en-US" altLang="en-US" sz="1900" b="1" dirty="0">
                <a:latin typeface="TheSans UHH" panose="020B0502050302020203" pitchFamily="34" charset="0"/>
                <a:cs typeface="Calibri" panose="020F0502020204030204" pitchFamily="34" charset="0"/>
              </a:rPr>
            </a:b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(altogether 168 States and the EU)!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Why this?</a:t>
            </a:r>
          </a:p>
          <a:p>
            <a:pPr marL="1258888" lvl="3" indent="-361950">
              <a:buFont typeface="Wingdings" panose="05000000000000000000" pitchFamily="2" charset="2"/>
              <a:buChar char="§"/>
              <a:defRPr/>
            </a:pPr>
            <a:r>
              <a:rPr lang="en-US" altLang="de-DE" sz="1900" dirty="0">
                <a:latin typeface="TheSans UHH" panose="020B0502050302020203" pitchFamily="34" charset="0"/>
                <a:sym typeface="Wingdings" panose="05000000000000000000" pitchFamily="2" charset="2"/>
              </a:rPr>
              <a:t>Article 210 (6) of UNCLOS (addressing </a:t>
            </a:r>
            <a:r>
              <a:rPr lang="en-US" altLang="de-DE" sz="1900" u="sng" dirty="0">
                <a:latin typeface="TheSans UHH" panose="020B0502050302020203" pitchFamily="34" charset="0"/>
                <a:sym typeface="Wingdings" panose="05000000000000000000" pitchFamily="2" charset="2"/>
              </a:rPr>
              <a:t>pollution by dumping</a:t>
            </a:r>
            <a:r>
              <a:rPr lang="en-US" altLang="de-DE" sz="1900" dirty="0">
                <a:latin typeface="TheSans UHH" panose="020B0502050302020203" pitchFamily="34" charset="0"/>
                <a:sym typeface="Wingdings" panose="05000000000000000000" pitchFamily="2" charset="2"/>
              </a:rPr>
              <a:t>) contains a ‘renvoi’ to “</a:t>
            </a:r>
            <a:r>
              <a:rPr lang="en-US" altLang="de-DE" sz="1900" dirty="0">
                <a:latin typeface="TheSans UHH" panose="020B0502050302020203" pitchFamily="34" charset="0"/>
              </a:rPr>
              <a:t>global rules and standards”</a:t>
            </a:r>
          </a:p>
          <a:p>
            <a:pPr marL="1258888" lvl="3" indent="-361950">
              <a:buFont typeface="Wingdings" panose="05000000000000000000" pitchFamily="2" charset="2"/>
              <a:buChar char="§"/>
              <a:defRPr/>
            </a:pPr>
            <a:r>
              <a:rPr lang="en-GB" altLang="de-DE" sz="1900" dirty="0">
                <a:latin typeface="TheSans UHH" panose="020B0502050302020203" pitchFamily="34" charset="0"/>
              </a:rPr>
              <a:t>“Global rules and standards” is generally understood as a reference to the London Convention </a:t>
            </a:r>
            <a:r>
              <a:rPr lang="en-GB" altLang="de-DE" sz="1900" u="sng" dirty="0">
                <a:latin typeface="TheSans UHH" panose="020B0502050302020203" pitchFamily="34" charset="0"/>
              </a:rPr>
              <a:t>and</a:t>
            </a:r>
            <a:r>
              <a:rPr lang="en-GB" altLang="de-DE" sz="1900" dirty="0">
                <a:latin typeface="TheSans UHH" panose="020B0502050302020203" pitchFamily="34" charset="0"/>
              </a:rPr>
              <a:t> the London Protocol, which are specifically applicable to pollution by dumping</a:t>
            </a:r>
          </a:p>
          <a:p>
            <a:pPr marL="1258888" lvl="3" indent="-361950">
              <a:buFont typeface="Wingdings" panose="05000000000000000000" pitchFamily="2" charset="2"/>
              <a:buChar char="§"/>
            </a:pPr>
            <a:r>
              <a:rPr lang="en-US" sz="1900" dirty="0">
                <a:latin typeface="TheSans UHH" panose="020B0502050302020203" pitchFamily="34" charset="0"/>
                <a:cs typeface="Calibri"/>
              </a:rPr>
              <a:t>⟶ </a:t>
            </a:r>
            <a:r>
              <a:rPr lang="en-GB" altLang="de-DE" sz="1900" dirty="0">
                <a:latin typeface="TheSans UHH" panose="020B0502050302020203" pitchFamily="34" charset="0"/>
                <a:sym typeface="Wingdings" panose="05000000000000000000" pitchFamily="2" charset="2"/>
              </a:rPr>
              <a:t>UNCLOS is further developed by LC/LP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en-US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GB" altLang="de-DE" dirty="0">
              <a:latin typeface="TheSans UHH" panose="020B0502050302020203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336449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96359"/>
            <a:ext cx="4718649" cy="4046033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GB" altLang="de-DE" sz="2200" dirty="0">
                <a:latin typeface="TheSans UHH" panose="020B0502050302020203" pitchFamily="34" charset="0"/>
                <a:cs typeface="Calibri" panose="020F0502020204030204" pitchFamily="34" charset="0"/>
              </a:rPr>
              <a:t>I. 	Background</a:t>
            </a:r>
          </a:p>
          <a:p>
            <a:pPr marL="514350" lvl="0" indent="-514350">
              <a:lnSpc>
                <a:spcPct val="100000"/>
              </a:lnSpc>
              <a:buAutoNum type="romanUcPeriod" startAt="2"/>
            </a:pPr>
            <a:r>
              <a:rPr lang="en-GB" altLang="de-DE" sz="2200" dirty="0">
                <a:latin typeface="TheSans UHH" panose="020B0502050302020203" pitchFamily="34" charset="0"/>
                <a:cs typeface="Calibri" panose="020F0502020204030204" pitchFamily="34" charset="0"/>
              </a:rPr>
              <a:t>International Legal Regime</a:t>
            </a:r>
          </a:p>
          <a:p>
            <a:pPr marL="514350" lvl="0" indent="-514350">
              <a:lnSpc>
                <a:spcPct val="100000"/>
              </a:lnSpc>
              <a:buAutoNum type="romanUcPeriod" startAt="2"/>
            </a:pPr>
            <a:r>
              <a:rPr lang="en-GB" altLang="de-DE" sz="2200" dirty="0">
                <a:latin typeface="TheSans UHH" panose="020B0502050302020203" pitchFamily="34" charset="0"/>
                <a:cs typeface="Calibri" panose="020F0502020204030204" pitchFamily="34" charset="0"/>
              </a:rPr>
              <a:t>EU Legal Framework</a:t>
            </a:r>
          </a:p>
          <a:p>
            <a:pPr marL="514350" lvl="0" indent="-514350">
              <a:lnSpc>
                <a:spcPct val="100000"/>
              </a:lnSpc>
              <a:buAutoNum type="romanUcPeriod" startAt="2"/>
            </a:pPr>
            <a:r>
              <a:rPr lang="en-GB" altLang="de-DE" sz="2200" dirty="0">
                <a:latin typeface="TheSans UHH" panose="020B0502050302020203" pitchFamily="34" charset="0"/>
                <a:cs typeface="Calibri" panose="020F0502020204030204" pitchFamily="34" charset="0"/>
              </a:rPr>
              <a:t>Situation in Germany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Structure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22872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20506"/>
            <a:ext cx="7677509" cy="396423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Is sub-seabed storage of CO2 “dumping”?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According to </a:t>
            </a:r>
            <a:r>
              <a:rPr lang="en-GB" altLang="de-DE" dirty="0">
                <a:latin typeface="TheSans UHH" panose="020B0502050302020203" pitchFamily="34" charset="0"/>
              </a:rPr>
              <a:t>Article 1.4.1.1 LP as well as Article 1 (5)(a) of UNCLOS, “dumping” is </a:t>
            </a:r>
          </a:p>
          <a:p>
            <a:pPr marL="1344613" lvl="4" indent="0">
              <a:buNone/>
            </a:pPr>
            <a:r>
              <a:rPr lang="en-GB" altLang="de-DE" dirty="0">
                <a:latin typeface="TheSans UHH" panose="020B0502050302020203" pitchFamily="34" charset="0"/>
              </a:rPr>
              <a:t>“</a:t>
            </a:r>
            <a:r>
              <a:rPr lang="en-US" altLang="de-DE" dirty="0">
                <a:latin typeface="TheSans UHH" panose="020B0502050302020203" pitchFamily="34" charset="0"/>
              </a:rPr>
              <a:t>any deliberate disposal at sea of wastes or other matter from vessels, aircraft, platforms or other man-made structures at sea”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Article 1.7 LP clarifies that the term “marine waters” used throughput the Protocol </a:t>
            </a:r>
            <a:r>
              <a:rPr lang="en-US" altLang="en-US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also includes the seabed and subsoil</a:t>
            </a:r>
            <a:r>
              <a:rPr lang="en-US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 (with the exception of deposits under the seabed that are only accessible from land)</a:t>
            </a:r>
            <a:endParaRPr lang="en-GB" altLang="en-US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GB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⟶ Injection of CO2 into seabed structures is clearly dumping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67316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20506"/>
            <a:ext cx="7677509" cy="3964230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GB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Dumping is generally </a:t>
            </a:r>
            <a:r>
              <a:rPr lang="en-GB" altLang="en-US" sz="1800" b="1" dirty="0">
                <a:latin typeface="TheSans UHH" panose="020B0502050302020203" pitchFamily="34" charset="0"/>
                <a:cs typeface="Calibri" panose="020F0502020204030204" pitchFamily="34" charset="0"/>
              </a:rPr>
              <a:t>prohibited</a:t>
            </a:r>
            <a:r>
              <a:rPr lang="en-GB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 by the LP, unless it is expressly allowed by way of inclusion of the relevant substances in annex 1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 In 2006,</a:t>
            </a:r>
            <a:r>
              <a:rPr lang="en-US" sz="1800" dirty="0">
                <a:latin typeface="TheSans UHH" panose="020B0502050302020203" pitchFamily="34" charset="0"/>
              </a:rPr>
              <a:t> section 1.8 (“Carbon dioxide streams from carbon dioxide capture processes for sequestration”) was added to Annex 1 LP (“2006 amendment”)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⟶ </a:t>
            </a:r>
            <a:r>
              <a:rPr lang="en-US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Subject to the granting of a </a:t>
            </a:r>
            <a:r>
              <a:rPr lang="en-US" altLang="en-US" sz="1800" dirty="0" err="1">
                <a:latin typeface="TheSans UHH" panose="020B0502050302020203" pitchFamily="34" charset="0"/>
                <a:cs typeface="Calibri" panose="020F0502020204030204" pitchFamily="34" charset="0"/>
              </a:rPr>
              <a:t>licence</a:t>
            </a:r>
            <a:r>
              <a:rPr lang="en-US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 by the competent authority under domestic law (see Article 4.1.2 LP), CO</a:t>
            </a:r>
            <a:r>
              <a:rPr lang="en-US" altLang="en-US" sz="18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>
                <a:latin typeface="TheSans UHH" panose="020B0502050302020203" pitchFamily="34" charset="0"/>
                <a:cs typeface="Calibri" panose="020F0502020204030204" pitchFamily="34" charset="0"/>
              </a:rPr>
              <a:t>can now be permissibly stored in the seabed</a:t>
            </a:r>
          </a:p>
          <a:p>
            <a:pPr marL="1258888" lvl="3" indent="-361950"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Note that storage in </a:t>
            </a:r>
            <a:r>
              <a:rPr lang="en-US" altLang="en-US" sz="1800" b="1" dirty="0">
                <a:latin typeface="TheSans UHH" panose="020B0502050302020203" pitchFamily="34" charset="0"/>
                <a:cs typeface="Calibri" panose="020F0502020204030204" pitchFamily="34" charset="0"/>
              </a:rPr>
              <a:t>water column</a:t>
            </a:r>
            <a:r>
              <a:rPr lang="en-US" altLang="en-US" sz="1800" dirty="0">
                <a:latin typeface="TheSans UHH" panose="020B0502050302020203" pitchFamily="34" charset="0"/>
                <a:cs typeface="Calibri" panose="020F0502020204030204" pitchFamily="34" charset="0"/>
              </a:rPr>
              <a:t> remains prohibited! </a:t>
            </a:r>
            <a:endParaRPr lang="en-US" altLang="en-US" sz="1800" b="1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de-DE" sz="1800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Duty to observe requirements on </a:t>
            </a:r>
            <a:r>
              <a:rPr lang="en-US" altLang="de-DE" sz="1800" b="1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composition of CO</a:t>
            </a:r>
            <a:r>
              <a:rPr lang="en-US" altLang="de-DE" sz="1800" b="1" baseline="-25000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altLang="de-DE" sz="1800" b="1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stream</a:t>
            </a:r>
            <a:r>
              <a:rPr lang="en-US" altLang="de-DE" sz="1800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de-DE" sz="1800" b="1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risk management</a:t>
            </a:r>
            <a:r>
              <a:rPr lang="en-US" altLang="de-DE" sz="1800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en-US" altLang="de-DE" sz="1800" b="1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monitoring</a:t>
            </a:r>
            <a:r>
              <a:rPr lang="en-US" altLang="de-DE" sz="1800" dirty="0">
                <a:latin typeface="TheSans UHH" panose="020B0502050302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included in section 4 of Annex 1 LP, in the new Annex 2, and in several relevant decisions and resolutions of the contracting parties</a:t>
            </a:r>
            <a:endParaRPr lang="en-GB" altLang="de-DE" sz="1800" dirty="0">
              <a:latin typeface="TheSans UHH" panose="020B0502050302020203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2726279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6952891" cy="4046033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altLang="en-US" sz="2100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Export of CO</a:t>
            </a:r>
            <a:r>
              <a:rPr lang="en-GB" altLang="en-US" sz="2100" b="1" u="sng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GB" altLang="en-US" sz="2100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 for storage purposes</a:t>
            </a:r>
            <a:r>
              <a:rPr lang="en-GB" altLang="en-US" sz="2100" dirty="0">
                <a:latin typeface="TheSans UHH" panose="020B0502050302020203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Article 6 LP establishes a </a:t>
            </a:r>
            <a:r>
              <a:rPr lang="en-GB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prohibition</a:t>
            </a:r>
            <a:r>
              <a:rPr lang="en-GB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 of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heSans UHH" panose="020B0502050302020203" pitchFamily="34" charset="0"/>
                <a:cs typeface="Calibri" panose="020F0502020204030204" pitchFamily="34" charset="0"/>
              </a:rPr>
              <a:t>authorising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 the export of waste and other substances to other states for dumping or incineration at sea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In 2009, Article 6 LP was </a:t>
            </a:r>
            <a:r>
              <a:rPr lang="en-US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amended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 by a new para. 2 specifically </a:t>
            </a:r>
            <a:r>
              <a:rPr lang="en-US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enabling transboundary export 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of CO</a:t>
            </a:r>
            <a:r>
              <a:rPr lang="en-US" altLang="en-US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 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for the purpose of storage (“2009 amendment”)</a:t>
            </a:r>
            <a:endParaRPr lang="en-US" altLang="en-US" baseline="-250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Amendment not yet in force! </a:t>
            </a: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516996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7177177" cy="404603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In 2019, contracting parties to the LP agreed by way of consensus decision to create the possibility of </a:t>
            </a:r>
            <a:r>
              <a:rPr lang="en-US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provisionally applying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 amended Article 6 LP (see Article 25 (1) (b) VCLT)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Two conditions: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Only between States that have made a corresponding </a:t>
            </a:r>
            <a:r>
              <a:rPr lang="en-US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declaration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 in accordance with Resolution LP.5(14)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Conclusion of an </a:t>
            </a:r>
            <a:r>
              <a:rPr lang="en-US" altLang="en-US" b="1" dirty="0">
                <a:latin typeface="TheSans UHH" panose="020B0502050302020203" pitchFamily="34" charset="0"/>
                <a:cs typeface="Calibri" panose="020F0502020204030204" pitchFamily="34" charset="0"/>
              </a:rPr>
              <a:t>agreement or arrangement </a:t>
            </a:r>
            <a:r>
              <a:rPr lang="en-US" altLang="en-US" dirty="0">
                <a:latin typeface="TheSans UHH" panose="020B0502050302020203" pitchFamily="34" charset="0"/>
                <a:cs typeface="Calibri" panose="020F0502020204030204" pitchFamily="34" charset="0"/>
              </a:rPr>
              <a:t>between the exporting and the importing State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altLang="de-DE" dirty="0">
              <a:latin typeface="TheSans UHH" panose="020B0502050302020203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401452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7677509" cy="40460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altLang="en-US" sz="2100" b="1" u="sng" dirty="0" err="1">
                <a:latin typeface="TheSans UHH" panose="020B0502050302020203" pitchFamily="34" charset="0"/>
                <a:cs typeface="Calibri" panose="020F0502020204030204" pitchFamily="34" charset="0"/>
              </a:rPr>
              <a:t>mCDR</a:t>
            </a:r>
            <a:r>
              <a:rPr lang="en-GB" altLang="en-US" sz="2100" dirty="0">
                <a:latin typeface="TheSans UHH" panose="020B0502050302020203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1900" dirty="0">
                <a:latin typeface="TheSans UHH" panose="020B0502050302020203" pitchFamily="34" charset="0"/>
                <a:cs typeface="Calibri" panose="020F0502020204030204" pitchFamily="34" charset="0"/>
              </a:rPr>
              <a:t>Article </a:t>
            </a:r>
            <a:r>
              <a:rPr lang="en-GB" altLang="de-DE" dirty="0">
                <a:latin typeface="TheSans UHH" panose="020B0502050302020203" pitchFamily="34" charset="0"/>
              </a:rPr>
              <a:t>1.4.2.2 LP (as well as Article 1 (5)(b)(ii) of UNCLOS) contains an </a:t>
            </a:r>
            <a:r>
              <a:rPr lang="en-GB" altLang="de-DE" u="sng" dirty="0">
                <a:latin typeface="TheSans UHH" panose="020B0502050302020203" pitchFamily="34" charset="0"/>
              </a:rPr>
              <a:t>exception clause</a:t>
            </a:r>
            <a:r>
              <a:rPr lang="en-GB" altLang="de-DE" dirty="0">
                <a:latin typeface="TheSans UHH" panose="020B0502050302020203" pitchFamily="34" charset="0"/>
              </a:rPr>
              <a:t>, under which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altLang="de-DE" dirty="0">
                <a:latin typeface="TheSans UHH" panose="020B0502050302020203" pitchFamily="34" charset="0"/>
              </a:rPr>
              <a:t>“‘Dumping’ does not include: […] (ii) placement of matter for a purpose other than the mere disposal thereof, provided that such placement is not contrary to the aims of this Convention.”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de-DE" dirty="0">
                <a:latin typeface="TheSans UHH" panose="020B0502050302020203" pitchFamily="34" charset="0"/>
                <a:sym typeface="Wingdings" panose="05000000000000000000" pitchFamily="2" charset="2"/>
              </a:rPr>
              <a:t>Thus, d</a:t>
            </a:r>
            <a:r>
              <a:rPr lang="en-GB" altLang="de-DE" dirty="0">
                <a:latin typeface="TheSans UHH" panose="020B0502050302020203" pitchFamily="34" charset="0"/>
              </a:rPr>
              <a:t>ecisive question is </a:t>
            </a:r>
            <a:r>
              <a:rPr lang="en-GB" altLang="de-DE" b="1" dirty="0">
                <a:latin typeface="TheSans UHH" panose="020B0502050302020203" pitchFamily="34" charset="0"/>
              </a:rPr>
              <a:t>whether </a:t>
            </a:r>
            <a:r>
              <a:rPr lang="en-GB" altLang="de-DE" b="1" dirty="0" err="1">
                <a:latin typeface="TheSans UHH" panose="020B0502050302020203" pitchFamily="34" charset="0"/>
              </a:rPr>
              <a:t>mCDR</a:t>
            </a:r>
            <a:r>
              <a:rPr lang="en-GB" altLang="de-DE" b="1" dirty="0">
                <a:latin typeface="TheSans UHH" panose="020B0502050302020203" pitchFamily="34" charset="0"/>
              </a:rPr>
              <a:t> is contrary to the aims of the Convention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de-DE" dirty="0">
                <a:latin typeface="TheSans UHH" panose="020B0502050302020203" pitchFamily="34" charset="0"/>
              </a:rPr>
              <a:t>This issue has been addressed by the parties to the LC/LP  since October 2008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365125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4259311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7677509" cy="4046033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GB" altLang="de-DE" sz="1900" dirty="0">
                <a:latin typeface="TheSans UHH" panose="020B0502050302020203" pitchFamily="34" charset="0"/>
              </a:rPr>
              <a:t>Resolution LC-LP.1 on the Regulation of Ocean Fertilization:</a:t>
            </a:r>
          </a:p>
          <a:p>
            <a:pPr marL="1250950" lvl="3" indent="-357188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TheSans UHH" panose="020B0502050302020203" pitchFamily="34" charset="0"/>
              </a:rPr>
              <a:t>“AGREE that, given the present state of knowledge, ocean fertilization activities </a:t>
            </a:r>
            <a:r>
              <a:rPr lang="en-US" altLang="de-DE" sz="1900" u="sng" dirty="0">
                <a:latin typeface="TheSans UHH" panose="020B0502050302020203" pitchFamily="34" charset="0"/>
              </a:rPr>
              <a:t>other than legitimate scientific research should not be allowed</a:t>
            </a:r>
            <a:r>
              <a:rPr lang="en-US" altLang="de-DE" sz="1900" dirty="0">
                <a:latin typeface="TheSans UHH" panose="020B0502050302020203" pitchFamily="34" charset="0"/>
              </a:rPr>
              <a:t>. To this end, such </a:t>
            </a:r>
            <a:r>
              <a:rPr lang="en-US" altLang="de-DE" sz="1900" u="sng" dirty="0">
                <a:latin typeface="TheSans UHH" panose="020B0502050302020203" pitchFamily="34" charset="0"/>
              </a:rPr>
              <a:t>other</a:t>
            </a:r>
            <a:r>
              <a:rPr lang="en-US" altLang="de-DE" sz="1900" dirty="0">
                <a:latin typeface="TheSans UHH" panose="020B0502050302020203" pitchFamily="34" charset="0"/>
              </a:rPr>
              <a:t> activities should be considered as contrary to the aims of the Convention and Protocol and not currently qualify for any exemption from the definition of dumping […]” (para. 8)</a:t>
            </a:r>
          </a:p>
          <a:p>
            <a:pPr marL="1250950" lvl="3" indent="-357188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TheSans UHH" panose="020B0502050302020203" pitchFamily="34" charset="0"/>
              </a:rPr>
              <a:t>“AGREE that scientific research proposals should be assessed on a case-by-case basis using an </a:t>
            </a:r>
            <a:r>
              <a:rPr lang="en-US" altLang="de-DE" sz="1900" u="sng" dirty="0">
                <a:latin typeface="TheSans UHH" panose="020B0502050302020203" pitchFamily="34" charset="0"/>
              </a:rPr>
              <a:t>assessment framework</a:t>
            </a:r>
            <a:r>
              <a:rPr lang="en-US" altLang="de-DE" sz="1900" dirty="0">
                <a:latin typeface="TheSans UHH" panose="020B0502050302020203" pitchFamily="34" charset="0"/>
              </a:rPr>
              <a:t> to be developed by the Scientific Groups under the London Convention and Protocol”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2816855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11879"/>
            <a:ext cx="7677509" cy="3972858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TheSans UHH" panose="020B0502050302020203" pitchFamily="34" charset="0"/>
              </a:rPr>
              <a:t>Adoption of (non-binding) </a:t>
            </a:r>
            <a:r>
              <a:rPr lang="en-US" altLang="de-DE" sz="1900" u="sng" dirty="0">
                <a:latin typeface="TheSans UHH" panose="020B0502050302020203" pitchFamily="34" charset="0"/>
              </a:rPr>
              <a:t>Assessment Framework</a:t>
            </a:r>
            <a:r>
              <a:rPr lang="en-US" altLang="de-DE" sz="1900" dirty="0">
                <a:latin typeface="TheSans UHH" panose="020B0502050302020203" pitchFamily="34" charset="0"/>
              </a:rPr>
              <a:t> for Scientific Research Involving Ocean Fertilization by way of Resolution LC-LP.2 (2010) </a:t>
            </a:r>
          </a:p>
          <a:p>
            <a:pPr marL="1258888" lvl="3" indent="-361950">
              <a:buFont typeface="Wingdings" panose="05000000000000000000" pitchFamily="2" charset="2"/>
              <a:buChar char="§"/>
            </a:pPr>
            <a:r>
              <a:rPr lang="en-GB" sz="1900" dirty="0">
                <a:latin typeface="TheSans UHH" panose="020B0502050302020203" pitchFamily="34" charset="0"/>
                <a:sym typeface="Wingdings" panose="05000000000000000000" pitchFamily="2" charset="2"/>
              </a:rPr>
              <a:t>Tool to provide for </a:t>
            </a:r>
            <a:r>
              <a:rPr lang="en-GB" sz="1900" b="1" dirty="0">
                <a:latin typeface="TheSans UHH" panose="020B0502050302020203" pitchFamily="34" charset="0"/>
                <a:sym typeface="Wingdings" panose="05000000000000000000" pitchFamily="2" charset="2"/>
              </a:rPr>
              <a:t>responsible (“legitimate”) scientific research</a:t>
            </a:r>
            <a:endParaRPr lang="en-GB" sz="1900" b="1" dirty="0">
              <a:latin typeface="TheSans UHH" panose="020B0502050302020203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TheSans UHH" panose="020B0502050302020203" pitchFamily="34" charset="0"/>
                <a:sym typeface="Wingdings" panose="05000000000000000000" pitchFamily="2" charset="2"/>
              </a:rPr>
              <a:t> Differentiation between </a:t>
            </a:r>
            <a:r>
              <a:rPr lang="en-US" altLang="de-DE" sz="1900" u="sng" dirty="0">
                <a:latin typeface="TheSans UHH" panose="020B0502050302020203" pitchFamily="34" charset="0"/>
                <a:sym typeface="Wingdings" panose="05000000000000000000" pitchFamily="2" charset="2"/>
              </a:rPr>
              <a:t>legitimate</a:t>
            </a:r>
            <a:r>
              <a:rPr lang="en-US" altLang="de-DE" sz="1900" dirty="0">
                <a:latin typeface="TheSans UHH" panose="020B0502050302020203" pitchFamily="34" charset="0"/>
                <a:sym typeface="Wingdings" panose="05000000000000000000" pitchFamily="2" charset="2"/>
              </a:rPr>
              <a:t> and </a:t>
            </a:r>
            <a:r>
              <a:rPr lang="en-US" altLang="de-DE" sz="1900" u="sng" dirty="0">
                <a:latin typeface="TheSans UHH" panose="020B0502050302020203" pitchFamily="34" charset="0"/>
                <a:sym typeface="Wingdings" panose="05000000000000000000" pitchFamily="2" charset="2"/>
              </a:rPr>
              <a:t>non-legitimate</a:t>
            </a:r>
            <a:r>
              <a:rPr lang="en-US" altLang="de-DE" sz="1900" dirty="0">
                <a:latin typeface="TheSans UHH" panose="020B0502050302020203" pitchFamily="34" charset="0"/>
                <a:sym typeface="Wingdings" panose="05000000000000000000" pitchFamily="2" charset="2"/>
              </a:rPr>
              <a:t> scientific research decides upon whether or not activity constitutes unlawful dumping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de-DE" sz="1900" u="sng" dirty="0">
                <a:latin typeface="TheSans UHH" panose="020B0502050302020203" pitchFamily="34" charset="0"/>
              </a:rPr>
              <a:t>Important development</a:t>
            </a:r>
            <a:r>
              <a:rPr lang="en-US" altLang="de-DE" sz="1900" dirty="0">
                <a:latin typeface="TheSans UHH" panose="020B0502050302020203" pitchFamily="34" charset="0"/>
              </a:rPr>
              <a:t>: </a:t>
            </a:r>
            <a:r>
              <a:rPr lang="en-GB" sz="1900" b="1" u="sng" dirty="0">
                <a:latin typeface="TheSans UHH" panose="020B0502050302020203" pitchFamily="34" charset="0"/>
                <a:cs typeface="Calibri" pitchFamily="34" charset="0"/>
              </a:rPr>
              <a:t>2013 Amendment</a:t>
            </a:r>
            <a:r>
              <a:rPr lang="en-GB" sz="1900" dirty="0">
                <a:latin typeface="TheSans UHH" panose="020B0502050302020203" pitchFamily="34" charset="0"/>
                <a:cs typeface="Calibri" pitchFamily="34" charset="0"/>
              </a:rPr>
              <a:t> to the London Protocol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altLang="de-DE" sz="1900" dirty="0">
                <a:latin typeface="TheSans UHH" panose="020B0502050302020203" pitchFamily="34" charset="0"/>
              </a:rPr>
              <a:t>2013 amendment to the London Protocol proposed by Australia, Nigeria and the Republic of Korea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3280656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03253"/>
            <a:ext cx="7159925" cy="3903846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GB" altLang="de-DE" dirty="0">
                <a:latin typeface="TheSans UHH" panose="020B0502050302020203" pitchFamily="34" charset="0"/>
              </a:rPr>
              <a:t>Proposal was adopted by consensus in October 2013 but w</a:t>
            </a:r>
            <a:r>
              <a:rPr lang="en-GB" dirty="0">
                <a:latin typeface="TheSans UHH" panose="020B0502050302020203" pitchFamily="34" charset="0"/>
                <a:cs typeface="Calibri" pitchFamily="34" charset="0"/>
              </a:rPr>
              <a:t>ill only enter into force following ratification of 2/3 of the (53) parties to the London Protocol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dirty="0">
                <a:latin typeface="TheSans UHH" panose="020B0502050302020203" pitchFamily="34" charset="0"/>
                <a:cs typeface="Calibri" pitchFamily="34" charset="0"/>
              </a:rPr>
              <a:t>At present only </a:t>
            </a:r>
            <a:r>
              <a:rPr lang="en-GB" b="1" dirty="0">
                <a:latin typeface="TheSans UHH" panose="020B0502050302020203" pitchFamily="34" charset="0"/>
                <a:cs typeface="Calibri" pitchFamily="34" charset="0"/>
              </a:rPr>
              <a:t>six ratifications</a:t>
            </a:r>
            <a:r>
              <a:rPr lang="en-GB" dirty="0">
                <a:latin typeface="TheSans UHH" panose="020B0502050302020203" pitchFamily="34" charset="0"/>
                <a:cs typeface="Calibri" pitchFamily="34" charset="0"/>
              </a:rPr>
              <a:t> (</a:t>
            </a:r>
            <a:r>
              <a:rPr lang="en-US" dirty="0">
                <a:latin typeface="TheSans UHH" panose="020B0502050302020203" pitchFamily="34" charset="0"/>
              </a:rPr>
              <a:t>Estonia, Finland, Germany, Netherlands, Norway, United Kingdom)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TheSans UHH" panose="020B0502050302020203" pitchFamily="34" charset="0"/>
              </a:rPr>
              <a:t>Applicability depends on whether Contracting Parties have decided to include the activity concerned in </a:t>
            </a:r>
            <a:r>
              <a:rPr lang="en-US" u="sng" dirty="0">
                <a:latin typeface="TheSans UHH" panose="020B0502050302020203" pitchFamily="34" charset="0"/>
              </a:rPr>
              <a:t>new Annex 4</a:t>
            </a:r>
            <a:r>
              <a:rPr lang="en-US" dirty="0">
                <a:latin typeface="TheSans UHH" panose="020B0502050302020203" pitchFamily="34" charset="0"/>
              </a:rPr>
              <a:t> to the London Protocol </a:t>
            </a:r>
          </a:p>
          <a:p>
            <a:pPr marL="1258888" lvl="3" indent="-361950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TheSans UHH" panose="020B0502050302020203" pitchFamily="34" charset="0"/>
              </a:rPr>
              <a:t>So far only ocean iron fertilization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554894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47330"/>
            <a:ext cx="8169215" cy="3903846"/>
          </a:xfrm>
        </p:spPr>
        <p:txBody>
          <a:bodyPr/>
          <a:lstStyle/>
          <a:p>
            <a:pPr marL="1258888" lvl="3" indent="-361950">
              <a:buFont typeface="Wingdings" panose="05000000000000000000" pitchFamily="2" charset="2"/>
              <a:buChar char="§"/>
              <a:defRPr/>
            </a:pPr>
            <a:r>
              <a:rPr lang="en-US" sz="1900" dirty="0">
                <a:latin typeface="TheSans UHH" panose="020B0502050302020203" pitchFamily="34" charset="0"/>
              </a:rPr>
              <a:t>In 2022, the </a:t>
            </a:r>
            <a:r>
              <a:rPr lang="en-GB" sz="1900" dirty="0">
                <a:latin typeface="TheSans UHH" panose="020B0502050302020203" pitchFamily="34" charset="0"/>
              </a:rPr>
              <a:t>Correspondence Group on Marine Geoengineering re-established by the Scientific Groups of the LC/LP agreed on </a:t>
            </a:r>
            <a:r>
              <a:rPr lang="en-GB" sz="1900" b="1" dirty="0">
                <a:latin typeface="TheSans UHH" panose="020B0502050302020203" pitchFamily="34" charset="0"/>
              </a:rPr>
              <a:t>four other techniques </a:t>
            </a:r>
            <a:r>
              <a:rPr lang="en-GB" sz="1900" dirty="0">
                <a:latin typeface="TheSans UHH" panose="020B0502050302020203" pitchFamily="34" charset="0"/>
              </a:rPr>
              <a:t>to be considered for listing in new annex 4 to the Protocol:</a:t>
            </a:r>
          </a:p>
          <a:p>
            <a:pPr marL="1612900" lvl="4" indent="-354013">
              <a:buFont typeface="Wingdings" panose="05000000000000000000" pitchFamily="2" charset="2"/>
              <a:buChar char="§"/>
              <a:defRPr/>
            </a:pPr>
            <a:r>
              <a:rPr lang="en-GB" sz="1900" dirty="0">
                <a:latin typeface="TheSans UHH" panose="020B0502050302020203" pitchFamily="34" charset="0"/>
              </a:rPr>
              <a:t>Enhancing ocean alkalinity</a:t>
            </a:r>
          </a:p>
          <a:p>
            <a:pPr marL="1612900" lvl="4" indent="-354013">
              <a:buFont typeface="Wingdings" panose="05000000000000000000" pitchFamily="2" charset="2"/>
              <a:buChar char="§"/>
              <a:defRPr/>
            </a:pPr>
            <a:r>
              <a:rPr lang="en-GB" sz="1900" dirty="0">
                <a:latin typeface="TheSans UHH" panose="020B0502050302020203" pitchFamily="34" charset="0"/>
              </a:rPr>
              <a:t>Macroalgae cultivation and other biomass for sequestration including artificial upwelling</a:t>
            </a:r>
          </a:p>
          <a:p>
            <a:pPr marL="1612900" lvl="4" indent="-354013">
              <a:buFont typeface="Wingdings" panose="05000000000000000000" pitchFamily="2" charset="2"/>
              <a:buChar char="§"/>
              <a:defRPr/>
            </a:pPr>
            <a:r>
              <a:rPr lang="en-GB" sz="1900" dirty="0">
                <a:latin typeface="TheSans UHH" panose="020B0502050302020203" pitchFamily="34" charset="0"/>
              </a:rPr>
              <a:t>Marine cloud brightening</a:t>
            </a:r>
          </a:p>
          <a:p>
            <a:pPr marL="1612900" lvl="4" indent="-354013">
              <a:buFont typeface="Wingdings" panose="05000000000000000000" pitchFamily="2" charset="2"/>
              <a:buChar char="§"/>
              <a:defRPr/>
            </a:pPr>
            <a:r>
              <a:rPr lang="en-GB" sz="1900" dirty="0">
                <a:latin typeface="TheSans UHH" panose="020B0502050302020203" pitchFamily="34" charset="0"/>
              </a:rPr>
              <a:t>M</a:t>
            </a:r>
            <a:r>
              <a:rPr lang="fr-FR" sz="1900" dirty="0" err="1">
                <a:latin typeface="TheSans UHH" panose="020B0502050302020203" pitchFamily="34" charset="0"/>
              </a:rPr>
              <a:t>icrobubbles</a:t>
            </a:r>
            <a:r>
              <a:rPr lang="fr-FR" sz="1900" dirty="0">
                <a:latin typeface="TheSans UHH" panose="020B0502050302020203" pitchFamily="34" charset="0"/>
              </a:rPr>
              <a:t>/</a:t>
            </a:r>
            <a:r>
              <a:rPr lang="fr-FR" sz="1900" dirty="0" err="1">
                <a:latin typeface="TheSans UHH" panose="020B0502050302020203" pitchFamily="34" charset="0"/>
              </a:rPr>
              <a:t>reflective</a:t>
            </a:r>
            <a:r>
              <a:rPr lang="fr-FR" sz="1900" dirty="0">
                <a:latin typeface="TheSans UHH" panose="020B0502050302020203" pitchFamily="34" charset="0"/>
              </a:rPr>
              <a:t> </a:t>
            </a:r>
            <a:r>
              <a:rPr lang="fr-FR" sz="1900" dirty="0" err="1">
                <a:latin typeface="TheSans UHH" panose="020B0502050302020203" pitchFamily="34" charset="0"/>
              </a:rPr>
              <a:t>particles</a:t>
            </a:r>
            <a:r>
              <a:rPr lang="fr-FR" sz="1900" dirty="0">
                <a:latin typeface="TheSans UHH" panose="020B0502050302020203" pitchFamily="34" charset="0"/>
              </a:rPr>
              <a:t>/</a:t>
            </a:r>
            <a:r>
              <a:rPr lang="fr-FR" sz="1900" dirty="0" err="1">
                <a:latin typeface="TheSans UHH" panose="020B0502050302020203" pitchFamily="34" charset="0"/>
              </a:rPr>
              <a:t>material</a:t>
            </a:r>
            <a:endParaRPr lang="fr-FR" sz="1900" dirty="0">
              <a:latin typeface="TheSans UHH" panose="020B0502050302020203" pitchFamily="34" charset="0"/>
            </a:endParaRPr>
          </a:p>
          <a:p>
            <a:pPr marL="1258888" lvl="4" indent="-361950">
              <a:buFont typeface="Wingdings" panose="05000000000000000000" pitchFamily="2" charset="2"/>
              <a:buChar char="§"/>
              <a:defRPr/>
            </a:pPr>
            <a:r>
              <a:rPr lang="en-GB" sz="1900" dirty="0">
                <a:latin typeface="TheSans UHH" panose="020B0502050302020203" pitchFamily="34" charset="0"/>
              </a:rPr>
              <a:t>Consented by the COP/MOP of the LC/LP in a 2022 Statement on Marine Geoengineering, but not yet included in annex 4</a:t>
            </a:r>
          </a:p>
          <a:p>
            <a:pPr marL="1612900" lvl="4" indent="-354013">
              <a:buFont typeface="Wingdings" panose="05000000000000000000" pitchFamily="2" charset="2"/>
              <a:buChar char="§"/>
              <a:defRPr/>
            </a:pPr>
            <a:endParaRPr lang="de-DE" sz="19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802274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80891"/>
            <a:ext cx="7168551" cy="3903846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altLang="de-DE" sz="1900" dirty="0">
                <a:latin typeface="TheSans UHH" panose="020B0502050302020203" pitchFamily="34" charset="0"/>
              </a:rPr>
              <a:t>Art. 6</a:t>
            </a:r>
            <a:r>
              <a:rPr lang="en-GB" altLang="de-DE" sz="1900" i="1" dirty="0">
                <a:latin typeface="TheSans UHH" panose="020B0502050302020203" pitchFamily="34" charset="0"/>
              </a:rPr>
              <a:t>bis</a:t>
            </a:r>
            <a:r>
              <a:rPr lang="en-GB" altLang="de-DE" sz="1900" dirty="0">
                <a:latin typeface="TheSans UHH" panose="020B0502050302020203" pitchFamily="34" charset="0"/>
              </a:rPr>
              <a:t> LP generally </a:t>
            </a:r>
            <a:r>
              <a:rPr lang="en-GB" altLang="de-DE" sz="1900" u="sng" dirty="0">
                <a:latin typeface="TheSans UHH" panose="020B0502050302020203" pitchFamily="34" charset="0"/>
              </a:rPr>
              <a:t>prohibits</a:t>
            </a:r>
            <a:r>
              <a:rPr lang="en-GB" altLang="de-DE" sz="1900" dirty="0">
                <a:latin typeface="TheSans UHH" panose="020B0502050302020203" pitchFamily="34" charset="0"/>
              </a:rPr>
              <a:t> the placement of matter for marine geoengineering activities NOT listed in Annex 4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altLang="de-DE" sz="1900" dirty="0">
                <a:latin typeface="TheSans UHH" panose="020B0502050302020203" pitchFamily="34" charset="0"/>
              </a:rPr>
              <a:t>The equally </a:t>
            </a:r>
            <a:r>
              <a:rPr lang="en-GB" altLang="de-DE" sz="1900" u="sng" dirty="0">
                <a:latin typeface="TheSans UHH" panose="020B0502050302020203" pitchFamily="34" charset="0"/>
              </a:rPr>
              <a:t>new Annex 5</a:t>
            </a:r>
            <a:r>
              <a:rPr lang="en-GB" altLang="de-DE" sz="1900" dirty="0">
                <a:latin typeface="TheSans UHH" panose="020B0502050302020203" pitchFamily="34" charset="0"/>
              </a:rPr>
              <a:t> transforms the Assessment Framework (concerning ocean iron fertilization) into a (potentially) legally binding text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altLang="de-DE" sz="1900" dirty="0">
                <a:latin typeface="TheSans UHH" panose="020B0502050302020203" pitchFamily="34" charset="0"/>
              </a:rPr>
              <a:t>Reflects a comparatively </a:t>
            </a:r>
            <a:r>
              <a:rPr lang="en-GB" altLang="de-DE" sz="1900" u="sng" dirty="0">
                <a:latin typeface="TheSans UHH" panose="020B0502050302020203" pitchFamily="34" charset="0"/>
              </a:rPr>
              <a:t>strict implementation of the precautionary approach</a:t>
            </a:r>
            <a:r>
              <a:rPr lang="en-GB" altLang="de-DE" sz="1900" dirty="0">
                <a:latin typeface="TheSans UHH" panose="020B0502050302020203" pitchFamily="34" charset="0"/>
              </a:rPr>
              <a:t> by foreseeing at several stages of the assessment that a permission should not be granted if no sufficient evidence is provided that the activity concerned is not likely to produce adverse effects to the marine environment</a:t>
            </a: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4086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317530"/>
            <a:ext cx="6970143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b="1" dirty="0">
                <a:latin typeface="TheSans UHH" panose="020B0502050302020203" pitchFamily="34" charset="0"/>
                <a:cs typeface="Calibri"/>
              </a:rPr>
              <a:t>2015 Paris Agreement on Climate Change</a:t>
            </a:r>
            <a:r>
              <a:rPr lang="en-US" sz="1900" dirty="0">
                <a:latin typeface="TheSans UHH" panose="020B0502050302020203" pitchFamily="34" charset="0"/>
                <a:cs typeface="Calibri"/>
              </a:rPr>
              <a:t>: Keep global mean temperature to “well below 2°C” and “pursue efforts” to cap warming at 1.5°C!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latin typeface="TheSans UHH" panose="020B0502050302020203" pitchFamily="34" charset="0"/>
                <a:cs typeface="Calibri"/>
              </a:rPr>
              <a:t>Primary effort must focus on reducing CO</a:t>
            </a:r>
            <a:r>
              <a:rPr lang="en-US" sz="1900" baseline="-25000" dirty="0">
                <a:latin typeface="TheSans UHH" panose="020B0502050302020203" pitchFamily="34" charset="0"/>
                <a:cs typeface="Calibri"/>
              </a:rPr>
              <a:t>2</a:t>
            </a:r>
            <a:r>
              <a:rPr lang="en-US" sz="1900" dirty="0">
                <a:latin typeface="TheSans UHH" panose="020B0502050302020203" pitchFamily="34" charset="0"/>
                <a:cs typeface="Calibri"/>
              </a:rPr>
              <a:t> emissions, but …</a:t>
            </a:r>
          </a:p>
          <a:p>
            <a:pPr>
              <a:lnSpc>
                <a:spcPct val="100000"/>
              </a:lnSpc>
            </a:pPr>
            <a:r>
              <a:rPr lang="en-AU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… latest</a:t>
            </a:r>
            <a:r>
              <a:rPr lang="de-DE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IPCC Report (2022, p. 28) 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states that Carbon Capture and Storage (CCS) and CO</a:t>
            </a:r>
            <a:r>
              <a:rPr lang="en-US" altLang="de-DE" sz="19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removal technologies are needed to limit the average global temperature rise to 1.5 - 2.0°C:</a:t>
            </a:r>
          </a:p>
          <a:p>
            <a:pPr>
              <a:lnSpc>
                <a:spcPct val="100000"/>
              </a:lnSpc>
            </a:pPr>
            <a:endParaRPr lang="en-US" altLang="de-DE" sz="20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20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20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20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20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4893BD-4B4F-490C-98BE-840A8BC2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05" y="204095"/>
            <a:ext cx="3862835" cy="18026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8E5539A-793D-4FE9-9176-73FDB482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749"/>
            <a:ext cx="9144000" cy="21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4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7090913" cy="3903846"/>
          </a:xfrm>
        </p:spPr>
        <p:txBody>
          <a:bodyPr/>
          <a:lstStyle/>
          <a:p>
            <a:r>
              <a:rPr lang="en-GB" altLang="de-DE" sz="2000" u="sng" dirty="0">
                <a:latin typeface="TheSans UHH" panose="020B0502050302020203" pitchFamily="34" charset="0"/>
              </a:rPr>
              <a:t>Recent developments</a:t>
            </a:r>
            <a:r>
              <a:rPr lang="en-GB" altLang="de-DE" sz="2000" dirty="0">
                <a:latin typeface="TheSans UHH" panose="020B0502050302020203" pitchFamily="34" charset="0"/>
              </a:rPr>
              <a:t>:</a:t>
            </a:r>
          </a:p>
          <a:p>
            <a:pPr lvl="1"/>
            <a:r>
              <a:rPr lang="en-GB" dirty="0">
                <a:latin typeface="TheSans UHH" panose="020B0502050302020203" pitchFamily="34" charset="0"/>
              </a:rPr>
              <a:t>Establishment of </a:t>
            </a:r>
            <a:r>
              <a:rPr lang="en-GB" b="1" dirty="0">
                <a:latin typeface="TheSans UHH" panose="020B0502050302020203" pitchFamily="34" charset="0"/>
              </a:rPr>
              <a:t>Legal Intersessional Correspondence Group on Marine Geoengineering (LIGC)</a:t>
            </a:r>
            <a:r>
              <a:rPr lang="en-GB" dirty="0">
                <a:latin typeface="TheSans UHH" panose="020B0502050302020203" pitchFamily="34" charset="0"/>
              </a:rPr>
              <a:t> in 2023</a:t>
            </a:r>
          </a:p>
          <a:p>
            <a:pPr lvl="1"/>
            <a:r>
              <a:rPr lang="en-GB" dirty="0">
                <a:latin typeface="TheSans UHH" panose="020B0502050302020203" pitchFamily="34" charset="0"/>
              </a:rPr>
              <a:t>Production of a document outlining preliminary considerations concerning the provisional application of the 2013 amendments</a:t>
            </a:r>
          </a:p>
          <a:p>
            <a:pPr lvl="2"/>
            <a:r>
              <a:rPr lang="en-GB" dirty="0">
                <a:latin typeface="TheSans UHH" panose="020B0502050302020203" pitchFamily="34" charset="0"/>
              </a:rPr>
              <a:t>Document notes that the provisional application of the amendments would appear in line with international law</a:t>
            </a:r>
          </a:p>
          <a:p>
            <a:pPr lvl="2"/>
            <a:r>
              <a:rPr lang="en-GB" altLang="de-DE" dirty="0">
                <a:latin typeface="TheSans UHH" panose="020B0502050302020203" pitchFamily="34" charset="0"/>
              </a:rPr>
              <a:t>Is 2013 amendment going to follow the model of the 2009 amendment concerning sub-seabed storage of CO</a:t>
            </a:r>
            <a:r>
              <a:rPr lang="en-GB" altLang="de-DE" baseline="-25000" dirty="0">
                <a:latin typeface="TheSans UHH" panose="020B0502050302020203" pitchFamily="34" charset="0"/>
              </a:rPr>
              <a:t>2</a:t>
            </a:r>
            <a:r>
              <a:rPr lang="en-GB" altLang="de-DE" dirty="0">
                <a:latin typeface="TheSans UHH" panose="020B0502050302020203" pitchFamily="34" charset="0"/>
              </a:rPr>
              <a:t>???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>
                <a:latin typeface="TheSans UHH Bold Caps" panose="020B0702050302020203" pitchFamily="34" charset="0"/>
              </a:rPr>
              <a:t>II. </a:t>
            </a:r>
            <a:r>
              <a:rPr lang="en-GB" altLang="de-DE" dirty="0">
                <a:latin typeface="TheSans UHH Bold Caps" panose="020B0702050302020203" pitchFamily="34" charset="0"/>
                <a:cs typeface="Calibri" panose="020F0502020204030204" pitchFamily="34" charset="0"/>
              </a:rPr>
              <a:t>International Legal Framework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256876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54171"/>
            <a:ext cx="7639200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Directive 2009/31/EC of the European Parliament and of the Council on the Geological Storage of Carbon Dioxide </a:t>
            </a:r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(“CCS Directive”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Provides a binding legal framework for the EU Member States for environmentally sound geological storage of CO</a:t>
            </a:r>
            <a:r>
              <a:rPr lang="en-US" altLang="de-DE" sz="19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</a:p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Must be implemented by the Member States in their domestic legal systems</a:t>
            </a:r>
          </a:p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Also applies in the EEZ and on the continental shelf</a:t>
            </a:r>
          </a:p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But: Authorizes Member States </a:t>
            </a:r>
            <a:r>
              <a:rPr lang="en-US" altLang="de-DE" sz="1900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not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to allow storage on parts or all of their territories</a:t>
            </a:r>
          </a:p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According to EU COM, CCS Directive embodies the agreement between the EU Member States required for transboundary export of CO</a:t>
            </a:r>
            <a:r>
              <a:rPr lang="en-US" altLang="de-DE" sz="19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endParaRPr lang="en-GB" altLang="de-DE" sz="1900" baseline="-25000" dirty="0">
              <a:latin typeface="TheSans UHH" panose="020B0502050302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III. EU Legal Framework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308581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54171"/>
            <a:ext cx="8229600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EU ETS</a:t>
            </a:r>
          </a:p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While the EU pursues the aim to safeguard that the </a:t>
            </a:r>
            <a:r>
              <a:rPr lang="en-US" sz="1900" dirty="0">
                <a:latin typeface="TheSans UHH" panose="020B0502050302020203" pitchFamily="34" charset="0"/>
              </a:rPr>
              <a:t>emission cap in the European Emission Trading System (EU ETS) becomes net negative before 2050, no mechanism allows for the inclusion of </a:t>
            </a:r>
            <a:r>
              <a:rPr lang="en-US" sz="1900" b="1" dirty="0">
                <a:latin typeface="TheSans UHH" panose="020B0502050302020203" pitchFamily="34" charset="0"/>
              </a:rPr>
              <a:t>CO</a:t>
            </a:r>
            <a:r>
              <a:rPr lang="en-US" sz="1900" b="1" baseline="-25000" dirty="0">
                <a:latin typeface="TheSans UHH" panose="020B0502050302020203" pitchFamily="34" charset="0"/>
              </a:rPr>
              <a:t>2</a:t>
            </a:r>
            <a:r>
              <a:rPr lang="en-US" sz="1900" b="1" dirty="0">
                <a:latin typeface="TheSans UHH" panose="020B0502050302020203" pitchFamily="34" charset="0"/>
              </a:rPr>
              <a:t> removal credits </a:t>
            </a:r>
            <a:r>
              <a:rPr lang="en-US" sz="1900" dirty="0">
                <a:latin typeface="TheSans UHH" panose="020B0502050302020203" pitchFamily="34" charset="0"/>
              </a:rPr>
              <a:t>issued in exchange for certified atmospheric CO</a:t>
            </a:r>
            <a:r>
              <a:rPr lang="en-US" sz="1900" baseline="-25000" dirty="0">
                <a:latin typeface="TheSans UHH" panose="020B0502050302020203" pitchFamily="34" charset="0"/>
              </a:rPr>
              <a:t>2</a:t>
            </a:r>
            <a:r>
              <a:rPr lang="en-US" sz="1900" dirty="0">
                <a:latin typeface="TheSans UHH" panose="020B0502050302020203" pitchFamily="34" charset="0"/>
              </a:rPr>
              <a:t> removal, in the EU ETS to date</a:t>
            </a:r>
          </a:p>
          <a:p>
            <a:pPr lvl="1"/>
            <a:r>
              <a:rPr lang="en-GB" sz="1900" dirty="0">
                <a:latin typeface="TheSans UHH" panose="020B0502050302020203" pitchFamily="34" charset="0"/>
              </a:rPr>
              <a:t>Concerning the impact of CCS, market participants are merely not obliged to surrender allowances for emissions which have been captured and transferred to an authorised installation for permanent storage</a:t>
            </a:r>
          </a:p>
          <a:p>
            <a:pPr>
              <a:lnSpc>
                <a:spcPct val="100000"/>
              </a:lnSpc>
            </a:pPr>
            <a:r>
              <a:rPr lang="en-GB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Net Zero Industry Act (2023 Proposal of the EU COM)</a:t>
            </a:r>
          </a:p>
          <a:p>
            <a:pPr lvl="1"/>
            <a:r>
              <a:rPr lang="en-IE" sz="1900" dirty="0">
                <a:latin typeface="TheSans UHH" panose="020B0502050302020203" pitchFamily="34" charset="0"/>
              </a:rPr>
              <a:t>Inter alia, aims at facilitating and enabling CCS projects, including by enhancing the availability of CO</a:t>
            </a:r>
            <a:r>
              <a:rPr lang="en-IE" sz="1900" baseline="-25000" dirty="0">
                <a:latin typeface="TheSans UHH" panose="020B0502050302020203" pitchFamily="34" charset="0"/>
              </a:rPr>
              <a:t>2</a:t>
            </a:r>
            <a:r>
              <a:rPr lang="en-IE" sz="1900" dirty="0">
                <a:latin typeface="TheSans UHH" panose="020B0502050302020203" pitchFamily="34" charset="0"/>
              </a:rPr>
              <a:t> storage sites</a:t>
            </a:r>
            <a:endParaRPr lang="en-US" altLang="de-DE" sz="1900" baseline="-25000" dirty="0">
              <a:latin typeface="TheSans UHH" panose="020B0502050302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III. EU Legal Framework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267479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54171"/>
            <a:ext cx="8229600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Exiting domestic legislation essentially </a:t>
            </a:r>
            <a:r>
              <a:rPr lang="en-AU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aimed at preventing CCS and </a:t>
            </a:r>
            <a:r>
              <a:rPr lang="en-AU" altLang="de-DE" sz="1900" b="1" dirty="0" err="1">
                <a:latin typeface="TheSans UHH" panose="020B0502050302020203" pitchFamily="34" charset="0"/>
                <a:cs typeface="Calibri" panose="020F0502020204030204" pitchFamily="34" charset="0"/>
              </a:rPr>
              <a:t>mCDR</a:t>
            </a:r>
            <a:r>
              <a:rPr lang="en-AU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AU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2012 Carbon Dioxide Storage Act </a:t>
            </a:r>
          </a:p>
          <a:p>
            <a:pPr lvl="2"/>
            <a:r>
              <a:rPr lang="en-AU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Serves to implement the EU CCS Directive</a:t>
            </a:r>
          </a:p>
          <a:p>
            <a:pPr lvl="2"/>
            <a:r>
              <a:rPr lang="en-AU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Covers EEZ and continental shelf</a:t>
            </a:r>
          </a:p>
          <a:p>
            <a:pPr lvl="2"/>
            <a:r>
              <a:rPr lang="en-AU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But: Establishes numerous obstacles for carbon storage (e.g. deadline for applications for the authorization of s</a:t>
            </a:r>
            <a:r>
              <a:rPr lang="en-US" altLang="de-DE" sz="1900" dirty="0" err="1">
                <a:latin typeface="TheSans UHH" panose="020B0502050302020203" pitchFamily="34" charset="0"/>
                <a:cs typeface="Calibri" panose="020F0502020204030204" pitchFamily="34" charset="0"/>
              </a:rPr>
              <a:t>torage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facilities with a capacity of no more than 1.3 </a:t>
            </a:r>
            <a:r>
              <a:rPr lang="en-US" altLang="de-DE" sz="1900" dirty="0" err="1">
                <a:latin typeface="TheSans UHH" panose="020B0502050302020203" pitchFamily="34" charset="0"/>
                <a:cs typeface="Calibri" panose="020F0502020204030204" pitchFamily="34" charset="0"/>
              </a:rPr>
              <a:t>mio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t of CO</a:t>
            </a:r>
            <a:r>
              <a:rPr lang="en-US" altLang="de-DE" sz="19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expired on 31 December 2016)</a:t>
            </a:r>
          </a:p>
          <a:p>
            <a:pPr lvl="1"/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1998 High Seas Dumping Act </a:t>
            </a:r>
          </a:p>
          <a:p>
            <a:pPr lvl="2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Amended in 2018 by Act on the restriction (!) of marine geoengineering</a:t>
            </a:r>
          </a:p>
          <a:p>
            <a:pPr lvl="2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Tightens regulations of the London Protocol</a:t>
            </a:r>
            <a:endParaRPr lang="en-AU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marL="252000" lvl="1" indent="0">
              <a:buNone/>
            </a:pPr>
            <a:endParaRPr lang="en-US" altLang="de-DE" sz="1500" baseline="-25000" dirty="0">
              <a:latin typeface="TheSans UHH" panose="020B0502050302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IV. Situation in Germany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110498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54171"/>
            <a:ext cx="8229600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Since 2022, there are increasing signs that Federal Government and Parliament is intending to change its </a:t>
            </a:r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regulatory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 </a:t>
            </a:r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approach</a:t>
            </a: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February 26</a:t>
            </a:r>
            <a:r>
              <a:rPr lang="en-US" altLang="de-DE" sz="1900" baseline="30000" dirty="0">
                <a:latin typeface="TheSans UHH" panose="020B0502050302020203" pitchFamily="34" charset="0"/>
                <a:cs typeface="Calibri" panose="020F0502020204030204" pitchFamily="34" charset="0"/>
              </a:rPr>
              <a:t>th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, 2024: Announcement of key elements of </a:t>
            </a:r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“Carbon Management Strategy”</a:t>
            </a:r>
          </a:p>
          <a:p>
            <a:pPr lvl="1"/>
            <a:r>
              <a:rPr lang="en-US" sz="1900" dirty="0">
                <a:latin typeface="TheSans UHH" panose="020B0502050302020203" pitchFamily="34" charset="0"/>
              </a:rPr>
              <a:t>Storage:</a:t>
            </a:r>
          </a:p>
          <a:p>
            <a:pPr lvl="2"/>
            <a:r>
              <a:rPr lang="en-US" sz="1900" dirty="0">
                <a:latin typeface="TheSans UHH" panose="020B0502050302020203" pitchFamily="34" charset="0"/>
              </a:rPr>
              <a:t>Germany will allow exploration of offshore storage sites in its Exclusive Economic Zone (EEZ) or the continental shelf; if suitable, safe and in line with ecological criteria, CCS shall be developed for industrial utilization</a:t>
            </a:r>
          </a:p>
          <a:p>
            <a:pPr lvl="2"/>
            <a:r>
              <a:rPr lang="en-US" sz="1900" dirty="0">
                <a:latin typeface="TheSans UHH" panose="020B0502050302020203" pitchFamily="34" charset="0"/>
              </a:rPr>
              <a:t>Injection of carbon dioxide in marine protected areas excluded</a:t>
            </a:r>
          </a:p>
          <a:p>
            <a:pPr lvl="2"/>
            <a:r>
              <a:rPr lang="en-US" sz="1900" dirty="0">
                <a:latin typeface="TheSans UHH" panose="020B0502050302020203" pitchFamily="34" charset="0"/>
              </a:rPr>
              <a:t>No onshore carbon storage, but Federal States can request opt-in possibility to be put in law</a:t>
            </a: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IV. Situation in Germany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1437054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54171"/>
            <a:ext cx="6987396" cy="4046033"/>
          </a:xfrm>
        </p:spPr>
        <p:txBody>
          <a:bodyPr/>
          <a:lstStyle/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Export:</a:t>
            </a:r>
          </a:p>
          <a:p>
            <a:pPr lvl="2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Planned ratification of 2009 amendment to the London Protocol </a:t>
            </a:r>
          </a:p>
          <a:p>
            <a:pPr lvl="2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Declaration on provisional application of Article 6 LP in order to enable export of CO</a:t>
            </a:r>
            <a:r>
              <a:rPr lang="en-US" altLang="de-DE" sz="1900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</a:p>
          <a:p>
            <a:pPr lvl="2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Construction of privately-owned pipeline network, </a:t>
            </a:r>
            <a:r>
              <a:rPr lang="en-US" sz="1900" dirty="0">
                <a:latin typeface="TheSans UHH" panose="020B0502050302020203" pitchFamily="34" charset="0"/>
              </a:rPr>
              <a:t>abolish hurdles for new projects</a:t>
            </a: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900" dirty="0" err="1">
                <a:latin typeface="TheSans UHH" panose="020B0502050302020203" pitchFamily="34" charset="0"/>
              </a:rPr>
              <a:t>mCDR</a:t>
            </a:r>
            <a:r>
              <a:rPr lang="en-US" sz="1900" dirty="0">
                <a:latin typeface="TheSans UHH" panose="020B0502050302020203" pitchFamily="34" charset="0"/>
              </a:rPr>
              <a:t>:</a:t>
            </a:r>
          </a:p>
          <a:p>
            <a:pPr lvl="2"/>
            <a:r>
              <a:rPr lang="en-US" sz="1900" dirty="0">
                <a:latin typeface="TheSans UHH" panose="020B0502050302020203" pitchFamily="34" charset="0"/>
              </a:rPr>
              <a:t>Potential amendment of High Seas Dumping Act (but still uncertain)</a:t>
            </a:r>
          </a:p>
          <a:p>
            <a:pPr lvl="2"/>
            <a:endParaRPr lang="en-US" altLang="de-DE" sz="1500" baseline="-250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/>
            <a:endParaRPr lang="en-US" altLang="de-DE" sz="15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IV. Situation in Germany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27036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6970143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On </a:t>
            </a:r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Carbon Dioxide Removal (CDR)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, see also:</a:t>
            </a:r>
          </a:p>
          <a:p>
            <a:pPr lvl="1"/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IPCC 2018 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(</a:t>
            </a:r>
            <a:r>
              <a:rPr lang="en-US" sz="1900" dirty="0">
                <a:latin typeface="TheSans UHH" panose="020B0502050302020203" pitchFamily="34" charset="0"/>
              </a:rPr>
              <a:t>Special Report on Global Warming of 1.5°C, Summary for Policymakers, p. 19): </a:t>
            </a:r>
          </a:p>
          <a:p>
            <a:pPr lvl="2"/>
            <a:r>
              <a:rPr lang="en-US" sz="1900" dirty="0">
                <a:latin typeface="TheSans UHH" panose="020B0502050302020203" pitchFamily="34" charset="0"/>
              </a:rPr>
              <a:t>“All pathways that limit global warming to 1.5°C with limited or no overshoot project the use of carbon dioxide removal (CDR) on the order of 100–1000 Gt CO2 over the 21st century. […] (high confidence).”</a:t>
            </a:r>
          </a:p>
          <a:p>
            <a:pPr lvl="1"/>
            <a:r>
              <a:rPr lang="en-US" sz="1900" b="1" dirty="0">
                <a:latin typeface="TheSans UHH" panose="020B0502050302020203" pitchFamily="34" charset="0"/>
              </a:rPr>
              <a:t>UNEP 2017 </a:t>
            </a:r>
            <a:r>
              <a:rPr lang="en-US" sz="1900" dirty="0">
                <a:latin typeface="TheSans UHH" panose="020B0502050302020203" pitchFamily="34" charset="0"/>
              </a:rPr>
              <a:t>(</a:t>
            </a:r>
            <a:r>
              <a:rPr lang="fr-FR" sz="1900" dirty="0">
                <a:latin typeface="TheSans UHH" panose="020B0502050302020203" pitchFamily="34" charset="0"/>
              </a:rPr>
              <a:t>UNEP Emissions </a:t>
            </a:r>
            <a:r>
              <a:rPr lang="en-AU" sz="1900" dirty="0">
                <a:latin typeface="TheSans UHH" panose="020B0502050302020203" pitchFamily="34" charset="0"/>
              </a:rPr>
              <a:t>Gap Report, p. 65): </a:t>
            </a:r>
          </a:p>
          <a:p>
            <a:pPr lvl="2"/>
            <a:r>
              <a:rPr lang="en-AU" sz="1900" dirty="0">
                <a:latin typeface="TheSans UHH" panose="020B0502050302020203" pitchFamily="34" charset="0"/>
              </a:rPr>
              <a:t>“I</a:t>
            </a:r>
            <a:r>
              <a:rPr lang="en-US" sz="1900" dirty="0">
                <a:latin typeface="TheSans UHH" panose="020B0502050302020203" pitchFamily="34" charset="0"/>
              </a:rPr>
              <a:t>n order to achieve the goals of the Paris Agreement, to keep the global mean temperature increase well below 2°C (or even below 1.5°C), carbon dioxide removal is likely a necessary step.”</a:t>
            </a: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</p:spTree>
    <p:extLst>
      <p:ext uri="{BB962C8B-B14F-4D97-AF65-F5344CB8AC3E}">
        <p14:creationId xmlns:p14="http://schemas.microsoft.com/office/powerpoint/2010/main" val="28407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de-DE" dirty="0"/>
              <a:t>|  Veranstaltung im Museum für Naturkunde Berlin (Wissenschaft, natürlich!)</a:t>
            </a:r>
          </a:p>
        </p:txBody>
      </p:sp>
      <p:pic>
        <p:nvPicPr>
          <p:cNvPr id="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05" y="0"/>
            <a:ext cx="659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548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6970143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2000" dirty="0">
                <a:latin typeface="TheSans UHH" panose="020B0502050302020203" pitchFamily="34" charset="0"/>
                <a:cs typeface="Calibri" panose="020F0502020204030204" pitchFamily="34" charset="0"/>
              </a:rPr>
              <a:t>What is the </a:t>
            </a:r>
            <a:r>
              <a:rPr lang="en-US" altLang="de-DE" sz="2000" b="1" u="sng" dirty="0">
                <a:latin typeface="TheSans UHH" panose="020B0502050302020203" pitchFamily="34" charset="0"/>
                <a:cs typeface="Calibri" panose="020F0502020204030204" pitchFamily="34" charset="0"/>
              </a:rPr>
              <a:t>difference</a:t>
            </a:r>
            <a:r>
              <a:rPr lang="en-US" altLang="de-DE" sz="2000" dirty="0">
                <a:latin typeface="TheSans UHH" panose="020B0502050302020203" pitchFamily="34" charset="0"/>
                <a:cs typeface="Calibri" panose="020F0502020204030204" pitchFamily="34" charset="0"/>
              </a:rPr>
              <a:t> between CCS and CDR?</a:t>
            </a:r>
          </a:p>
          <a:p>
            <a:pPr lvl="1"/>
            <a:r>
              <a:rPr lang="en-US" altLang="de-DE" u="sng" dirty="0">
                <a:latin typeface="TheSans UHH" panose="020B0502050302020203" pitchFamily="34" charset="0"/>
                <a:cs typeface="Calibri" panose="020F0502020204030204" pitchFamily="34" charset="0"/>
              </a:rPr>
              <a:t>CCS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: Sequestration of CO</a:t>
            </a:r>
            <a:r>
              <a:rPr lang="en-US" altLang="de-DE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</a:t>
            </a:r>
            <a:r>
              <a:rPr lang="en-US" altLang="de-DE" b="1" dirty="0">
                <a:latin typeface="TheSans UHH" panose="020B0502050302020203" pitchFamily="34" charset="0"/>
                <a:cs typeface="Calibri" panose="020F0502020204030204" pitchFamily="34" charset="0"/>
              </a:rPr>
              <a:t>directly at source 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(thus no </a:t>
            </a:r>
            <a:b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</a:b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CO</a:t>
            </a:r>
            <a:r>
              <a:rPr lang="en-US" altLang="de-DE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emissions into the atmosphere) and subsequent </a:t>
            </a:r>
            <a:b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</a:b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storage in onshore and/or offshore storage facilities</a:t>
            </a:r>
          </a:p>
          <a:p>
            <a:pPr lvl="2"/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IAEA 2008: CCS as “key carbon </a:t>
            </a:r>
            <a:r>
              <a:rPr lang="en-US" altLang="de-DE" b="1" dirty="0">
                <a:latin typeface="TheSans UHH" panose="020B0502050302020203" pitchFamily="34" charset="0"/>
                <a:cs typeface="Calibri" panose="020F0502020204030204" pitchFamily="34" charset="0"/>
              </a:rPr>
              <a:t>abatement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option” </a:t>
            </a:r>
          </a:p>
          <a:p>
            <a:pPr lvl="1"/>
            <a:r>
              <a:rPr lang="en-US" altLang="de-DE" u="sng" dirty="0">
                <a:latin typeface="TheSans UHH" panose="020B0502050302020203" pitchFamily="34" charset="0"/>
                <a:cs typeface="Calibri" panose="020F0502020204030204" pitchFamily="34" charset="0"/>
              </a:rPr>
              <a:t>CDR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: Capture of CO</a:t>
            </a:r>
            <a:r>
              <a:rPr lang="en-US" altLang="de-DE" baseline="-25000" dirty="0">
                <a:latin typeface="TheSans UHH" panose="020B0502050302020203" pitchFamily="34" charset="0"/>
                <a:cs typeface="Calibri" panose="020F0502020204030204" pitchFamily="34" charset="0"/>
              </a:rPr>
              <a:t>2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 that has </a:t>
            </a:r>
            <a:r>
              <a:rPr lang="en-US" altLang="de-DE" b="1" dirty="0">
                <a:latin typeface="TheSans UHH" panose="020B0502050302020203" pitchFamily="34" charset="0"/>
                <a:cs typeface="Calibri" panose="020F0502020204030204" pitchFamily="34" charset="0"/>
              </a:rPr>
              <a:t>already been emitted </a:t>
            </a:r>
            <a:r>
              <a:rPr lang="en-US" altLang="de-DE" dirty="0">
                <a:latin typeface="TheSans UHH" panose="020B0502050302020203" pitchFamily="34" charset="0"/>
                <a:cs typeface="Calibri" panose="020F0502020204030204" pitchFamily="34" charset="0"/>
              </a:rPr>
              <a:t>into the atmosphere and subsequent storage</a:t>
            </a:r>
            <a:endParaRPr lang="en-GB" altLang="de-DE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36B315-9F19-43C2-A585-2DBBDB128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830" y="1084005"/>
            <a:ext cx="1864021" cy="25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1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6970143" cy="404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Wide array of marine carbon dioxide removal (</a:t>
            </a:r>
            <a:r>
              <a:rPr lang="en-US" altLang="de-DE" sz="1900" dirty="0" err="1">
                <a:latin typeface="TheSans UHH" panose="020B0502050302020203" pitchFamily="34" charset="0"/>
                <a:cs typeface="Calibri" panose="020F0502020204030204" pitchFamily="34" charset="0"/>
              </a:rPr>
              <a:t>mCDR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) approaches presently under investigation (see next slide)</a:t>
            </a:r>
          </a:p>
          <a:p>
            <a:pPr lvl="1"/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Note existing </a:t>
            </a:r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terminological confusion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: </a:t>
            </a:r>
            <a:r>
              <a:rPr lang="en-US" altLang="de-DE" sz="1900" dirty="0" err="1">
                <a:latin typeface="TheSans UHH" panose="020B0502050302020203" pitchFamily="34" charset="0"/>
                <a:cs typeface="Calibri" panose="020F0502020204030204" pitchFamily="34" charset="0"/>
              </a:rPr>
              <a:t>mCDR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, </a:t>
            </a:r>
            <a:b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</a:b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marine geoengineering, </a:t>
            </a:r>
            <a:r>
              <a:rPr lang="en-US" sz="1900" dirty="0">
                <a:latin typeface="TheSans UHH" panose="020B0502050302020203" pitchFamily="34" charset="0"/>
              </a:rPr>
              <a:t>ocean interventions for </a:t>
            </a:r>
            <a:br>
              <a:rPr lang="en-US" sz="1900" dirty="0">
                <a:latin typeface="TheSans UHH" panose="020B0502050302020203" pitchFamily="34" charset="0"/>
              </a:rPr>
            </a:br>
            <a:r>
              <a:rPr lang="en-US" sz="1900" dirty="0">
                <a:latin typeface="TheSans UHH" panose="020B0502050302020203" pitchFamily="34" charset="0"/>
              </a:rPr>
              <a:t>climate change mitigation, ocean-based negative </a:t>
            </a:r>
            <a:br>
              <a:rPr lang="en-US" sz="1900" dirty="0">
                <a:latin typeface="TheSans UHH" panose="020B0502050302020203" pitchFamily="34" charset="0"/>
              </a:rPr>
            </a:br>
            <a:r>
              <a:rPr lang="en-US" sz="1900" dirty="0">
                <a:latin typeface="TheSans UHH" panose="020B0502050302020203" pitchFamily="34" charset="0"/>
              </a:rPr>
              <a:t>emissions technologies etc.</a:t>
            </a:r>
          </a:p>
          <a:p>
            <a:pPr lvl="1"/>
            <a:r>
              <a:rPr lang="en-GB" altLang="de-DE" sz="1800" dirty="0">
                <a:latin typeface="TheSans UHH" panose="020B0502050302020203" pitchFamily="34" charset="0"/>
                <a:cs typeface="Calibri" panose="020F0502020204030204" pitchFamily="34" charset="0"/>
              </a:rPr>
              <a:t>In March 2021, the J</a:t>
            </a:r>
            <a:r>
              <a:rPr lang="en-US" sz="1800" dirty="0" err="1">
                <a:latin typeface="TheSans UHH" panose="020B0502050302020203" pitchFamily="34" charset="0"/>
              </a:rPr>
              <a:t>oint</a:t>
            </a:r>
            <a:r>
              <a:rPr lang="en-US" sz="1800" dirty="0">
                <a:latin typeface="TheSans UHH" panose="020B0502050302020203" pitchFamily="34" charset="0"/>
              </a:rPr>
              <a:t> Group of Experts on the </a:t>
            </a:r>
            <a:br>
              <a:rPr lang="en-US" sz="1800" dirty="0">
                <a:latin typeface="TheSans UHH" panose="020B0502050302020203" pitchFamily="34" charset="0"/>
              </a:rPr>
            </a:br>
            <a:r>
              <a:rPr lang="en-US" sz="1800" dirty="0">
                <a:latin typeface="TheSans UHH" panose="020B0502050302020203" pitchFamily="34" charset="0"/>
              </a:rPr>
              <a:t>Scientific Aspects of Marine Environmental Protection </a:t>
            </a:r>
            <a:br>
              <a:rPr lang="en-US" sz="1800" dirty="0">
                <a:latin typeface="TheSans UHH" panose="020B0502050302020203" pitchFamily="34" charset="0"/>
              </a:rPr>
            </a:br>
            <a:r>
              <a:rPr lang="en-US" sz="1800" dirty="0">
                <a:latin typeface="TheSans UHH" panose="020B0502050302020203" pitchFamily="34" charset="0"/>
              </a:rPr>
              <a:t>(GESAMP) Working Group 41 suggested the term </a:t>
            </a:r>
            <a:br>
              <a:rPr lang="en-US" sz="1800" dirty="0">
                <a:latin typeface="TheSans UHH" panose="020B0502050302020203" pitchFamily="34" charset="0"/>
              </a:rPr>
            </a:br>
            <a:r>
              <a:rPr lang="en-US" sz="1800" dirty="0">
                <a:latin typeface="TheSans UHH" panose="020B0502050302020203" pitchFamily="34" charset="0"/>
              </a:rPr>
              <a:t>“</a:t>
            </a:r>
            <a:r>
              <a:rPr lang="en-US" sz="1800" b="1" dirty="0">
                <a:latin typeface="TheSans UHH" panose="020B0502050302020203" pitchFamily="34" charset="0"/>
              </a:rPr>
              <a:t>ocean interventions for climate </a:t>
            </a:r>
            <a:br>
              <a:rPr lang="en-US" sz="1800" b="1" dirty="0">
                <a:latin typeface="TheSans UHH" panose="020B0502050302020203" pitchFamily="34" charset="0"/>
              </a:rPr>
            </a:br>
            <a:r>
              <a:rPr lang="en-US" sz="1800" b="1" dirty="0">
                <a:latin typeface="TheSans UHH" panose="020B0502050302020203" pitchFamily="34" charset="0"/>
              </a:rPr>
              <a:t>change mitigation</a:t>
            </a:r>
            <a:r>
              <a:rPr lang="en-US" sz="1800" dirty="0">
                <a:latin typeface="TheSans UHH" panose="020B0502050302020203" pitchFamily="34" charset="0"/>
              </a:rPr>
              <a:t>” to replace “marine </a:t>
            </a:r>
            <a:br>
              <a:rPr lang="en-US" sz="1800" dirty="0">
                <a:latin typeface="TheSans UHH" panose="020B0502050302020203" pitchFamily="34" charset="0"/>
              </a:rPr>
            </a:br>
            <a:r>
              <a:rPr lang="en-US" sz="1800" dirty="0">
                <a:latin typeface="TheSans UHH" panose="020B0502050302020203" pitchFamily="34" charset="0"/>
              </a:rPr>
              <a:t>geoengineering”</a:t>
            </a:r>
            <a:endParaRPr lang="en-GB" altLang="de-DE" sz="18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 lvl="1"/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4A7FA5-421B-4D03-A984-CFC817E8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069" y="3001993"/>
            <a:ext cx="2008351" cy="283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77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6970143" cy="4046033"/>
          </a:xfrm>
        </p:spPr>
        <p:txBody>
          <a:bodyPr/>
          <a:lstStyle/>
          <a:p>
            <a:pPr lvl="1"/>
            <a:endParaRPr lang="en-US" altLang="de-DE" sz="1900" dirty="0">
              <a:latin typeface="TheSans UHH" panose="020B050205030202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7E088D9-346C-42E5-8B53-44D524B9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5" y="2164296"/>
            <a:ext cx="8893669" cy="41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1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2238703"/>
            <a:ext cx="6970143" cy="4046033"/>
          </a:xfrm>
        </p:spPr>
        <p:txBody>
          <a:bodyPr/>
          <a:lstStyle/>
          <a:p>
            <a:pPr lvl="1"/>
            <a:r>
              <a:rPr lang="en-US" altLang="de-DE" sz="1900" b="1" dirty="0">
                <a:latin typeface="TheSans UHH" panose="020B0502050302020203" pitchFamily="34" charset="0"/>
                <a:cs typeface="Calibri" panose="020F0502020204030204" pitchFamily="34" charset="0"/>
              </a:rPr>
              <a:t>Overlaps and potential </a:t>
            </a:r>
            <a:r>
              <a:rPr lang="en-US" altLang="de-DE" sz="1900" dirty="0">
                <a:latin typeface="TheSans UHH" panose="020B0502050302020203" pitchFamily="34" charset="0"/>
                <a:cs typeface="Calibri" panose="020F0502020204030204" pitchFamily="34" charset="0"/>
              </a:rPr>
              <a:t>(see IPCC 2022, p. 32):</a:t>
            </a: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  <a:p>
            <a:pPr>
              <a:lnSpc>
                <a:spcPct val="100000"/>
              </a:lnSpc>
            </a:pPr>
            <a:endParaRPr lang="en-GB" altLang="de-DE" sz="1800" dirty="0">
              <a:latin typeface="TheSans UHH" panose="020B0502050302020203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4800"/>
            <a:ext cx="8686800" cy="463903"/>
          </a:xfrm>
        </p:spPr>
        <p:txBody>
          <a:bodyPr/>
          <a:lstStyle/>
          <a:p>
            <a:r>
              <a:rPr lang="en-GB" dirty="0"/>
              <a:t>I. Background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415607"/>
          </a:xfrm>
        </p:spPr>
        <p:txBody>
          <a:bodyPr/>
          <a:lstStyle/>
          <a:p>
            <a:fld id="{C69A0A14-6710-1749-8954-B97FA5376E08}" type="datetime1">
              <a:rPr lang="de-DE" smtClean="0"/>
              <a:t>27.02.2024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75947" y="6442393"/>
            <a:ext cx="5298122" cy="415607"/>
          </a:xfrm>
        </p:spPr>
        <p:txBody>
          <a:bodyPr/>
          <a:lstStyle/>
          <a:p>
            <a:r>
              <a:rPr lang="en-GB" dirty="0"/>
              <a:t>Oceanic Carbon Storage &amp; Abatement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60436E-7F91-4046-B556-10CF64C6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66" y="2832002"/>
            <a:ext cx="8777868" cy="212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44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2977</Words>
  <Application>Microsoft Office PowerPoint</Application>
  <PresentationFormat>Bildschirmpräsentation (4:3)</PresentationFormat>
  <Paragraphs>321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5" baseType="lpstr">
      <vt:lpstr>Arial</vt:lpstr>
      <vt:lpstr>Calibri</vt:lpstr>
      <vt:lpstr>Lucida Grande</vt:lpstr>
      <vt:lpstr>TheSans UHH</vt:lpstr>
      <vt:lpstr>TheSans UHH Bold</vt:lpstr>
      <vt:lpstr>TheSans UHH Bold Caps</vt:lpstr>
      <vt:lpstr>TheSans UHH Regular</vt:lpstr>
      <vt:lpstr>TheSans UHH SemiLight Caps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blum design und kommunikation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Eike Hilgendorff</dc:creator>
  <cp:lastModifiedBy>Reviewer</cp:lastModifiedBy>
  <cp:revision>293</cp:revision>
  <dcterms:created xsi:type="dcterms:W3CDTF">2016-03-24T14:49:53Z</dcterms:created>
  <dcterms:modified xsi:type="dcterms:W3CDTF">2024-02-27T06:13:14Z</dcterms:modified>
</cp:coreProperties>
</file>