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20"/>
  </p:notesMasterIdLst>
  <p:sldIdLst>
    <p:sldId id="256" r:id="rId2"/>
    <p:sldId id="257" r:id="rId3"/>
    <p:sldId id="262" r:id="rId4"/>
    <p:sldId id="258" r:id="rId5"/>
    <p:sldId id="285" r:id="rId6"/>
    <p:sldId id="281" r:id="rId7"/>
    <p:sldId id="284" r:id="rId8"/>
    <p:sldId id="261" r:id="rId9"/>
    <p:sldId id="273" r:id="rId10"/>
    <p:sldId id="269" r:id="rId11"/>
    <p:sldId id="270" r:id="rId12"/>
    <p:sldId id="274" r:id="rId13"/>
    <p:sldId id="275" r:id="rId14"/>
    <p:sldId id="276" r:id="rId15"/>
    <p:sldId id="277" r:id="rId16"/>
    <p:sldId id="266" r:id="rId17"/>
    <p:sldId id="279"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p:restoredTop sz="96197"/>
  </p:normalViewPr>
  <p:slideViewPr>
    <p:cSldViewPr snapToGrid="0">
      <p:cViewPr varScale="1">
        <p:scale>
          <a:sx n="115" d="100"/>
          <a:sy n="115" d="100"/>
        </p:scale>
        <p:origin x="224" y="3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F31C2A-DE85-4094-93E8-033F84869DD2}" type="doc">
      <dgm:prSet loTypeId="urn:microsoft.com/office/officeart/2017/3/layout/HorizontalPathTimeline" loCatId="process" qsTypeId="urn:microsoft.com/office/officeart/2005/8/quickstyle/simple1" qsCatId="simple" csTypeId="urn:microsoft.com/office/officeart/2005/8/colors/accent0_3" csCatId="mainScheme" phldr="1"/>
      <dgm:spPr/>
      <dgm:t>
        <a:bodyPr/>
        <a:lstStyle/>
        <a:p>
          <a:endParaRPr lang="en-US"/>
        </a:p>
      </dgm:t>
    </dgm:pt>
    <dgm:pt modelId="{E8A32CD7-C996-4187-BA35-B5ECC7EFE636}">
      <dgm:prSet/>
      <dgm:spPr/>
      <dgm:t>
        <a:bodyPr/>
        <a:lstStyle/>
        <a:p>
          <a:pPr>
            <a:defRPr b="1"/>
          </a:pPr>
          <a:r>
            <a:rPr lang="en-US"/>
            <a:t>1798</a:t>
          </a:r>
        </a:p>
      </dgm:t>
    </dgm:pt>
    <dgm:pt modelId="{EF5073C1-7B45-4DA7-AE3D-615541F6CFE4}" type="parTrans" cxnId="{FF756B41-C7AB-4A8C-A5BA-141AF3F1A1C1}">
      <dgm:prSet/>
      <dgm:spPr/>
      <dgm:t>
        <a:bodyPr/>
        <a:lstStyle/>
        <a:p>
          <a:endParaRPr lang="en-US"/>
        </a:p>
      </dgm:t>
    </dgm:pt>
    <dgm:pt modelId="{BAA91C8D-9A11-48E2-AE75-218988441F95}" type="sibTrans" cxnId="{FF756B41-C7AB-4A8C-A5BA-141AF3F1A1C1}">
      <dgm:prSet/>
      <dgm:spPr/>
      <dgm:t>
        <a:bodyPr/>
        <a:lstStyle/>
        <a:p>
          <a:endParaRPr lang="en-US"/>
        </a:p>
      </dgm:t>
    </dgm:pt>
    <dgm:pt modelId="{0DF45451-9231-42F2-A7F7-93C9E3B694D9}">
      <dgm:prSet/>
      <dgm:spPr/>
      <dgm:t>
        <a:bodyPr/>
        <a:lstStyle/>
        <a:p>
          <a:r>
            <a:rPr lang="en-US"/>
            <a:t>Nauru discovered by Capt John Fearn</a:t>
          </a:r>
        </a:p>
      </dgm:t>
    </dgm:pt>
    <dgm:pt modelId="{DB380C95-DE54-4A20-B43E-6D29F36007BC}" type="parTrans" cxnId="{4E35BAA2-B272-4189-8CD1-311A7F8256D3}">
      <dgm:prSet/>
      <dgm:spPr/>
      <dgm:t>
        <a:bodyPr/>
        <a:lstStyle/>
        <a:p>
          <a:endParaRPr lang="en-US"/>
        </a:p>
      </dgm:t>
    </dgm:pt>
    <dgm:pt modelId="{791090B1-4495-4F2A-BFBF-56C38FBEA04E}" type="sibTrans" cxnId="{4E35BAA2-B272-4189-8CD1-311A7F8256D3}">
      <dgm:prSet/>
      <dgm:spPr/>
      <dgm:t>
        <a:bodyPr/>
        <a:lstStyle/>
        <a:p>
          <a:endParaRPr lang="en-US"/>
        </a:p>
      </dgm:t>
    </dgm:pt>
    <dgm:pt modelId="{8F1E84DB-2D44-40A0-9E0E-76A038D4B346}">
      <dgm:prSet/>
      <dgm:spPr/>
      <dgm:t>
        <a:bodyPr/>
        <a:lstStyle/>
        <a:p>
          <a:pPr>
            <a:defRPr b="1"/>
          </a:pPr>
          <a:r>
            <a:rPr lang="en-US"/>
            <a:t>1888</a:t>
          </a:r>
        </a:p>
      </dgm:t>
    </dgm:pt>
    <dgm:pt modelId="{EB15B549-26B4-4A8D-9834-E86F2E466F9C}" type="parTrans" cxnId="{D9CC5137-3B00-48D7-BA5E-AE88DB430370}">
      <dgm:prSet/>
      <dgm:spPr/>
      <dgm:t>
        <a:bodyPr/>
        <a:lstStyle/>
        <a:p>
          <a:endParaRPr lang="en-US"/>
        </a:p>
      </dgm:t>
    </dgm:pt>
    <dgm:pt modelId="{DBDCAD87-449B-4958-B035-855728A4DEF7}" type="sibTrans" cxnId="{D9CC5137-3B00-48D7-BA5E-AE88DB430370}">
      <dgm:prSet/>
      <dgm:spPr/>
      <dgm:t>
        <a:bodyPr/>
        <a:lstStyle/>
        <a:p>
          <a:endParaRPr lang="en-US"/>
        </a:p>
      </dgm:t>
    </dgm:pt>
    <dgm:pt modelId="{5C91C880-2B20-4445-BDAB-12AE4CEAC5FD}">
      <dgm:prSet/>
      <dgm:spPr/>
      <dgm:t>
        <a:bodyPr/>
        <a:lstStyle/>
        <a:p>
          <a:r>
            <a:rPr lang="en-US"/>
            <a:t>Annexed by Germany</a:t>
          </a:r>
        </a:p>
      </dgm:t>
    </dgm:pt>
    <dgm:pt modelId="{167F2530-61CF-45BD-80B0-E6EB86CED50A}" type="parTrans" cxnId="{F154BAD5-6637-4BA6-B201-E96938AF1898}">
      <dgm:prSet/>
      <dgm:spPr/>
      <dgm:t>
        <a:bodyPr/>
        <a:lstStyle/>
        <a:p>
          <a:endParaRPr lang="en-US"/>
        </a:p>
      </dgm:t>
    </dgm:pt>
    <dgm:pt modelId="{BC061318-D53B-41FE-AC72-92E56C99ADB6}" type="sibTrans" cxnId="{F154BAD5-6637-4BA6-B201-E96938AF1898}">
      <dgm:prSet/>
      <dgm:spPr/>
      <dgm:t>
        <a:bodyPr/>
        <a:lstStyle/>
        <a:p>
          <a:endParaRPr lang="en-US"/>
        </a:p>
      </dgm:t>
    </dgm:pt>
    <dgm:pt modelId="{C53CE6FB-A570-43A3-9063-9AB5111F87D0}">
      <dgm:prSet/>
      <dgm:spPr/>
      <dgm:t>
        <a:bodyPr/>
        <a:lstStyle/>
        <a:p>
          <a:pPr>
            <a:defRPr b="1"/>
          </a:pPr>
          <a:r>
            <a:rPr lang="en-US"/>
            <a:t>1900</a:t>
          </a:r>
        </a:p>
      </dgm:t>
    </dgm:pt>
    <dgm:pt modelId="{3F9C73A7-5223-456B-978F-B2756D70EF91}" type="parTrans" cxnId="{A8848546-489C-4C13-A308-98DEF3AA5775}">
      <dgm:prSet/>
      <dgm:spPr/>
      <dgm:t>
        <a:bodyPr/>
        <a:lstStyle/>
        <a:p>
          <a:endParaRPr lang="en-US"/>
        </a:p>
      </dgm:t>
    </dgm:pt>
    <dgm:pt modelId="{92AED302-99BA-4444-BF5C-7CE6078F610B}" type="sibTrans" cxnId="{A8848546-489C-4C13-A308-98DEF3AA5775}">
      <dgm:prSet/>
      <dgm:spPr/>
      <dgm:t>
        <a:bodyPr/>
        <a:lstStyle/>
        <a:p>
          <a:endParaRPr lang="en-US"/>
        </a:p>
      </dgm:t>
    </dgm:pt>
    <dgm:pt modelId="{BC2F2F2E-F25F-45EE-8C10-3D4BFDBB69B5}">
      <dgm:prSet/>
      <dgm:spPr/>
      <dgm:t>
        <a:bodyPr/>
        <a:lstStyle/>
        <a:p>
          <a:r>
            <a:rPr lang="en-US"/>
            <a:t>Phosphate was discovered</a:t>
          </a:r>
        </a:p>
      </dgm:t>
    </dgm:pt>
    <dgm:pt modelId="{F6B7139B-F108-4FE6-AFA9-074796379BDD}" type="parTrans" cxnId="{075F2459-F1C8-4106-8371-5619B29ED4FD}">
      <dgm:prSet/>
      <dgm:spPr/>
      <dgm:t>
        <a:bodyPr/>
        <a:lstStyle/>
        <a:p>
          <a:endParaRPr lang="en-US"/>
        </a:p>
      </dgm:t>
    </dgm:pt>
    <dgm:pt modelId="{A3322969-D566-4CC0-8500-810122568304}" type="sibTrans" cxnId="{075F2459-F1C8-4106-8371-5619B29ED4FD}">
      <dgm:prSet/>
      <dgm:spPr/>
      <dgm:t>
        <a:bodyPr/>
        <a:lstStyle/>
        <a:p>
          <a:endParaRPr lang="en-US"/>
        </a:p>
      </dgm:t>
    </dgm:pt>
    <dgm:pt modelId="{99DAEDE6-A34F-4FBB-94EE-6EEA0179BC8B}">
      <dgm:prSet/>
      <dgm:spPr/>
      <dgm:t>
        <a:bodyPr/>
        <a:lstStyle/>
        <a:p>
          <a:pPr>
            <a:defRPr b="1"/>
          </a:pPr>
          <a:r>
            <a:rPr lang="en-US"/>
            <a:t>1906</a:t>
          </a:r>
        </a:p>
      </dgm:t>
    </dgm:pt>
    <dgm:pt modelId="{E436BABD-3F0D-4795-884B-5794CBC457F6}" type="parTrans" cxnId="{06D35F7A-22B7-48F9-A1F4-B1541C974605}">
      <dgm:prSet/>
      <dgm:spPr/>
      <dgm:t>
        <a:bodyPr/>
        <a:lstStyle/>
        <a:p>
          <a:endParaRPr lang="en-US"/>
        </a:p>
      </dgm:t>
    </dgm:pt>
    <dgm:pt modelId="{0493F09F-8823-46DF-BC3B-A62063035B1F}" type="sibTrans" cxnId="{06D35F7A-22B7-48F9-A1F4-B1541C974605}">
      <dgm:prSet/>
      <dgm:spPr/>
      <dgm:t>
        <a:bodyPr/>
        <a:lstStyle/>
        <a:p>
          <a:endParaRPr lang="en-US"/>
        </a:p>
      </dgm:t>
    </dgm:pt>
    <dgm:pt modelId="{E583C3C8-FCD7-47C1-BB4C-D473B71186CA}">
      <dgm:prSet/>
      <dgm:spPr/>
      <dgm:t>
        <a:bodyPr/>
        <a:lstStyle/>
        <a:p>
          <a:r>
            <a:rPr lang="en-US"/>
            <a:t>Phosphate mining operations begin</a:t>
          </a:r>
        </a:p>
      </dgm:t>
    </dgm:pt>
    <dgm:pt modelId="{C11D4214-350D-4B78-A811-2266C4558A0C}" type="parTrans" cxnId="{817F32E2-4FDC-46E0-BF72-3B447371CEEC}">
      <dgm:prSet/>
      <dgm:spPr/>
      <dgm:t>
        <a:bodyPr/>
        <a:lstStyle/>
        <a:p>
          <a:endParaRPr lang="en-US"/>
        </a:p>
      </dgm:t>
    </dgm:pt>
    <dgm:pt modelId="{BD45E0A3-4396-46C7-8E7C-165179FD97CC}" type="sibTrans" cxnId="{817F32E2-4FDC-46E0-BF72-3B447371CEEC}">
      <dgm:prSet/>
      <dgm:spPr/>
      <dgm:t>
        <a:bodyPr/>
        <a:lstStyle/>
        <a:p>
          <a:endParaRPr lang="en-US"/>
        </a:p>
      </dgm:t>
    </dgm:pt>
    <dgm:pt modelId="{DA3731F6-F48E-4423-B774-92E5E82D0990}">
      <dgm:prSet/>
      <dgm:spPr/>
      <dgm:t>
        <a:bodyPr/>
        <a:lstStyle/>
        <a:p>
          <a:pPr>
            <a:defRPr b="1"/>
          </a:pPr>
          <a:r>
            <a:rPr lang="en-US"/>
            <a:t>1914</a:t>
          </a:r>
        </a:p>
      </dgm:t>
    </dgm:pt>
    <dgm:pt modelId="{93EF43E0-985A-4D63-9862-35B73361AFBD}" type="parTrans" cxnId="{EBAC14B5-A5CB-427E-B6D9-D0BDF73EA76F}">
      <dgm:prSet/>
      <dgm:spPr/>
      <dgm:t>
        <a:bodyPr/>
        <a:lstStyle/>
        <a:p>
          <a:endParaRPr lang="en-US"/>
        </a:p>
      </dgm:t>
    </dgm:pt>
    <dgm:pt modelId="{3DD12C2E-6B46-4B91-B5C7-7599F6C64626}" type="sibTrans" cxnId="{EBAC14B5-A5CB-427E-B6D9-D0BDF73EA76F}">
      <dgm:prSet/>
      <dgm:spPr/>
      <dgm:t>
        <a:bodyPr/>
        <a:lstStyle/>
        <a:p>
          <a:endParaRPr lang="en-US"/>
        </a:p>
      </dgm:t>
    </dgm:pt>
    <dgm:pt modelId="{BF50D895-FA43-4931-9792-26856DC797DD}">
      <dgm:prSet/>
      <dgm:spPr/>
      <dgm:t>
        <a:bodyPr/>
        <a:lstStyle/>
        <a:p>
          <a:r>
            <a:rPr lang="en-US"/>
            <a:t>Australian troops seize Nauru</a:t>
          </a:r>
        </a:p>
      </dgm:t>
    </dgm:pt>
    <dgm:pt modelId="{9C567A3E-A2E0-4F5E-BC34-4F087A10E05F}" type="parTrans" cxnId="{071D6784-657B-4BD5-B8B6-2FCDCA4E270A}">
      <dgm:prSet/>
      <dgm:spPr/>
      <dgm:t>
        <a:bodyPr/>
        <a:lstStyle/>
        <a:p>
          <a:endParaRPr lang="en-US"/>
        </a:p>
      </dgm:t>
    </dgm:pt>
    <dgm:pt modelId="{8E11B5D0-AA81-494D-9F38-75477E4068C0}" type="sibTrans" cxnId="{071D6784-657B-4BD5-B8B6-2FCDCA4E270A}">
      <dgm:prSet/>
      <dgm:spPr/>
      <dgm:t>
        <a:bodyPr/>
        <a:lstStyle/>
        <a:p>
          <a:endParaRPr lang="en-US"/>
        </a:p>
      </dgm:t>
    </dgm:pt>
    <dgm:pt modelId="{2B8E9D40-5DD0-4DCB-9443-5DC6A6B02B64}">
      <dgm:prSet/>
      <dgm:spPr/>
      <dgm:t>
        <a:bodyPr/>
        <a:lstStyle/>
        <a:p>
          <a:pPr>
            <a:defRPr b="1"/>
          </a:pPr>
          <a:r>
            <a:rPr lang="en-US"/>
            <a:t>1919</a:t>
          </a:r>
        </a:p>
      </dgm:t>
    </dgm:pt>
    <dgm:pt modelId="{C5804331-770B-4D0C-B3AA-9C3872525A06}" type="parTrans" cxnId="{D6E8567F-62A6-4D1A-B979-FAFF054DAA8C}">
      <dgm:prSet/>
      <dgm:spPr/>
      <dgm:t>
        <a:bodyPr/>
        <a:lstStyle/>
        <a:p>
          <a:endParaRPr lang="en-US"/>
        </a:p>
      </dgm:t>
    </dgm:pt>
    <dgm:pt modelId="{91C81140-AA64-41D7-A316-820A38189FB8}" type="sibTrans" cxnId="{D6E8567F-62A6-4D1A-B979-FAFF054DAA8C}">
      <dgm:prSet/>
      <dgm:spPr/>
      <dgm:t>
        <a:bodyPr/>
        <a:lstStyle/>
        <a:p>
          <a:endParaRPr lang="en-US"/>
        </a:p>
      </dgm:t>
    </dgm:pt>
    <dgm:pt modelId="{7F856F22-182D-4791-9B1C-3B1014F63A5A}">
      <dgm:prSet/>
      <dgm:spPr/>
      <dgm:t>
        <a:bodyPr/>
        <a:lstStyle/>
        <a:p>
          <a:r>
            <a:rPr lang="en-US"/>
            <a:t>Australia, Great Britain, New Zealand were granted trusteeship by the League of Nations</a:t>
          </a:r>
        </a:p>
      </dgm:t>
    </dgm:pt>
    <dgm:pt modelId="{7B09FA68-FC7A-45D8-A88F-D3BDBB307671}" type="parTrans" cxnId="{4C550C81-29B6-4131-A9CD-90E1D5A6509A}">
      <dgm:prSet/>
      <dgm:spPr/>
      <dgm:t>
        <a:bodyPr/>
        <a:lstStyle/>
        <a:p>
          <a:endParaRPr lang="en-US"/>
        </a:p>
      </dgm:t>
    </dgm:pt>
    <dgm:pt modelId="{F154B40E-2968-466D-ABC0-D33F60271E77}" type="sibTrans" cxnId="{4C550C81-29B6-4131-A9CD-90E1D5A6509A}">
      <dgm:prSet/>
      <dgm:spPr/>
      <dgm:t>
        <a:bodyPr/>
        <a:lstStyle/>
        <a:p>
          <a:endParaRPr lang="en-US"/>
        </a:p>
      </dgm:t>
    </dgm:pt>
    <dgm:pt modelId="{43839621-841C-4BB5-8B5D-595EAF629988}">
      <dgm:prSet/>
      <dgm:spPr/>
      <dgm:t>
        <a:bodyPr/>
        <a:lstStyle/>
        <a:p>
          <a:pPr>
            <a:defRPr b="1"/>
          </a:pPr>
          <a:r>
            <a:rPr lang="en-US"/>
            <a:t>1942–1945</a:t>
          </a:r>
        </a:p>
      </dgm:t>
    </dgm:pt>
    <dgm:pt modelId="{51617112-CE3B-403D-BC4C-40B0854BD874}" type="parTrans" cxnId="{11657D08-E8B6-41B8-BB8A-CE50E2A27A90}">
      <dgm:prSet/>
      <dgm:spPr/>
      <dgm:t>
        <a:bodyPr/>
        <a:lstStyle/>
        <a:p>
          <a:endParaRPr lang="en-US"/>
        </a:p>
      </dgm:t>
    </dgm:pt>
    <dgm:pt modelId="{2926362A-8705-4875-90F0-E814BF69839D}" type="sibTrans" cxnId="{11657D08-E8B6-41B8-BB8A-CE50E2A27A90}">
      <dgm:prSet/>
      <dgm:spPr/>
      <dgm:t>
        <a:bodyPr/>
        <a:lstStyle/>
        <a:p>
          <a:endParaRPr lang="en-US"/>
        </a:p>
      </dgm:t>
    </dgm:pt>
    <dgm:pt modelId="{A8BC2C61-C7CB-4908-B7CC-CAE5B570CC41}">
      <dgm:prSet/>
      <dgm:spPr/>
      <dgm:t>
        <a:bodyPr/>
        <a:lstStyle/>
        <a:p>
          <a:r>
            <a:rPr lang="en-US"/>
            <a:t>Japanese occupation:  2/3 population deported to Chuuk forced labourers</a:t>
          </a:r>
        </a:p>
      </dgm:t>
    </dgm:pt>
    <dgm:pt modelId="{679A3B88-F0DE-45C4-A515-85C73FA56B14}" type="parTrans" cxnId="{15107FDD-08AE-438E-BE25-F0074B6B8934}">
      <dgm:prSet/>
      <dgm:spPr/>
      <dgm:t>
        <a:bodyPr/>
        <a:lstStyle/>
        <a:p>
          <a:endParaRPr lang="en-US"/>
        </a:p>
      </dgm:t>
    </dgm:pt>
    <dgm:pt modelId="{0E23EFB2-439E-4328-A189-17FBB7A33253}" type="sibTrans" cxnId="{15107FDD-08AE-438E-BE25-F0074B6B8934}">
      <dgm:prSet/>
      <dgm:spPr/>
      <dgm:t>
        <a:bodyPr/>
        <a:lstStyle/>
        <a:p>
          <a:endParaRPr lang="en-US"/>
        </a:p>
      </dgm:t>
    </dgm:pt>
    <dgm:pt modelId="{B1ED10FA-A117-47E5-B878-0546CAC80535}">
      <dgm:prSet/>
      <dgm:spPr/>
      <dgm:t>
        <a:bodyPr/>
        <a:lstStyle/>
        <a:p>
          <a:pPr>
            <a:defRPr b="1"/>
          </a:pPr>
          <a:r>
            <a:rPr lang="en-US"/>
            <a:t>1947</a:t>
          </a:r>
        </a:p>
      </dgm:t>
    </dgm:pt>
    <dgm:pt modelId="{ED8CC80C-20AB-4E20-8E21-2B23F354B7F8}" type="parTrans" cxnId="{84815C4D-A87F-4B10-B0F2-27041A3A135F}">
      <dgm:prSet/>
      <dgm:spPr/>
      <dgm:t>
        <a:bodyPr/>
        <a:lstStyle/>
        <a:p>
          <a:endParaRPr lang="en-US"/>
        </a:p>
      </dgm:t>
    </dgm:pt>
    <dgm:pt modelId="{653B3065-323A-4272-805D-FBF35D8C0D24}" type="sibTrans" cxnId="{84815C4D-A87F-4B10-B0F2-27041A3A135F}">
      <dgm:prSet/>
      <dgm:spPr/>
      <dgm:t>
        <a:bodyPr/>
        <a:lstStyle/>
        <a:p>
          <a:endParaRPr lang="en-US"/>
        </a:p>
      </dgm:t>
    </dgm:pt>
    <dgm:pt modelId="{48B71E75-F06A-49E1-B60A-806891EA49E0}">
      <dgm:prSet/>
      <dgm:spPr/>
      <dgm:t>
        <a:bodyPr/>
        <a:lstStyle/>
        <a:p>
          <a:r>
            <a:rPr lang="en-US"/>
            <a:t>UN trust territory under Australia</a:t>
          </a:r>
        </a:p>
      </dgm:t>
    </dgm:pt>
    <dgm:pt modelId="{2A8B7F02-E2D0-4D29-85D3-ADC83AA02FD4}" type="parTrans" cxnId="{256D55AF-0E37-455F-B866-635F7404D633}">
      <dgm:prSet/>
      <dgm:spPr/>
      <dgm:t>
        <a:bodyPr/>
        <a:lstStyle/>
        <a:p>
          <a:endParaRPr lang="en-US"/>
        </a:p>
      </dgm:t>
    </dgm:pt>
    <dgm:pt modelId="{BE66BD6A-2E7C-449A-B7C6-62C42B12FBB2}" type="sibTrans" cxnId="{256D55AF-0E37-455F-B866-635F7404D633}">
      <dgm:prSet/>
      <dgm:spPr/>
      <dgm:t>
        <a:bodyPr/>
        <a:lstStyle/>
        <a:p>
          <a:endParaRPr lang="en-US"/>
        </a:p>
      </dgm:t>
    </dgm:pt>
    <dgm:pt modelId="{E8C96805-C106-4A6F-A878-E6504CFE0BB4}">
      <dgm:prSet/>
      <dgm:spPr/>
      <dgm:t>
        <a:bodyPr/>
        <a:lstStyle/>
        <a:p>
          <a:pPr>
            <a:defRPr b="1"/>
          </a:pPr>
          <a:r>
            <a:rPr lang="en-US" dirty="0"/>
            <a:t>1968</a:t>
          </a:r>
        </a:p>
      </dgm:t>
    </dgm:pt>
    <dgm:pt modelId="{9520964F-B8FA-45AB-8722-103A519A62E8}" type="parTrans" cxnId="{AA445CA2-28E9-40BD-A86F-8EA64279CA02}">
      <dgm:prSet/>
      <dgm:spPr/>
      <dgm:t>
        <a:bodyPr/>
        <a:lstStyle/>
        <a:p>
          <a:endParaRPr lang="en-US"/>
        </a:p>
      </dgm:t>
    </dgm:pt>
    <dgm:pt modelId="{5259F3DC-1619-43AC-A47B-66196940D27C}" type="sibTrans" cxnId="{AA445CA2-28E9-40BD-A86F-8EA64279CA02}">
      <dgm:prSet/>
      <dgm:spPr/>
      <dgm:t>
        <a:bodyPr/>
        <a:lstStyle/>
        <a:p>
          <a:endParaRPr lang="en-US"/>
        </a:p>
      </dgm:t>
    </dgm:pt>
    <dgm:pt modelId="{4B9E9C2E-6F6A-9A47-BAD4-DE249FFDDB4C}">
      <dgm:prSet/>
      <dgm:spPr/>
      <dgm:t>
        <a:bodyPr/>
        <a:lstStyle/>
        <a:p>
          <a:pPr>
            <a:defRPr b="1"/>
          </a:pPr>
          <a:r>
            <a:rPr lang="en-GB" dirty="0"/>
            <a:t>2001-08</a:t>
          </a:r>
        </a:p>
      </dgm:t>
    </dgm:pt>
    <dgm:pt modelId="{076CCC78-0A14-F343-BA76-451CE1ED91B2}" type="parTrans" cxnId="{E1100C7E-2FE0-4141-9C2C-6AE6C0881CB5}">
      <dgm:prSet/>
      <dgm:spPr/>
      <dgm:t>
        <a:bodyPr/>
        <a:lstStyle/>
        <a:p>
          <a:endParaRPr lang="en-GB"/>
        </a:p>
      </dgm:t>
    </dgm:pt>
    <dgm:pt modelId="{73A18CE6-83F2-5D4E-ADA3-9075F87ADABA}" type="sibTrans" cxnId="{E1100C7E-2FE0-4141-9C2C-6AE6C0881CB5}">
      <dgm:prSet/>
      <dgm:spPr/>
      <dgm:t>
        <a:bodyPr/>
        <a:lstStyle/>
        <a:p>
          <a:endParaRPr lang="en-GB"/>
        </a:p>
      </dgm:t>
    </dgm:pt>
    <dgm:pt modelId="{87A88C21-33ED-8D4E-BE44-D43FF06349F5}">
      <dgm:prSet/>
      <dgm:spPr/>
      <dgm:t>
        <a:bodyPr/>
        <a:lstStyle/>
        <a:p>
          <a:pPr>
            <a:defRPr b="1"/>
          </a:pPr>
          <a:r>
            <a:rPr lang="en-GB" dirty="0"/>
            <a:t>2012</a:t>
          </a:r>
        </a:p>
      </dgm:t>
    </dgm:pt>
    <dgm:pt modelId="{E85D86E8-8ED5-D846-9B8B-546D723EE16E}" type="parTrans" cxnId="{4927405F-46CC-C945-A273-EE6D769A0CD7}">
      <dgm:prSet/>
      <dgm:spPr/>
      <dgm:t>
        <a:bodyPr/>
        <a:lstStyle/>
        <a:p>
          <a:endParaRPr lang="en-GB"/>
        </a:p>
      </dgm:t>
    </dgm:pt>
    <dgm:pt modelId="{E2965111-74E6-E246-A649-582529B9882A}" type="sibTrans" cxnId="{4927405F-46CC-C945-A273-EE6D769A0CD7}">
      <dgm:prSet/>
      <dgm:spPr/>
      <dgm:t>
        <a:bodyPr/>
        <a:lstStyle/>
        <a:p>
          <a:endParaRPr lang="en-GB"/>
        </a:p>
      </dgm:t>
    </dgm:pt>
    <dgm:pt modelId="{EE27A219-892A-E049-8415-E313D003A20C}">
      <dgm:prSet/>
      <dgm:spPr/>
      <dgm:t>
        <a:bodyPr/>
        <a:lstStyle/>
        <a:p>
          <a:r>
            <a:rPr lang="en-US" dirty="0"/>
            <a:t>Gained Independence</a:t>
          </a:r>
        </a:p>
      </dgm:t>
    </dgm:pt>
    <dgm:pt modelId="{8A7D52AF-5B4D-2445-8ACF-11EF5C45A11E}" type="parTrans" cxnId="{E297916B-EA09-1148-AC1D-EEE2384A87F8}">
      <dgm:prSet/>
      <dgm:spPr/>
      <dgm:t>
        <a:bodyPr/>
        <a:lstStyle/>
        <a:p>
          <a:endParaRPr lang="en-GB"/>
        </a:p>
      </dgm:t>
    </dgm:pt>
    <dgm:pt modelId="{A3E19848-993A-A14F-AFEC-D30CD7128E4B}" type="sibTrans" cxnId="{E297916B-EA09-1148-AC1D-EEE2384A87F8}">
      <dgm:prSet/>
      <dgm:spPr/>
      <dgm:t>
        <a:bodyPr/>
        <a:lstStyle/>
        <a:p>
          <a:endParaRPr lang="en-GB"/>
        </a:p>
      </dgm:t>
    </dgm:pt>
    <dgm:pt modelId="{70E6B18E-C6DF-1A49-8A44-F65C50E27E42}">
      <dgm:prSet/>
      <dgm:spPr/>
      <dgm:t>
        <a:bodyPr/>
        <a:lstStyle/>
        <a:p>
          <a:r>
            <a:rPr lang="en-GB" dirty="0"/>
            <a:t>Asylum Seekers processing centre opens under Australia's Pacific Solution Policy</a:t>
          </a:r>
        </a:p>
      </dgm:t>
    </dgm:pt>
    <dgm:pt modelId="{55EF4A76-96E5-304F-A75F-B76930E31AFA}" type="parTrans" cxnId="{4C93CDF0-7553-2C44-9196-B68D2803BC8A}">
      <dgm:prSet/>
      <dgm:spPr/>
      <dgm:t>
        <a:bodyPr/>
        <a:lstStyle/>
        <a:p>
          <a:endParaRPr lang="en-GB"/>
        </a:p>
      </dgm:t>
    </dgm:pt>
    <dgm:pt modelId="{F696E253-8881-2D43-8036-0D08C65F7D05}" type="sibTrans" cxnId="{4C93CDF0-7553-2C44-9196-B68D2803BC8A}">
      <dgm:prSet/>
      <dgm:spPr/>
      <dgm:t>
        <a:bodyPr/>
        <a:lstStyle/>
        <a:p>
          <a:endParaRPr lang="en-GB"/>
        </a:p>
      </dgm:t>
    </dgm:pt>
    <dgm:pt modelId="{FC73B7CF-A727-8C46-948A-8EDF67E70DD2}">
      <dgm:prSet/>
      <dgm:spPr/>
      <dgm:t>
        <a:bodyPr/>
        <a:lstStyle/>
        <a:p>
          <a:r>
            <a:rPr lang="en-GB" dirty="0"/>
            <a:t>Regional Processing Centre reopens under Australia's new off-shore immigration policy </a:t>
          </a:r>
        </a:p>
      </dgm:t>
    </dgm:pt>
    <dgm:pt modelId="{15374E9A-A33A-7845-8107-CB9073C6AABF}" type="parTrans" cxnId="{728EF2B9-1222-A342-A62C-55B6E115E86C}">
      <dgm:prSet/>
      <dgm:spPr/>
      <dgm:t>
        <a:bodyPr/>
        <a:lstStyle/>
        <a:p>
          <a:endParaRPr lang="en-GB"/>
        </a:p>
      </dgm:t>
    </dgm:pt>
    <dgm:pt modelId="{16D45330-6413-D34E-87E0-7543C88FFE1A}" type="sibTrans" cxnId="{728EF2B9-1222-A342-A62C-55B6E115E86C}">
      <dgm:prSet/>
      <dgm:spPr/>
      <dgm:t>
        <a:bodyPr/>
        <a:lstStyle/>
        <a:p>
          <a:endParaRPr lang="en-GB"/>
        </a:p>
      </dgm:t>
    </dgm:pt>
    <dgm:pt modelId="{D6C40C97-96FE-6C42-BBD6-B202C6188645}" type="pres">
      <dgm:prSet presAssocID="{12F31C2A-DE85-4094-93E8-033F84869DD2}" presName="root" presStyleCnt="0">
        <dgm:presLayoutVars>
          <dgm:chMax/>
          <dgm:chPref/>
          <dgm:animLvl val="lvl"/>
        </dgm:presLayoutVars>
      </dgm:prSet>
      <dgm:spPr/>
    </dgm:pt>
    <dgm:pt modelId="{34D543FC-26FA-7742-86C5-AEEA51DCD62C}" type="pres">
      <dgm:prSet presAssocID="{12F31C2A-DE85-4094-93E8-033F84869DD2}" presName="divider" presStyleLbl="node1" presStyleIdx="0" presStyleCnt="1"/>
      <dgm:spPr/>
    </dgm:pt>
    <dgm:pt modelId="{B9399499-9A22-9D42-9641-C5E090E1D895}" type="pres">
      <dgm:prSet presAssocID="{12F31C2A-DE85-4094-93E8-033F84869DD2}" presName="nodes" presStyleCnt="0">
        <dgm:presLayoutVars>
          <dgm:chMax/>
          <dgm:chPref/>
          <dgm:animLvl val="lvl"/>
        </dgm:presLayoutVars>
      </dgm:prSet>
      <dgm:spPr/>
    </dgm:pt>
    <dgm:pt modelId="{CA07829E-0BEC-C745-BC32-63C11935840F}" type="pres">
      <dgm:prSet presAssocID="{E8A32CD7-C996-4187-BA35-B5ECC7EFE636}" presName="composite" presStyleCnt="0"/>
      <dgm:spPr/>
    </dgm:pt>
    <dgm:pt modelId="{DDDD5DA8-7A96-2742-9F50-2183C3AB6251}" type="pres">
      <dgm:prSet presAssocID="{E8A32CD7-C996-4187-BA35-B5ECC7EFE636}" presName="L1TextContainer" presStyleLbl="revTx" presStyleIdx="0" presStyleCnt="11">
        <dgm:presLayoutVars>
          <dgm:chMax val="1"/>
          <dgm:chPref val="1"/>
          <dgm:bulletEnabled val="1"/>
        </dgm:presLayoutVars>
      </dgm:prSet>
      <dgm:spPr/>
    </dgm:pt>
    <dgm:pt modelId="{6A71EA6B-2184-BB4B-9CAB-808F78176664}" type="pres">
      <dgm:prSet presAssocID="{E8A32CD7-C996-4187-BA35-B5ECC7EFE636}" presName="L2TextContainerWrapper" presStyleCnt="0">
        <dgm:presLayoutVars>
          <dgm:chMax val="0"/>
          <dgm:chPref val="0"/>
          <dgm:bulletEnabled val="1"/>
        </dgm:presLayoutVars>
      </dgm:prSet>
      <dgm:spPr/>
    </dgm:pt>
    <dgm:pt modelId="{9783FD16-AE60-6449-B8FF-2E4AC6544AA3}" type="pres">
      <dgm:prSet presAssocID="{E8A32CD7-C996-4187-BA35-B5ECC7EFE636}" presName="L2TextContainer" presStyleLbl="bgAccFollowNode1" presStyleIdx="0" presStyleCnt="11"/>
      <dgm:spPr/>
    </dgm:pt>
    <dgm:pt modelId="{9F4416C6-D5C1-874A-BBD0-8077288E78BF}" type="pres">
      <dgm:prSet presAssocID="{E8A32CD7-C996-4187-BA35-B5ECC7EFE636}" presName="FlexibleEmptyPlaceHolder" presStyleCnt="0"/>
      <dgm:spPr/>
    </dgm:pt>
    <dgm:pt modelId="{30B16B55-79C4-CC43-9635-794605687815}" type="pres">
      <dgm:prSet presAssocID="{E8A32CD7-C996-4187-BA35-B5ECC7EFE636}" presName="ConnectLine" presStyleLbl="alignNode1" presStyleIdx="0"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AA606682-0889-C04B-8AE7-F448030D3667}" type="pres">
      <dgm:prSet presAssocID="{E8A32CD7-C996-4187-BA35-B5ECC7EFE636}" presName="ConnectorPoint" presStyleLbl="fgAcc1" presStyleIdx="0" presStyleCnt="11"/>
      <dgm:spPr>
        <a:solidFill>
          <a:schemeClr val="lt2">
            <a:alpha val="90000"/>
            <a:hueOff val="0"/>
            <a:satOff val="0"/>
            <a:lumOff val="0"/>
            <a:alphaOff val="0"/>
          </a:schemeClr>
        </a:solidFill>
        <a:ln w="19050" cap="rnd" cmpd="sng" algn="ctr">
          <a:noFill/>
          <a:prstDash val="solid"/>
        </a:ln>
        <a:effectLst/>
      </dgm:spPr>
    </dgm:pt>
    <dgm:pt modelId="{CAA46D5E-98CD-F249-BB9D-1BAECE0831CB}" type="pres">
      <dgm:prSet presAssocID="{E8A32CD7-C996-4187-BA35-B5ECC7EFE636}" presName="EmptyPlaceHolder" presStyleCnt="0"/>
      <dgm:spPr/>
    </dgm:pt>
    <dgm:pt modelId="{47209B84-2E0B-214D-B8EC-916E6E965934}" type="pres">
      <dgm:prSet presAssocID="{BAA91C8D-9A11-48E2-AE75-218988441F95}" presName="spaceBetweenRectangles" presStyleCnt="0"/>
      <dgm:spPr/>
    </dgm:pt>
    <dgm:pt modelId="{2353597E-7139-AB46-AAE8-00D84F751E43}" type="pres">
      <dgm:prSet presAssocID="{8F1E84DB-2D44-40A0-9E0E-76A038D4B346}" presName="composite" presStyleCnt="0"/>
      <dgm:spPr/>
    </dgm:pt>
    <dgm:pt modelId="{77218307-B42F-644F-ADD2-1CC93ACF5BE3}" type="pres">
      <dgm:prSet presAssocID="{8F1E84DB-2D44-40A0-9E0E-76A038D4B346}" presName="L1TextContainer" presStyleLbl="revTx" presStyleIdx="1" presStyleCnt="11">
        <dgm:presLayoutVars>
          <dgm:chMax val="1"/>
          <dgm:chPref val="1"/>
          <dgm:bulletEnabled val="1"/>
        </dgm:presLayoutVars>
      </dgm:prSet>
      <dgm:spPr/>
    </dgm:pt>
    <dgm:pt modelId="{C791205B-9C83-6A46-BB9D-A0A528875D40}" type="pres">
      <dgm:prSet presAssocID="{8F1E84DB-2D44-40A0-9E0E-76A038D4B346}" presName="L2TextContainerWrapper" presStyleCnt="0">
        <dgm:presLayoutVars>
          <dgm:chMax val="0"/>
          <dgm:chPref val="0"/>
          <dgm:bulletEnabled val="1"/>
        </dgm:presLayoutVars>
      </dgm:prSet>
      <dgm:spPr/>
    </dgm:pt>
    <dgm:pt modelId="{7876770C-F893-D04E-BC51-C854A4D049EC}" type="pres">
      <dgm:prSet presAssocID="{8F1E84DB-2D44-40A0-9E0E-76A038D4B346}" presName="L2TextContainer" presStyleLbl="bgAccFollowNode1" presStyleIdx="1" presStyleCnt="11"/>
      <dgm:spPr/>
    </dgm:pt>
    <dgm:pt modelId="{CFDFA8EA-20AA-974D-AC70-D766D025E97B}" type="pres">
      <dgm:prSet presAssocID="{8F1E84DB-2D44-40A0-9E0E-76A038D4B346}" presName="FlexibleEmptyPlaceHolder" presStyleCnt="0"/>
      <dgm:spPr/>
    </dgm:pt>
    <dgm:pt modelId="{52C6711E-EF68-FF42-A8B5-FFC4B8990488}" type="pres">
      <dgm:prSet presAssocID="{8F1E84DB-2D44-40A0-9E0E-76A038D4B346}" presName="ConnectLine" presStyleLbl="alignNode1" presStyleIdx="1"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E3CB3F10-9C80-2C4B-80B4-E0CA06944220}" type="pres">
      <dgm:prSet presAssocID="{8F1E84DB-2D44-40A0-9E0E-76A038D4B346}" presName="ConnectorPoint" presStyleLbl="fgAcc1" presStyleIdx="1" presStyleCnt="11"/>
      <dgm:spPr>
        <a:solidFill>
          <a:schemeClr val="lt2">
            <a:alpha val="90000"/>
            <a:hueOff val="0"/>
            <a:satOff val="0"/>
            <a:lumOff val="0"/>
            <a:alphaOff val="0"/>
          </a:schemeClr>
        </a:solidFill>
        <a:ln w="19050" cap="rnd" cmpd="sng" algn="ctr">
          <a:noFill/>
          <a:prstDash val="solid"/>
        </a:ln>
        <a:effectLst/>
      </dgm:spPr>
    </dgm:pt>
    <dgm:pt modelId="{8176CB2E-3161-504F-BFA8-1B76B69E7A4C}" type="pres">
      <dgm:prSet presAssocID="{8F1E84DB-2D44-40A0-9E0E-76A038D4B346}" presName="EmptyPlaceHolder" presStyleCnt="0"/>
      <dgm:spPr/>
    </dgm:pt>
    <dgm:pt modelId="{60CFECFB-9F2C-1C46-9114-B4824B8FDEBF}" type="pres">
      <dgm:prSet presAssocID="{DBDCAD87-449B-4958-B035-855728A4DEF7}" presName="spaceBetweenRectangles" presStyleCnt="0"/>
      <dgm:spPr/>
    </dgm:pt>
    <dgm:pt modelId="{4FE90FD8-9B48-B943-83E5-74332963F6DC}" type="pres">
      <dgm:prSet presAssocID="{C53CE6FB-A570-43A3-9063-9AB5111F87D0}" presName="composite" presStyleCnt="0"/>
      <dgm:spPr/>
    </dgm:pt>
    <dgm:pt modelId="{B87FB54A-EC16-9E4E-8005-70E9CF37B5A4}" type="pres">
      <dgm:prSet presAssocID="{C53CE6FB-A570-43A3-9063-9AB5111F87D0}" presName="L1TextContainer" presStyleLbl="revTx" presStyleIdx="2" presStyleCnt="11">
        <dgm:presLayoutVars>
          <dgm:chMax val="1"/>
          <dgm:chPref val="1"/>
          <dgm:bulletEnabled val="1"/>
        </dgm:presLayoutVars>
      </dgm:prSet>
      <dgm:spPr/>
    </dgm:pt>
    <dgm:pt modelId="{0395543F-EA33-9842-BB09-C439ACE0A45D}" type="pres">
      <dgm:prSet presAssocID="{C53CE6FB-A570-43A3-9063-9AB5111F87D0}" presName="L2TextContainerWrapper" presStyleCnt="0">
        <dgm:presLayoutVars>
          <dgm:chMax val="0"/>
          <dgm:chPref val="0"/>
          <dgm:bulletEnabled val="1"/>
        </dgm:presLayoutVars>
      </dgm:prSet>
      <dgm:spPr/>
    </dgm:pt>
    <dgm:pt modelId="{2CDF7E75-52EE-3443-92CD-3BBA05DBAEFD}" type="pres">
      <dgm:prSet presAssocID="{C53CE6FB-A570-43A3-9063-9AB5111F87D0}" presName="L2TextContainer" presStyleLbl="bgAccFollowNode1" presStyleIdx="2" presStyleCnt="11"/>
      <dgm:spPr/>
    </dgm:pt>
    <dgm:pt modelId="{F0D8ACEF-2D26-FB48-8CBE-E66EF978998F}" type="pres">
      <dgm:prSet presAssocID="{C53CE6FB-A570-43A3-9063-9AB5111F87D0}" presName="FlexibleEmptyPlaceHolder" presStyleCnt="0"/>
      <dgm:spPr/>
    </dgm:pt>
    <dgm:pt modelId="{2255DBE7-C929-7F44-A792-77457629C306}" type="pres">
      <dgm:prSet presAssocID="{C53CE6FB-A570-43A3-9063-9AB5111F87D0}" presName="ConnectLine" presStyleLbl="alignNode1" presStyleIdx="2"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6B31AD8E-0D63-9B43-8647-0EBAAD407E48}" type="pres">
      <dgm:prSet presAssocID="{C53CE6FB-A570-43A3-9063-9AB5111F87D0}" presName="ConnectorPoint" presStyleLbl="fgAcc1" presStyleIdx="2" presStyleCnt="11"/>
      <dgm:spPr>
        <a:solidFill>
          <a:schemeClr val="lt2">
            <a:alpha val="90000"/>
            <a:hueOff val="0"/>
            <a:satOff val="0"/>
            <a:lumOff val="0"/>
            <a:alphaOff val="0"/>
          </a:schemeClr>
        </a:solidFill>
        <a:ln w="19050" cap="rnd" cmpd="sng" algn="ctr">
          <a:noFill/>
          <a:prstDash val="solid"/>
        </a:ln>
        <a:effectLst/>
      </dgm:spPr>
    </dgm:pt>
    <dgm:pt modelId="{F5A5EDFE-DE17-3C4A-B571-CFAF13FE5DE9}" type="pres">
      <dgm:prSet presAssocID="{C53CE6FB-A570-43A3-9063-9AB5111F87D0}" presName="EmptyPlaceHolder" presStyleCnt="0"/>
      <dgm:spPr/>
    </dgm:pt>
    <dgm:pt modelId="{F6519AAE-6C9B-0F40-B38F-C1D2066C50AB}" type="pres">
      <dgm:prSet presAssocID="{92AED302-99BA-4444-BF5C-7CE6078F610B}" presName="spaceBetweenRectangles" presStyleCnt="0"/>
      <dgm:spPr/>
    </dgm:pt>
    <dgm:pt modelId="{FC0082B9-3147-8D48-8599-C069B961D217}" type="pres">
      <dgm:prSet presAssocID="{99DAEDE6-A34F-4FBB-94EE-6EEA0179BC8B}" presName="composite" presStyleCnt="0"/>
      <dgm:spPr/>
    </dgm:pt>
    <dgm:pt modelId="{A26300E1-4901-7649-A4AD-AA7AB4872FEF}" type="pres">
      <dgm:prSet presAssocID="{99DAEDE6-A34F-4FBB-94EE-6EEA0179BC8B}" presName="L1TextContainer" presStyleLbl="revTx" presStyleIdx="3" presStyleCnt="11">
        <dgm:presLayoutVars>
          <dgm:chMax val="1"/>
          <dgm:chPref val="1"/>
          <dgm:bulletEnabled val="1"/>
        </dgm:presLayoutVars>
      </dgm:prSet>
      <dgm:spPr/>
    </dgm:pt>
    <dgm:pt modelId="{308C5C41-BBC6-C946-A90C-80071F36D0B7}" type="pres">
      <dgm:prSet presAssocID="{99DAEDE6-A34F-4FBB-94EE-6EEA0179BC8B}" presName="L2TextContainerWrapper" presStyleCnt="0">
        <dgm:presLayoutVars>
          <dgm:chMax val="0"/>
          <dgm:chPref val="0"/>
          <dgm:bulletEnabled val="1"/>
        </dgm:presLayoutVars>
      </dgm:prSet>
      <dgm:spPr/>
    </dgm:pt>
    <dgm:pt modelId="{EC8C00C5-4C30-E34D-B132-5FD03FE04EFF}" type="pres">
      <dgm:prSet presAssocID="{99DAEDE6-A34F-4FBB-94EE-6EEA0179BC8B}" presName="L2TextContainer" presStyleLbl="bgAccFollowNode1" presStyleIdx="3" presStyleCnt="11"/>
      <dgm:spPr/>
    </dgm:pt>
    <dgm:pt modelId="{7FBC8B93-12E5-C04B-94D8-049E86B17496}" type="pres">
      <dgm:prSet presAssocID="{99DAEDE6-A34F-4FBB-94EE-6EEA0179BC8B}" presName="FlexibleEmptyPlaceHolder" presStyleCnt="0"/>
      <dgm:spPr/>
    </dgm:pt>
    <dgm:pt modelId="{284F478C-BDCA-8B44-81A4-D5265DF235E7}" type="pres">
      <dgm:prSet presAssocID="{99DAEDE6-A34F-4FBB-94EE-6EEA0179BC8B}" presName="ConnectLine" presStyleLbl="alignNode1" presStyleIdx="3"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7617FB6E-C67E-B741-BB43-5DBAEAB67A86}" type="pres">
      <dgm:prSet presAssocID="{99DAEDE6-A34F-4FBB-94EE-6EEA0179BC8B}" presName="ConnectorPoint" presStyleLbl="fgAcc1" presStyleIdx="3" presStyleCnt="11"/>
      <dgm:spPr>
        <a:solidFill>
          <a:schemeClr val="lt2">
            <a:alpha val="90000"/>
            <a:hueOff val="0"/>
            <a:satOff val="0"/>
            <a:lumOff val="0"/>
            <a:alphaOff val="0"/>
          </a:schemeClr>
        </a:solidFill>
        <a:ln w="19050" cap="rnd" cmpd="sng" algn="ctr">
          <a:noFill/>
          <a:prstDash val="solid"/>
        </a:ln>
        <a:effectLst/>
      </dgm:spPr>
    </dgm:pt>
    <dgm:pt modelId="{775F3B87-8AEA-034C-B7F5-DABA48461AF2}" type="pres">
      <dgm:prSet presAssocID="{99DAEDE6-A34F-4FBB-94EE-6EEA0179BC8B}" presName="EmptyPlaceHolder" presStyleCnt="0"/>
      <dgm:spPr/>
    </dgm:pt>
    <dgm:pt modelId="{F1223BD0-F91A-2C46-89EF-5F7CB50EE47B}" type="pres">
      <dgm:prSet presAssocID="{0493F09F-8823-46DF-BC3B-A62063035B1F}" presName="spaceBetweenRectangles" presStyleCnt="0"/>
      <dgm:spPr/>
    </dgm:pt>
    <dgm:pt modelId="{0A4E7CC6-D5CC-6F41-9076-4E2D53733EAB}" type="pres">
      <dgm:prSet presAssocID="{DA3731F6-F48E-4423-B774-92E5E82D0990}" presName="composite" presStyleCnt="0"/>
      <dgm:spPr/>
    </dgm:pt>
    <dgm:pt modelId="{1F0CC7DC-801C-314C-BB1E-5007396272B5}" type="pres">
      <dgm:prSet presAssocID="{DA3731F6-F48E-4423-B774-92E5E82D0990}" presName="L1TextContainer" presStyleLbl="revTx" presStyleIdx="4" presStyleCnt="11">
        <dgm:presLayoutVars>
          <dgm:chMax val="1"/>
          <dgm:chPref val="1"/>
          <dgm:bulletEnabled val="1"/>
        </dgm:presLayoutVars>
      </dgm:prSet>
      <dgm:spPr/>
    </dgm:pt>
    <dgm:pt modelId="{ECE6CC63-2D79-AA4C-87C3-9C4C94088A2D}" type="pres">
      <dgm:prSet presAssocID="{DA3731F6-F48E-4423-B774-92E5E82D0990}" presName="L2TextContainerWrapper" presStyleCnt="0">
        <dgm:presLayoutVars>
          <dgm:chMax val="0"/>
          <dgm:chPref val="0"/>
          <dgm:bulletEnabled val="1"/>
        </dgm:presLayoutVars>
      </dgm:prSet>
      <dgm:spPr/>
    </dgm:pt>
    <dgm:pt modelId="{5EEE29AF-5B44-3746-9E79-73F317376C95}" type="pres">
      <dgm:prSet presAssocID="{DA3731F6-F48E-4423-B774-92E5E82D0990}" presName="L2TextContainer" presStyleLbl="bgAccFollowNode1" presStyleIdx="4" presStyleCnt="11"/>
      <dgm:spPr/>
    </dgm:pt>
    <dgm:pt modelId="{1EF9D0DE-307A-2B40-A7E6-C561C2D16C40}" type="pres">
      <dgm:prSet presAssocID="{DA3731F6-F48E-4423-B774-92E5E82D0990}" presName="FlexibleEmptyPlaceHolder" presStyleCnt="0"/>
      <dgm:spPr/>
    </dgm:pt>
    <dgm:pt modelId="{3599B943-5897-4640-AB8C-802752892F94}" type="pres">
      <dgm:prSet presAssocID="{DA3731F6-F48E-4423-B774-92E5E82D0990}" presName="ConnectLine" presStyleLbl="alignNode1" presStyleIdx="4"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93096563-BC66-904F-B938-4581BBB35E08}" type="pres">
      <dgm:prSet presAssocID="{DA3731F6-F48E-4423-B774-92E5E82D0990}" presName="ConnectorPoint" presStyleLbl="fgAcc1" presStyleIdx="4" presStyleCnt="11"/>
      <dgm:spPr>
        <a:solidFill>
          <a:schemeClr val="lt2">
            <a:alpha val="90000"/>
            <a:hueOff val="0"/>
            <a:satOff val="0"/>
            <a:lumOff val="0"/>
            <a:alphaOff val="0"/>
          </a:schemeClr>
        </a:solidFill>
        <a:ln w="19050" cap="rnd" cmpd="sng" algn="ctr">
          <a:noFill/>
          <a:prstDash val="solid"/>
        </a:ln>
        <a:effectLst/>
      </dgm:spPr>
    </dgm:pt>
    <dgm:pt modelId="{9C562943-EFB6-6E41-900F-4323D09B914B}" type="pres">
      <dgm:prSet presAssocID="{DA3731F6-F48E-4423-B774-92E5E82D0990}" presName="EmptyPlaceHolder" presStyleCnt="0"/>
      <dgm:spPr/>
    </dgm:pt>
    <dgm:pt modelId="{A58C17CE-E3D5-2F48-B708-2D554EDC2163}" type="pres">
      <dgm:prSet presAssocID="{3DD12C2E-6B46-4B91-B5C7-7599F6C64626}" presName="spaceBetweenRectangles" presStyleCnt="0"/>
      <dgm:spPr/>
    </dgm:pt>
    <dgm:pt modelId="{FD912F5D-1C15-7847-AF77-40A47AFCCADD}" type="pres">
      <dgm:prSet presAssocID="{2B8E9D40-5DD0-4DCB-9443-5DC6A6B02B64}" presName="composite" presStyleCnt="0"/>
      <dgm:spPr/>
    </dgm:pt>
    <dgm:pt modelId="{FCD20999-FF8C-274A-89F7-AA2CB29DCCE7}" type="pres">
      <dgm:prSet presAssocID="{2B8E9D40-5DD0-4DCB-9443-5DC6A6B02B64}" presName="L1TextContainer" presStyleLbl="revTx" presStyleIdx="5" presStyleCnt="11">
        <dgm:presLayoutVars>
          <dgm:chMax val="1"/>
          <dgm:chPref val="1"/>
          <dgm:bulletEnabled val="1"/>
        </dgm:presLayoutVars>
      </dgm:prSet>
      <dgm:spPr/>
    </dgm:pt>
    <dgm:pt modelId="{3FFA1F5D-9BC8-DE46-B6AA-5CFD07037A13}" type="pres">
      <dgm:prSet presAssocID="{2B8E9D40-5DD0-4DCB-9443-5DC6A6B02B64}" presName="L2TextContainerWrapper" presStyleCnt="0">
        <dgm:presLayoutVars>
          <dgm:chMax val="0"/>
          <dgm:chPref val="0"/>
          <dgm:bulletEnabled val="1"/>
        </dgm:presLayoutVars>
      </dgm:prSet>
      <dgm:spPr/>
    </dgm:pt>
    <dgm:pt modelId="{630FACCF-F66D-7341-8FBD-1522423D2426}" type="pres">
      <dgm:prSet presAssocID="{2B8E9D40-5DD0-4DCB-9443-5DC6A6B02B64}" presName="L2TextContainer" presStyleLbl="bgAccFollowNode1" presStyleIdx="5" presStyleCnt="11"/>
      <dgm:spPr/>
    </dgm:pt>
    <dgm:pt modelId="{F612377A-627E-2349-835C-49ACB967F1E6}" type="pres">
      <dgm:prSet presAssocID="{2B8E9D40-5DD0-4DCB-9443-5DC6A6B02B64}" presName="FlexibleEmptyPlaceHolder" presStyleCnt="0"/>
      <dgm:spPr/>
    </dgm:pt>
    <dgm:pt modelId="{32C1CB9E-5432-AE4F-9FE1-FAE45DAA4E73}" type="pres">
      <dgm:prSet presAssocID="{2B8E9D40-5DD0-4DCB-9443-5DC6A6B02B64}" presName="ConnectLine" presStyleLbl="alignNode1" presStyleIdx="5"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B0E222A5-1656-034C-8690-4C7064FDEAEE}" type="pres">
      <dgm:prSet presAssocID="{2B8E9D40-5DD0-4DCB-9443-5DC6A6B02B64}" presName="ConnectorPoint" presStyleLbl="fgAcc1" presStyleIdx="5" presStyleCnt="11"/>
      <dgm:spPr>
        <a:solidFill>
          <a:schemeClr val="lt2">
            <a:alpha val="90000"/>
            <a:hueOff val="0"/>
            <a:satOff val="0"/>
            <a:lumOff val="0"/>
            <a:alphaOff val="0"/>
          </a:schemeClr>
        </a:solidFill>
        <a:ln w="19050" cap="rnd" cmpd="sng" algn="ctr">
          <a:noFill/>
          <a:prstDash val="solid"/>
        </a:ln>
        <a:effectLst/>
      </dgm:spPr>
    </dgm:pt>
    <dgm:pt modelId="{E01B2B8E-1F7B-8845-B043-1F33BA140957}" type="pres">
      <dgm:prSet presAssocID="{2B8E9D40-5DD0-4DCB-9443-5DC6A6B02B64}" presName="EmptyPlaceHolder" presStyleCnt="0"/>
      <dgm:spPr/>
    </dgm:pt>
    <dgm:pt modelId="{33C77F34-476D-ED43-9489-1DD8A73AC5DC}" type="pres">
      <dgm:prSet presAssocID="{91C81140-AA64-41D7-A316-820A38189FB8}" presName="spaceBetweenRectangles" presStyleCnt="0"/>
      <dgm:spPr/>
    </dgm:pt>
    <dgm:pt modelId="{250B73B5-17A1-6E43-AA40-748EA43FD5B0}" type="pres">
      <dgm:prSet presAssocID="{43839621-841C-4BB5-8B5D-595EAF629988}" presName="composite" presStyleCnt="0"/>
      <dgm:spPr/>
    </dgm:pt>
    <dgm:pt modelId="{9BF180B9-3892-5C4F-9BCF-D9A9FBF8EA8D}" type="pres">
      <dgm:prSet presAssocID="{43839621-841C-4BB5-8B5D-595EAF629988}" presName="L1TextContainer" presStyleLbl="revTx" presStyleIdx="6" presStyleCnt="11">
        <dgm:presLayoutVars>
          <dgm:chMax val="1"/>
          <dgm:chPref val="1"/>
          <dgm:bulletEnabled val="1"/>
        </dgm:presLayoutVars>
      </dgm:prSet>
      <dgm:spPr/>
    </dgm:pt>
    <dgm:pt modelId="{4594E7DA-D783-DC4B-8368-352F3022A586}" type="pres">
      <dgm:prSet presAssocID="{43839621-841C-4BB5-8B5D-595EAF629988}" presName="L2TextContainerWrapper" presStyleCnt="0">
        <dgm:presLayoutVars>
          <dgm:chMax val="0"/>
          <dgm:chPref val="0"/>
          <dgm:bulletEnabled val="1"/>
        </dgm:presLayoutVars>
      </dgm:prSet>
      <dgm:spPr/>
    </dgm:pt>
    <dgm:pt modelId="{ACD4EC21-03D0-614A-AEB3-257E71688D21}" type="pres">
      <dgm:prSet presAssocID="{43839621-841C-4BB5-8B5D-595EAF629988}" presName="L2TextContainer" presStyleLbl="bgAccFollowNode1" presStyleIdx="6" presStyleCnt="11"/>
      <dgm:spPr/>
    </dgm:pt>
    <dgm:pt modelId="{2FFBA222-3F93-CC4F-B497-430487E836E5}" type="pres">
      <dgm:prSet presAssocID="{43839621-841C-4BB5-8B5D-595EAF629988}" presName="FlexibleEmptyPlaceHolder" presStyleCnt="0"/>
      <dgm:spPr/>
    </dgm:pt>
    <dgm:pt modelId="{580C06D2-6098-3D4B-99CA-D5C2ED3ED885}" type="pres">
      <dgm:prSet presAssocID="{43839621-841C-4BB5-8B5D-595EAF629988}" presName="ConnectLine" presStyleLbl="alignNode1" presStyleIdx="6"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C810227F-B75A-1142-8A4F-A7FA07ED4664}" type="pres">
      <dgm:prSet presAssocID="{43839621-841C-4BB5-8B5D-595EAF629988}" presName="ConnectorPoint" presStyleLbl="fgAcc1" presStyleIdx="6" presStyleCnt="11"/>
      <dgm:spPr>
        <a:solidFill>
          <a:schemeClr val="lt2">
            <a:alpha val="90000"/>
            <a:hueOff val="0"/>
            <a:satOff val="0"/>
            <a:lumOff val="0"/>
            <a:alphaOff val="0"/>
          </a:schemeClr>
        </a:solidFill>
        <a:ln w="19050" cap="rnd" cmpd="sng" algn="ctr">
          <a:noFill/>
          <a:prstDash val="solid"/>
        </a:ln>
        <a:effectLst/>
      </dgm:spPr>
    </dgm:pt>
    <dgm:pt modelId="{07B08A96-0B24-5C44-ABE7-FA68B718377E}" type="pres">
      <dgm:prSet presAssocID="{43839621-841C-4BB5-8B5D-595EAF629988}" presName="EmptyPlaceHolder" presStyleCnt="0"/>
      <dgm:spPr/>
    </dgm:pt>
    <dgm:pt modelId="{E5A48FE9-3909-0E40-8BF2-5739D1EC3929}" type="pres">
      <dgm:prSet presAssocID="{2926362A-8705-4875-90F0-E814BF69839D}" presName="spaceBetweenRectangles" presStyleCnt="0"/>
      <dgm:spPr/>
    </dgm:pt>
    <dgm:pt modelId="{4A141214-0508-9B43-B765-20888B03D88F}" type="pres">
      <dgm:prSet presAssocID="{B1ED10FA-A117-47E5-B878-0546CAC80535}" presName="composite" presStyleCnt="0"/>
      <dgm:spPr/>
    </dgm:pt>
    <dgm:pt modelId="{3C6C1CB1-B993-7244-8109-C96FB31043A9}" type="pres">
      <dgm:prSet presAssocID="{B1ED10FA-A117-47E5-B878-0546CAC80535}" presName="L1TextContainer" presStyleLbl="revTx" presStyleIdx="7" presStyleCnt="11">
        <dgm:presLayoutVars>
          <dgm:chMax val="1"/>
          <dgm:chPref val="1"/>
          <dgm:bulletEnabled val="1"/>
        </dgm:presLayoutVars>
      </dgm:prSet>
      <dgm:spPr/>
    </dgm:pt>
    <dgm:pt modelId="{ACCCFC5D-D61F-8643-8E91-B6AFA9569E5F}" type="pres">
      <dgm:prSet presAssocID="{B1ED10FA-A117-47E5-B878-0546CAC80535}" presName="L2TextContainerWrapper" presStyleCnt="0">
        <dgm:presLayoutVars>
          <dgm:chMax val="0"/>
          <dgm:chPref val="0"/>
          <dgm:bulletEnabled val="1"/>
        </dgm:presLayoutVars>
      </dgm:prSet>
      <dgm:spPr/>
    </dgm:pt>
    <dgm:pt modelId="{702F478B-C72A-204A-B502-895860E633EF}" type="pres">
      <dgm:prSet presAssocID="{B1ED10FA-A117-47E5-B878-0546CAC80535}" presName="L2TextContainer" presStyleLbl="bgAccFollowNode1" presStyleIdx="7" presStyleCnt="11"/>
      <dgm:spPr/>
    </dgm:pt>
    <dgm:pt modelId="{4FB3031B-BC66-BB40-AE96-BE7609749A40}" type="pres">
      <dgm:prSet presAssocID="{B1ED10FA-A117-47E5-B878-0546CAC80535}" presName="FlexibleEmptyPlaceHolder" presStyleCnt="0"/>
      <dgm:spPr/>
    </dgm:pt>
    <dgm:pt modelId="{E4240CC0-A8D1-5142-B67B-E7665239F2C4}" type="pres">
      <dgm:prSet presAssocID="{B1ED10FA-A117-47E5-B878-0546CAC80535}" presName="ConnectLine" presStyleLbl="alignNode1" presStyleIdx="7"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8574FB37-AE9F-0C42-852E-49908B610479}" type="pres">
      <dgm:prSet presAssocID="{B1ED10FA-A117-47E5-B878-0546CAC80535}" presName="ConnectorPoint" presStyleLbl="fgAcc1" presStyleIdx="7" presStyleCnt="11"/>
      <dgm:spPr>
        <a:solidFill>
          <a:schemeClr val="lt2">
            <a:alpha val="90000"/>
            <a:hueOff val="0"/>
            <a:satOff val="0"/>
            <a:lumOff val="0"/>
            <a:alphaOff val="0"/>
          </a:schemeClr>
        </a:solidFill>
        <a:ln w="19050" cap="rnd" cmpd="sng" algn="ctr">
          <a:noFill/>
          <a:prstDash val="solid"/>
        </a:ln>
        <a:effectLst/>
      </dgm:spPr>
    </dgm:pt>
    <dgm:pt modelId="{EA147F8C-C7C0-5F45-A249-4B223A62ABF3}" type="pres">
      <dgm:prSet presAssocID="{B1ED10FA-A117-47E5-B878-0546CAC80535}" presName="EmptyPlaceHolder" presStyleCnt="0"/>
      <dgm:spPr/>
    </dgm:pt>
    <dgm:pt modelId="{F57DC4D1-EFA2-2142-AB9A-138387CFD1D8}" type="pres">
      <dgm:prSet presAssocID="{653B3065-323A-4272-805D-FBF35D8C0D24}" presName="spaceBetweenRectangles" presStyleCnt="0"/>
      <dgm:spPr/>
    </dgm:pt>
    <dgm:pt modelId="{B323CBC2-88C4-F441-9599-0FB3EAD67804}" type="pres">
      <dgm:prSet presAssocID="{E8C96805-C106-4A6F-A878-E6504CFE0BB4}" presName="composite" presStyleCnt="0"/>
      <dgm:spPr/>
    </dgm:pt>
    <dgm:pt modelId="{C58F5374-0FCF-5446-AAF5-2213B9F61ABB}" type="pres">
      <dgm:prSet presAssocID="{E8C96805-C106-4A6F-A878-E6504CFE0BB4}" presName="L1TextContainer" presStyleLbl="revTx" presStyleIdx="8" presStyleCnt="11">
        <dgm:presLayoutVars>
          <dgm:chMax val="1"/>
          <dgm:chPref val="1"/>
          <dgm:bulletEnabled val="1"/>
        </dgm:presLayoutVars>
      </dgm:prSet>
      <dgm:spPr/>
    </dgm:pt>
    <dgm:pt modelId="{4E4DBD6C-D090-6247-A0F7-6072A1096AD6}" type="pres">
      <dgm:prSet presAssocID="{E8C96805-C106-4A6F-A878-E6504CFE0BB4}" presName="L2TextContainerWrapper" presStyleCnt="0">
        <dgm:presLayoutVars>
          <dgm:chMax val="0"/>
          <dgm:chPref val="0"/>
          <dgm:bulletEnabled val="1"/>
        </dgm:presLayoutVars>
      </dgm:prSet>
      <dgm:spPr/>
    </dgm:pt>
    <dgm:pt modelId="{595DEF70-FB06-104D-AA36-76CD79CF4593}" type="pres">
      <dgm:prSet presAssocID="{E8C96805-C106-4A6F-A878-E6504CFE0BB4}" presName="L2TextContainer" presStyleLbl="bgAccFollowNode1" presStyleIdx="8" presStyleCnt="11"/>
      <dgm:spPr/>
    </dgm:pt>
    <dgm:pt modelId="{1A412641-A4C5-FC4C-8E35-46FBD32C2B80}" type="pres">
      <dgm:prSet presAssocID="{E8C96805-C106-4A6F-A878-E6504CFE0BB4}" presName="FlexibleEmptyPlaceHolder" presStyleCnt="0"/>
      <dgm:spPr/>
    </dgm:pt>
    <dgm:pt modelId="{031EB511-E6D6-C843-9912-E7D48E6DA836}" type="pres">
      <dgm:prSet presAssocID="{E8C96805-C106-4A6F-A878-E6504CFE0BB4}" presName="ConnectLine" presStyleLbl="alignNode1" presStyleIdx="8"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60AAB961-5705-5F49-A7EB-FBF71EE1F369}" type="pres">
      <dgm:prSet presAssocID="{E8C96805-C106-4A6F-A878-E6504CFE0BB4}" presName="ConnectorPoint" presStyleLbl="fgAcc1" presStyleIdx="8" presStyleCnt="11"/>
      <dgm:spPr>
        <a:solidFill>
          <a:schemeClr val="lt2">
            <a:alpha val="90000"/>
            <a:hueOff val="0"/>
            <a:satOff val="0"/>
            <a:lumOff val="0"/>
            <a:alphaOff val="0"/>
          </a:schemeClr>
        </a:solidFill>
        <a:ln w="19050" cap="rnd" cmpd="sng" algn="ctr">
          <a:noFill/>
          <a:prstDash val="solid"/>
        </a:ln>
        <a:effectLst/>
      </dgm:spPr>
    </dgm:pt>
    <dgm:pt modelId="{CE6F5289-20BA-4B4B-9FEF-CF225BD9398D}" type="pres">
      <dgm:prSet presAssocID="{E8C96805-C106-4A6F-A878-E6504CFE0BB4}" presName="EmptyPlaceHolder" presStyleCnt="0"/>
      <dgm:spPr/>
    </dgm:pt>
    <dgm:pt modelId="{49CEB4FE-31AE-C24A-B0A6-0190D1AB9EE4}" type="pres">
      <dgm:prSet presAssocID="{5259F3DC-1619-43AC-A47B-66196940D27C}" presName="spaceBetweenRectangles" presStyleCnt="0"/>
      <dgm:spPr/>
    </dgm:pt>
    <dgm:pt modelId="{B213EFD6-BA0F-4041-B00A-86589FCFDDA1}" type="pres">
      <dgm:prSet presAssocID="{4B9E9C2E-6F6A-9A47-BAD4-DE249FFDDB4C}" presName="composite" presStyleCnt="0"/>
      <dgm:spPr/>
    </dgm:pt>
    <dgm:pt modelId="{274F7C3B-9959-E14B-A8B9-70D3BC4E53AB}" type="pres">
      <dgm:prSet presAssocID="{4B9E9C2E-6F6A-9A47-BAD4-DE249FFDDB4C}" presName="L1TextContainer" presStyleLbl="revTx" presStyleIdx="9" presStyleCnt="11">
        <dgm:presLayoutVars>
          <dgm:chMax val="1"/>
          <dgm:chPref val="1"/>
          <dgm:bulletEnabled val="1"/>
        </dgm:presLayoutVars>
      </dgm:prSet>
      <dgm:spPr/>
    </dgm:pt>
    <dgm:pt modelId="{4CCB3228-91DB-AC4D-8D41-87BC573E1B60}" type="pres">
      <dgm:prSet presAssocID="{4B9E9C2E-6F6A-9A47-BAD4-DE249FFDDB4C}" presName="L2TextContainerWrapper" presStyleCnt="0">
        <dgm:presLayoutVars>
          <dgm:chMax val="0"/>
          <dgm:chPref val="0"/>
          <dgm:bulletEnabled val="1"/>
        </dgm:presLayoutVars>
      </dgm:prSet>
      <dgm:spPr/>
    </dgm:pt>
    <dgm:pt modelId="{AEE10C87-8835-674A-891D-B3DC070D94A4}" type="pres">
      <dgm:prSet presAssocID="{4B9E9C2E-6F6A-9A47-BAD4-DE249FFDDB4C}" presName="L2TextContainer" presStyleLbl="bgAccFollowNode1" presStyleIdx="9" presStyleCnt="11"/>
      <dgm:spPr/>
    </dgm:pt>
    <dgm:pt modelId="{BEF61FAC-8BF2-DF4B-9D1B-B75BB9476E11}" type="pres">
      <dgm:prSet presAssocID="{4B9E9C2E-6F6A-9A47-BAD4-DE249FFDDB4C}" presName="FlexibleEmptyPlaceHolder" presStyleCnt="0"/>
      <dgm:spPr/>
    </dgm:pt>
    <dgm:pt modelId="{F2BEB1BA-5546-4A4B-A171-936D5EBC49E2}" type="pres">
      <dgm:prSet presAssocID="{4B9E9C2E-6F6A-9A47-BAD4-DE249FFDDB4C}" presName="ConnectLine" presStyleLbl="alignNode1" presStyleIdx="9"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0226F3A9-60FD-0D4F-9B0E-C2D8E1E5EAEF}" type="pres">
      <dgm:prSet presAssocID="{4B9E9C2E-6F6A-9A47-BAD4-DE249FFDDB4C}" presName="ConnectorPoint" presStyleLbl="fgAcc1" presStyleIdx="9" presStyleCnt="11"/>
      <dgm:spPr>
        <a:solidFill>
          <a:schemeClr val="lt2">
            <a:alpha val="90000"/>
            <a:hueOff val="0"/>
            <a:satOff val="0"/>
            <a:lumOff val="0"/>
            <a:alphaOff val="0"/>
          </a:schemeClr>
        </a:solidFill>
        <a:ln w="19050" cap="rnd" cmpd="sng" algn="ctr">
          <a:noFill/>
          <a:prstDash val="solid"/>
        </a:ln>
        <a:effectLst/>
      </dgm:spPr>
    </dgm:pt>
    <dgm:pt modelId="{6258FEAA-2229-BF40-8451-7F9C0EDA57C4}" type="pres">
      <dgm:prSet presAssocID="{4B9E9C2E-6F6A-9A47-BAD4-DE249FFDDB4C}" presName="EmptyPlaceHolder" presStyleCnt="0"/>
      <dgm:spPr/>
    </dgm:pt>
    <dgm:pt modelId="{74E18579-4A09-314A-BA01-DFF152D34DA9}" type="pres">
      <dgm:prSet presAssocID="{73A18CE6-83F2-5D4E-ADA3-9075F87ADABA}" presName="spaceBetweenRectangles" presStyleCnt="0"/>
      <dgm:spPr/>
    </dgm:pt>
    <dgm:pt modelId="{02AA47C2-9575-994B-B230-04E6854AF30C}" type="pres">
      <dgm:prSet presAssocID="{87A88C21-33ED-8D4E-BE44-D43FF06349F5}" presName="composite" presStyleCnt="0"/>
      <dgm:spPr/>
    </dgm:pt>
    <dgm:pt modelId="{E72C7CBC-43A4-B849-82C5-CF2349AFA66F}" type="pres">
      <dgm:prSet presAssocID="{87A88C21-33ED-8D4E-BE44-D43FF06349F5}" presName="L1TextContainer" presStyleLbl="revTx" presStyleIdx="10" presStyleCnt="11">
        <dgm:presLayoutVars>
          <dgm:chMax val="1"/>
          <dgm:chPref val="1"/>
          <dgm:bulletEnabled val="1"/>
        </dgm:presLayoutVars>
      </dgm:prSet>
      <dgm:spPr/>
    </dgm:pt>
    <dgm:pt modelId="{E8573D97-D6C7-5A4B-9B4D-B9FF9E8C83D2}" type="pres">
      <dgm:prSet presAssocID="{87A88C21-33ED-8D4E-BE44-D43FF06349F5}" presName="L2TextContainerWrapper" presStyleCnt="0">
        <dgm:presLayoutVars>
          <dgm:chMax val="0"/>
          <dgm:chPref val="0"/>
          <dgm:bulletEnabled val="1"/>
        </dgm:presLayoutVars>
      </dgm:prSet>
      <dgm:spPr/>
    </dgm:pt>
    <dgm:pt modelId="{E365D99B-791C-9A45-91A6-1D7B1A7F2E9E}" type="pres">
      <dgm:prSet presAssocID="{87A88C21-33ED-8D4E-BE44-D43FF06349F5}" presName="L2TextContainer" presStyleLbl="bgAccFollowNode1" presStyleIdx="10" presStyleCnt="11"/>
      <dgm:spPr/>
    </dgm:pt>
    <dgm:pt modelId="{A5342013-801F-6B46-8243-6214146F634C}" type="pres">
      <dgm:prSet presAssocID="{87A88C21-33ED-8D4E-BE44-D43FF06349F5}" presName="FlexibleEmptyPlaceHolder" presStyleCnt="0"/>
      <dgm:spPr/>
    </dgm:pt>
    <dgm:pt modelId="{5F100D91-0516-204C-911F-9829D12BBE09}" type="pres">
      <dgm:prSet presAssocID="{87A88C21-33ED-8D4E-BE44-D43FF06349F5}" presName="ConnectLine" presStyleLbl="alignNode1" presStyleIdx="10" presStyleCnt="11"/>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8E328069-3DFE-704E-BC37-FBB48C9C4BF9}" type="pres">
      <dgm:prSet presAssocID="{87A88C21-33ED-8D4E-BE44-D43FF06349F5}" presName="ConnectorPoint" presStyleLbl="fgAcc1" presStyleIdx="10" presStyleCnt="11"/>
      <dgm:spPr>
        <a:solidFill>
          <a:schemeClr val="lt2">
            <a:alpha val="90000"/>
            <a:hueOff val="0"/>
            <a:satOff val="0"/>
            <a:lumOff val="0"/>
            <a:alphaOff val="0"/>
          </a:schemeClr>
        </a:solidFill>
        <a:ln w="19050" cap="rnd" cmpd="sng" algn="ctr">
          <a:noFill/>
          <a:prstDash val="solid"/>
        </a:ln>
        <a:effectLst/>
      </dgm:spPr>
    </dgm:pt>
    <dgm:pt modelId="{2E478908-71C2-4A4A-902D-43AD5E770841}" type="pres">
      <dgm:prSet presAssocID="{87A88C21-33ED-8D4E-BE44-D43FF06349F5}" presName="EmptyPlaceHolder" presStyleCnt="0"/>
      <dgm:spPr/>
    </dgm:pt>
  </dgm:ptLst>
  <dgm:cxnLst>
    <dgm:cxn modelId="{3F219D01-2C85-1148-864A-055914B42C5D}" type="presOf" srcId="{87A88C21-33ED-8D4E-BE44-D43FF06349F5}" destId="{E72C7CBC-43A4-B849-82C5-CF2349AFA66F}" srcOrd="0" destOrd="0" presId="urn:microsoft.com/office/officeart/2017/3/layout/HorizontalPathTimeline"/>
    <dgm:cxn modelId="{11657D08-E8B6-41B8-BB8A-CE50E2A27A90}" srcId="{12F31C2A-DE85-4094-93E8-033F84869DD2}" destId="{43839621-841C-4BB5-8B5D-595EAF629988}" srcOrd="6" destOrd="0" parTransId="{51617112-CE3B-403D-BC4C-40B0854BD874}" sibTransId="{2926362A-8705-4875-90F0-E814BF69839D}"/>
    <dgm:cxn modelId="{8E7A8010-A71D-5F4E-A1A3-1628CFB09EC1}" type="presOf" srcId="{48B71E75-F06A-49E1-B60A-806891EA49E0}" destId="{702F478B-C72A-204A-B502-895860E633EF}" srcOrd="0" destOrd="0" presId="urn:microsoft.com/office/officeart/2017/3/layout/HorizontalPathTimeline"/>
    <dgm:cxn modelId="{1A6DAE11-AE2D-504C-96A5-DBE851C28F3B}" type="presOf" srcId="{2B8E9D40-5DD0-4DCB-9443-5DC6A6B02B64}" destId="{FCD20999-FF8C-274A-89F7-AA2CB29DCCE7}" srcOrd="0" destOrd="0" presId="urn:microsoft.com/office/officeart/2017/3/layout/HorizontalPathTimeline"/>
    <dgm:cxn modelId="{35438D1F-B2D1-9B4C-A71D-8CD69E12CB83}" type="presOf" srcId="{E8C96805-C106-4A6F-A878-E6504CFE0BB4}" destId="{C58F5374-0FCF-5446-AAF5-2213B9F61ABB}" srcOrd="0" destOrd="0" presId="urn:microsoft.com/office/officeart/2017/3/layout/HorizontalPathTimeline"/>
    <dgm:cxn modelId="{D9CC5137-3B00-48D7-BA5E-AE88DB430370}" srcId="{12F31C2A-DE85-4094-93E8-033F84869DD2}" destId="{8F1E84DB-2D44-40A0-9E0E-76A038D4B346}" srcOrd="1" destOrd="0" parTransId="{EB15B549-26B4-4A8D-9834-E86F2E466F9C}" sibTransId="{DBDCAD87-449B-4958-B035-855728A4DEF7}"/>
    <dgm:cxn modelId="{FF756B41-C7AB-4A8C-A5BA-141AF3F1A1C1}" srcId="{12F31C2A-DE85-4094-93E8-033F84869DD2}" destId="{E8A32CD7-C996-4187-BA35-B5ECC7EFE636}" srcOrd="0" destOrd="0" parTransId="{EF5073C1-7B45-4DA7-AE3D-615541F6CFE4}" sibTransId="{BAA91C8D-9A11-48E2-AE75-218988441F95}"/>
    <dgm:cxn modelId="{A8848546-489C-4C13-A308-98DEF3AA5775}" srcId="{12F31C2A-DE85-4094-93E8-033F84869DD2}" destId="{C53CE6FB-A570-43A3-9063-9AB5111F87D0}" srcOrd="2" destOrd="0" parTransId="{3F9C73A7-5223-456B-978F-B2756D70EF91}" sibTransId="{92AED302-99BA-4444-BF5C-7CE6078F610B}"/>
    <dgm:cxn modelId="{84815C4D-A87F-4B10-B0F2-27041A3A135F}" srcId="{12F31C2A-DE85-4094-93E8-033F84869DD2}" destId="{B1ED10FA-A117-47E5-B878-0546CAC80535}" srcOrd="7" destOrd="0" parTransId="{ED8CC80C-20AB-4E20-8E21-2B23F354B7F8}" sibTransId="{653B3065-323A-4272-805D-FBF35D8C0D24}"/>
    <dgm:cxn modelId="{610F364F-B0E4-734E-AB46-894896CAB6E6}" type="presOf" srcId="{43839621-841C-4BB5-8B5D-595EAF629988}" destId="{9BF180B9-3892-5C4F-9BCF-D9A9FBF8EA8D}" srcOrd="0" destOrd="0" presId="urn:microsoft.com/office/officeart/2017/3/layout/HorizontalPathTimeline"/>
    <dgm:cxn modelId="{075F2459-F1C8-4106-8371-5619B29ED4FD}" srcId="{C53CE6FB-A570-43A3-9063-9AB5111F87D0}" destId="{BC2F2F2E-F25F-45EE-8C10-3D4BFDBB69B5}" srcOrd="0" destOrd="0" parTransId="{F6B7139B-F108-4FE6-AFA9-074796379BDD}" sibTransId="{A3322969-D566-4CC0-8500-810122568304}"/>
    <dgm:cxn modelId="{4927405F-46CC-C945-A273-EE6D769A0CD7}" srcId="{12F31C2A-DE85-4094-93E8-033F84869DD2}" destId="{87A88C21-33ED-8D4E-BE44-D43FF06349F5}" srcOrd="10" destOrd="0" parTransId="{E85D86E8-8ED5-D846-9B8B-546D723EE16E}" sibTransId="{E2965111-74E6-E246-A649-582529B9882A}"/>
    <dgm:cxn modelId="{303D2665-FB83-E848-9476-CF3017511F68}" type="presOf" srcId="{BF50D895-FA43-4931-9792-26856DC797DD}" destId="{5EEE29AF-5B44-3746-9E79-73F317376C95}" srcOrd="0" destOrd="0" presId="urn:microsoft.com/office/officeart/2017/3/layout/HorizontalPathTimeline"/>
    <dgm:cxn modelId="{BDAA5665-00C4-7A46-922C-8B697BBBA811}" type="presOf" srcId="{EE27A219-892A-E049-8415-E313D003A20C}" destId="{595DEF70-FB06-104D-AA36-76CD79CF4593}" srcOrd="0" destOrd="0" presId="urn:microsoft.com/office/officeart/2017/3/layout/HorizontalPathTimeline"/>
    <dgm:cxn modelId="{E297916B-EA09-1148-AC1D-EEE2384A87F8}" srcId="{E8C96805-C106-4A6F-A878-E6504CFE0BB4}" destId="{EE27A219-892A-E049-8415-E313D003A20C}" srcOrd="0" destOrd="0" parTransId="{8A7D52AF-5B4D-2445-8ACF-11EF5C45A11E}" sibTransId="{A3E19848-993A-A14F-AFEC-D30CD7128E4B}"/>
    <dgm:cxn modelId="{01D42F6C-F6F4-FE4E-A4A4-FBD62E18FD95}" type="presOf" srcId="{B1ED10FA-A117-47E5-B878-0546CAC80535}" destId="{3C6C1CB1-B993-7244-8109-C96FB31043A9}" srcOrd="0" destOrd="0" presId="urn:microsoft.com/office/officeart/2017/3/layout/HorizontalPathTimeline"/>
    <dgm:cxn modelId="{3046016F-FCC5-3847-9C55-A7E4E11D312B}" type="presOf" srcId="{7F856F22-182D-4791-9B1C-3B1014F63A5A}" destId="{630FACCF-F66D-7341-8FBD-1522423D2426}" srcOrd="0" destOrd="0" presId="urn:microsoft.com/office/officeart/2017/3/layout/HorizontalPathTimeline"/>
    <dgm:cxn modelId="{234F0B6F-F04E-6649-889B-DDC87CD49AC7}" type="presOf" srcId="{8F1E84DB-2D44-40A0-9E0E-76A038D4B346}" destId="{77218307-B42F-644F-ADD2-1CC93ACF5BE3}" srcOrd="0" destOrd="0" presId="urn:microsoft.com/office/officeart/2017/3/layout/HorizontalPathTimeline"/>
    <dgm:cxn modelId="{5763C875-060C-F842-9976-0A661516DFE9}" type="presOf" srcId="{BC2F2F2E-F25F-45EE-8C10-3D4BFDBB69B5}" destId="{2CDF7E75-52EE-3443-92CD-3BBA05DBAEFD}" srcOrd="0" destOrd="0" presId="urn:microsoft.com/office/officeart/2017/3/layout/HorizontalPathTimeline"/>
    <dgm:cxn modelId="{06D35F7A-22B7-48F9-A1F4-B1541C974605}" srcId="{12F31C2A-DE85-4094-93E8-033F84869DD2}" destId="{99DAEDE6-A34F-4FBB-94EE-6EEA0179BC8B}" srcOrd="3" destOrd="0" parTransId="{E436BABD-3F0D-4795-884B-5794CBC457F6}" sibTransId="{0493F09F-8823-46DF-BC3B-A62063035B1F}"/>
    <dgm:cxn modelId="{E1100C7E-2FE0-4141-9C2C-6AE6C0881CB5}" srcId="{12F31C2A-DE85-4094-93E8-033F84869DD2}" destId="{4B9E9C2E-6F6A-9A47-BAD4-DE249FFDDB4C}" srcOrd="9" destOrd="0" parTransId="{076CCC78-0A14-F343-BA76-451CE1ED91B2}" sibTransId="{73A18CE6-83F2-5D4E-ADA3-9075F87ADABA}"/>
    <dgm:cxn modelId="{F4A7C57E-BA25-544F-A102-F3576F846FD1}" type="presOf" srcId="{DA3731F6-F48E-4423-B774-92E5E82D0990}" destId="{1F0CC7DC-801C-314C-BB1E-5007396272B5}" srcOrd="0" destOrd="0" presId="urn:microsoft.com/office/officeart/2017/3/layout/HorizontalPathTimeline"/>
    <dgm:cxn modelId="{D6E8567F-62A6-4D1A-B979-FAFF054DAA8C}" srcId="{12F31C2A-DE85-4094-93E8-033F84869DD2}" destId="{2B8E9D40-5DD0-4DCB-9443-5DC6A6B02B64}" srcOrd="5" destOrd="0" parTransId="{C5804331-770B-4D0C-B3AA-9C3872525A06}" sibTransId="{91C81140-AA64-41D7-A316-820A38189FB8}"/>
    <dgm:cxn modelId="{4C550C81-29B6-4131-A9CD-90E1D5A6509A}" srcId="{2B8E9D40-5DD0-4DCB-9443-5DC6A6B02B64}" destId="{7F856F22-182D-4791-9B1C-3B1014F63A5A}" srcOrd="0" destOrd="0" parTransId="{7B09FA68-FC7A-45D8-A88F-D3BDBB307671}" sibTransId="{F154B40E-2968-466D-ABC0-D33F60271E77}"/>
    <dgm:cxn modelId="{DD8A0783-5473-FE47-99FC-1B8BCF5B3114}" type="presOf" srcId="{A8BC2C61-C7CB-4908-B7CC-CAE5B570CC41}" destId="{ACD4EC21-03D0-614A-AEB3-257E71688D21}" srcOrd="0" destOrd="0" presId="urn:microsoft.com/office/officeart/2017/3/layout/HorizontalPathTimeline"/>
    <dgm:cxn modelId="{071D6784-657B-4BD5-B8B6-2FCDCA4E270A}" srcId="{DA3731F6-F48E-4423-B774-92E5E82D0990}" destId="{BF50D895-FA43-4931-9792-26856DC797DD}" srcOrd="0" destOrd="0" parTransId="{9C567A3E-A2E0-4F5E-BC34-4F087A10E05F}" sibTransId="{8E11B5D0-AA81-494D-9F38-75477E4068C0}"/>
    <dgm:cxn modelId="{726EF78C-D0DD-C54C-B1B6-121D8D388D66}" type="presOf" srcId="{4B9E9C2E-6F6A-9A47-BAD4-DE249FFDDB4C}" destId="{274F7C3B-9959-E14B-A8B9-70D3BC4E53AB}" srcOrd="0" destOrd="0" presId="urn:microsoft.com/office/officeart/2017/3/layout/HorizontalPathTimeline"/>
    <dgm:cxn modelId="{124A4991-F180-2140-BD8B-BFDFBDB79B17}" type="presOf" srcId="{99DAEDE6-A34F-4FBB-94EE-6EEA0179BC8B}" destId="{A26300E1-4901-7649-A4AD-AA7AB4872FEF}" srcOrd="0" destOrd="0" presId="urn:microsoft.com/office/officeart/2017/3/layout/HorizontalPathTimeline"/>
    <dgm:cxn modelId="{AA445CA2-28E9-40BD-A86F-8EA64279CA02}" srcId="{12F31C2A-DE85-4094-93E8-033F84869DD2}" destId="{E8C96805-C106-4A6F-A878-E6504CFE0BB4}" srcOrd="8" destOrd="0" parTransId="{9520964F-B8FA-45AB-8722-103A519A62E8}" sibTransId="{5259F3DC-1619-43AC-A47B-66196940D27C}"/>
    <dgm:cxn modelId="{4E35BAA2-B272-4189-8CD1-311A7F8256D3}" srcId="{E8A32CD7-C996-4187-BA35-B5ECC7EFE636}" destId="{0DF45451-9231-42F2-A7F7-93C9E3B694D9}" srcOrd="0" destOrd="0" parTransId="{DB380C95-DE54-4A20-B43E-6D29F36007BC}" sibTransId="{791090B1-4495-4F2A-BFBF-56C38FBEA04E}"/>
    <dgm:cxn modelId="{2EE415A7-DFE9-0243-B5CF-3BED58B5DB9A}" type="presOf" srcId="{5C91C880-2B20-4445-BDAB-12AE4CEAC5FD}" destId="{7876770C-F893-D04E-BC51-C854A4D049EC}" srcOrd="0" destOrd="0" presId="urn:microsoft.com/office/officeart/2017/3/layout/HorizontalPathTimeline"/>
    <dgm:cxn modelId="{67C348A7-5D2E-2C4A-85A0-A649260AFDA8}" type="presOf" srcId="{12F31C2A-DE85-4094-93E8-033F84869DD2}" destId="{D6C40C97-96FE-6C42-BBD6-B202C6188645}" srcOrd="0" destOrd="0" presId="urn:microsoft.com/office/officeart/2017/3/layout/HorizontalPathTimeline"/>
    <dgm:cxn modelId="{4F0962AD-7566-FF4C-9AEA-426B2BE3207F}" type="presOf" srcId="{C53CE6FB-A570-43A3-9063-9AB5111F87D0}" destId="{B87FB54A-EC16-9E4E-8005-70E9CF37B5A4}" srcOrd="0" destOrd="0" presId="urn:microsoft.com/office/officeart/2017/3/layout/HorizontalPathTimeline"/>
    <dgm:cxn modelId="{256D55AF-0E37-455F-B866-635F7404D633}" srcId="{B1ED10FA-A117-47E5-B878-0546CAC80535}" destId="{48B71E75-F06A-49E1-B60A-806891EA49E0}" srcOrd="0" destOrd="0" parTransId="{2A8B7F02-E2D0-4D29-85D3-ADC83AA02FD4}" sibTransId="{BE66BD6A-2E7C-449A-B7C6-62C42B12FBB2}"/>
    <dgm:cxn modelId="{EBAC14B5-A5CB-427E-B6D9-D0BDF73EA76F}" srcId="{12F31C2A-DE85-4094-93E8-033F84869DD2}" destId="{DA3731F6-F48E-4423-B774-92E5E82D0990}" srcOrd="4" destOrd="0" parTransId="{93EF43E0-985A-4D63-9862-35B73361AFBD}" sibTransId="{3DD12C2E-6B46-4B91-B5C7-7599F6C64626}"/>
    <dgm:cxn modelId="{728EF2B9-1222-A342-A62C-55B6E115E86C}" srcId="{87A88C21-33ED-8D4E-BE44-D43FF06349F5}" destId="{FC73B7CF-A727-8C46-948A-8EDF67E70DD2}" srcOrd="0" destOrd="0" parTransId="{15374E9A-A33A-7845-8107-CB9073C6AABF}" sibTransId="{16D45330-6413-D34E-87E0-7543C88FFE1A}"/>
    <dgm:cxn modelId="{647BE9BD-8C69-EA49-9533-E3070EEB516C}" type="presOf" srcId="{E8A32CD7-C996-4187-BA35-B5ECC7EFE636}" destId="{DDDD5DA8-7A96-2742-9F50-2183C3AB6251}" srcOrd="0" destOrd="0" presId="urn:microsoft.com/office/officeart/2017/3/layout/HorizontalPathTimeline"/>
    <dgm:cxn modelId="{F154BAD5-6637-4BA6-B201-E96938AF1898}" srcId="{8F1E84DB-2D44-40A0-9E0E-76A038D4B346}" destId="{5C91C880-2B20-4445-BDAB-12AE4CEAC5FD}" srcOrd="0" destOrd="0" parTransId="{167F2530-61CF-45BD-80B0-E6EB86CED50A}" sibTransId="{BC061318-D53B-41FE-AC72-92E56C99ADB6}"/>
    <dgm:cxn modelId="{E8A3C2D5-E89C-C749-931B-0C60C449C538}" type="presOf" srcId="{FC73B7CF-A727-8C46-948A-8EDF67E70DD2}" destId="{E365D99B-791C-9A45-91A6-1D7B1A7F2E9E}" srcOrd="0" destOrd="0" presId="urn:microsoft.com/office/officeart/2017/3/layout/HorizontalPathTimeline"/>
    <dgm:cxn modelId="{66F0EEDB-4F29-6E40-85A9-D5577ECD24E6}" type="presOf" srcId="{E583C3C8-FCD7-47C1-BB4C-D473B71186CA}" destId="{EC8C00C5-4C30-E34D-B132-5FD03FE04EFF}" srcOrd="0" destOrd="0" presId="urn:microsoft.com/office/officeart/2017/3/layout/HorizontalPathTimeline"/>
    <dgm:cxn modelId="{F7D748DD-9F87-A040-A40A-7CD9124E8F4A}" type="presOf" srcId="{70E6B18E-C6DF-1A49-8A44-F65C50E27E42}" destId="{AEE10C87-8835-674A-891D-B3DC070D94A4}" srcOrd="0" destOrd="0" presId="urn:microsoft.com/office/officeart/2017/3/layout/HorizontalPathTimeline"/>
    <dgm:cxn modelId="{861779DD-2A57-0F4F-8763-B1A8C84A85B8}" type="presOf" srcId="{0DF45451-9231-42F2-A7F7-93C9E3B694D9}" destId="{9783FD16-AE60-6449-B8FF-2E4AC6544AA3}" srcOrd="0" destOrd="0" presId="urn:microsoft.com/office/officeart/2017/3/layout/HorizontalPathTimeline"/>
    <dgm:cxn modelId="{15107FDD-08AE-438E-BE25-F0074B6B8934}" srcId="{43839621-841C-4BB5-8B5D-595EAF629988}" destId="{A8BC2C61-C7CB-4908-B7CC-CAE5B570CC41}" srcOrd="0" destOrd="0" parTransId="{679A3B88-F0DE-45C4-A515-85C73FA56B14}" sibTransId="{0E23EFB2-439E-4328-A189-17FBB7A33253}"/>
    <dgm:cxn modelId="{817F32E2-4FDC-46E0-BF72-3B447371CEEC}" srcId="{99DAEDE6-A34F-4FBB-94EE-6EEA0179BC8B}" destId="{E583C3C8-FCD7-47C1-BB4C-D473B71186CA}" srcOrd="0" destOrd="0" parTransId="{C11D4214-350D-4B78-A811-2266C4558A0C}" sibTransId="{BD45E0A3-4396-46C7-8E7C-165179FD97CC}"/>
    <dgm:cxn modelId="{4C93CDF0-7553-2C44-9196-B68D2803BC8A}" srcId="{4B9E9C2E-6F6A-9A47-BAD4-DE249FFDDB4C}" destId="{70E6B18E-C6DF-1A49-8A44-F65C50E27E42}" srcOrd="0" destOrd="0" parTransId="{55EF4A76-96E5-304F-A75F-B76930E31AFA}" sibTransId="{F696E253-8881-2D43-8036-0D08C65F7D05}"/>
    <dgm:cxn modelId="{4745551D-9162-8E4E-9855-E7771FBDD31B}" type="presParOf" srcId="{D6C40C97-96FE-6C42-BBD6-B202C6188645}" destId="{34D543FC-26FA-7742-86C5-AEEA51DCD62C}" srcOrd="0" destOrd="0" presId="urn:microsoft.com/office/officeart/2017/3/layout/HorizontalPathTimeline"/>
    <dgm:cxn modelId="{F58300F8-99E1-8345-87BF-9C82A0C1AD95}" type="presParOf" srcId="{D6C40C97-96FE-6C42-BBD6-B202C6188645}" destId="{B9399499-9A22-9D42-9641-C5E090E1D895}" srcOrd="1" destOrd="0" presId="urn:microsoft.com/office/officeart/2017/3/layout/HorizontalPathTimeline"/>
    <dgm:cxn modelId="{7FF8E3CB-30C3-1A45-8B54-76CD4DE6E7D8}" type="presParOf" srcId="{B9399499-9A22-9D42-9641-C5E090E1D895}" destId="{CA07829E-0BEC-C745-BC32-63C11935840F}" srcOrd="0" destOrd="0" presId="urn:microsoft.com/office/officeart/2017/3/layout/HorizontalPathTimeline"/>
    <dgm:cxn modelId="{AB117D45-29BE-324A-8CC3-2DA286AEFDFC}" type="presParOf" srcId="{CA07829E-0BEC-C745-BC32-63C11935840F}" destId="{DDDD5DA8-7A96-2742-9F50-2183C3AB6251}" srcOrd="0" destOrd="0" presId="urn:microsoft.com/office/officeart/2017/3/layout/HorizontalPathTimeline"/>
    <dgm:cxn modelId="{20DF2EB7-5E4B-2548-A5E9-87708FDDD2B8}" type="presParOf" srcId="{CA07829E-0BEC-C745-BC32-63C11935840F}" destId="{6A71EA6B-2184-BB4B-9CAB-808F78176664}" srcOrd="1" destOrd="0" presId="urn:microsoft.com/office/officeart/2017/3/layout/HorizontalPathTimeline"/>
    <dgm:cxn modelId="{65648369-2862-6C45-9AFE-048D2D276FF2}" type="presParOf" srcId="{6A71EA6B-2184-BB4B-9CAB-808F78176664}" destId="{9783FD16-AE60-6449-B8FF-2E4AC6544AA3}" srcOrd="0" destOrd="0" presId="urn:microsoft.com/office/officeart/2017/3/layout/HorizontalPathTimeline"/>
    <dgm:cxn modelId="{FFBD24DF-054C-DC44-BCD7-953B3D8C7533}" type="presParOf" srcId="{6A71EA6B-2184-BB4B-9CAB-808F78176664}" destId="{9F4416C6-D5C1-874A-BBD0-8077288E78BF}" srcOrd="1" destOrd="0" presId="urn:microsoft.com/office/officeart/2017/3/layout/HorizontalPathTimeline"/>
    <dgm:cxn modelId="{5E2D76D9-2898-CE4E-8CBC-1D2D22E76E26}" type="presParOf" srcId="{CA07829E-0BEC-C745-BC32-63C11935840F}" destId="{30B16B55-79C4-CC43-9635-794605687815}" srcOrd="2" destOrd="0" presId="urn:microsoft.com/office/officeart/2017/3/layout/HorizontalPathTimeline"/>
    <dgm:cxn modelId="{8DEC43C9-751A-5F46-BE67-66C26AC0E288}" type="presParOf" srcId="{CA07829E-0BEC-C745-BC32-63C11935840F}" destId="{AA606682-0889-C04B-8AE7-F448030D3667}" srcOrd="3" destOrd="0" presId="urn:microsoft.com/office/officeart/2017/3/layout/HorizontalPathTimeline"/>
    <dgm:cxn modelId="{E16D7F41-263D-FA43-9B5F-CC42D0E4BA76}" type="presParOf" srcId="{CA07829E-0BEC-C745-BC32-63C11935840F}" destId="{CAA46D5E-98CD-F249-BB9D-1BAECE0831CB}" srcOrd="4" destOrd="0" presId="urn:microsoft.com/office/officeart/2017/3/layout/HorizontalPathTimeline"/>
    <dgm:cxn modelId="{12FD6926-78C4-804D-A5AA-4A5D4DE0F114}" type="presParOf" srcId="{B9399499-9A22-9D42-9641-C5E090E1D895}" destId="{47209B84-2E0B-214D-B8EC-916E6E965934}" srcOrd="1" destOrd="0" presId="urn:microsoft.com/office/officeart/2017/3/layout/HorizontalPathTimeline"/>
    <dgm:cxn modelId="{674E5272-4453-8640-860D-CC3BC6C64E23}" type="presParOf" srcId="{B9399499-9A22-9D42-9641-C5E090E1D895}" destId="{2353597E-7139-AB46-AAE8-00D84F751E43}" srcOrd="2" destOrd="0" presId="urn:microsoft.com/office/officeart/2017/3/layout/HorizontalPathTimeline"/>
    <dgm:cxn modelId="{2A23AB24-58D8-EF4F-9967-9C99992F222E}" type="presParOf" srcId="{2353597E-7139-AB46-AAE8-00D84F751E43}" destId="{77218307-B42F-644F-ADD2-1CC93ACF5BE3}" srcOrd="0" destOrd="0" presId="urn:microsoft.com/office/officeart/2017/3/layout/HorizontalPathTimeline"/>
    <dgm:cxn modelId="{D1896862-F7CE-B841-9CA5-3B4FAEC60A9B}" type="presParOf" srcId="{2353597E-7139-AB46-AAE8-00D84F751E43}" destId="{C791205B-9C83-6A46-BB9D-A0A528875D40}" srcOrd="1" destOrd="0" presId="urn:microsoft.com/office/officeart/2017/3/layout/HorizontalPathTimeline"/>
    <dgm:cxn modelId="{184D5DEF-066B-5F42-A0C3-EFEDA2688627}" type="presParOf" srcId="{C791205B-9C83-6A46-BB9D-A0A528875D40}" destId="{7876770C-F893-D04E-BC51-C854A4D049EC}" srcOrd="0" destOrd="0" presId="urn:microsoft.com/office/officeart/2017/3/layout/HorizontalPathTimeline"/>
    <dgm:cxn modelId="{C8237C11-FC84-534C-8793-D87C3518E159}" type="presParOf" srcId="{C791205B-9C83-6A46-BB9D-A0A528875D40}" destId="{CFDFA8EA-20AA-974D-AC70-D766D025E97B}" srcOrd="1" destOrd="0" presId="urn:microsoft.com/office/officeart/2017/3/layout/HorizontalPathTimeline"/>
    <dgm:cxn modelId="{34C6D62B-D185-884A-8E5F-7D148F2B39E6}" type="presParOf" srcId="{2353597E-7139-AB46-AAE8-00D84F751E43}" destId="{52C6711E-EF68-FF42-A8B5-FFC4B8990488}" srcOrd="2" destOrd="0" presId="urn:microsoft.com/office/officeart/2017/3/layout/HorizontalPathTimeline"/>
    <dgm:cxn modelId="{731C9976-4AB3-7E4D-800E-56A7C8713F08}" type="presParOf" srcId="{2353597E-7139-AB46-AAE8-00D84F751E43}" destId="{E3CB3F10-9C80-2C4B-80B4-E0CA06944220}" srcOrd="3" destOrd="0" presId="urn:microsoft.com/office/officeart/2017/3/layout/HorizontalPathTimeline"/>
    <dgm:cxn modelId="{848D270C-D1F3-5240-88DF-87D2A04F2186}" type="presParOf" srcId="{2353597E-7139-AB46-AAE8-00D84F751E43}" destId="{8176CB2E-3161-504F-BFA8-1B76B69E7A4C}" srcOrd="4" destOrd="0" presId="urn:microsoft.com/office/officeart/2017/3/layout/HorizontalPathTimeline"/>
    <dgm:cxn modelId="{C5D76F4E-0035-ED44-919A-E70616148EDC}" type="presParOf" srcId="{B9399499-9A22-9D42-9641-C5E090E1D895}" destId="{60CFECFB-9F2C-1C46-9114-B4824B8FDEBF}" srcOrd="3" destOrd="0" presId="urn:microsoft.com/office/officeart/2017/3/layout/HorizontalPathTimeline"/>
    <dgm:cxn modelId="{051FE8A1-5F41-1A4D-AFCD-DE394602BBA1}" type="presParOf" srcId="{B9399499-9A22-9D42-9641-C5E090E1D895}" destId="{4FE90FD8-9B48-B943-83E5-74332963F6DC}" srcOrd="4" destOrd="0" presId="urn:microsoft.com/office/officeart/2017/3/layout/HorizontalPathTimeline"/>
    <dgm:cxn modelId="{458B1CB6-E6F8-C44E-AFAD-2803CF0667BA}" type="presParOf" srcId="{4FE90FD8-9B48-B943-83E5-74332963F6DC}" destId="{B87FB54A-EC16-9E4E-8005-70E9CF37B5A4}" srcOrd="0" destOrd="0" presId="urn:microsoft.com/office/officeart/2017/3/layout/HorizontalPathTimeline"/>
    <dgm:cxn modelId="{1A2E1F21-43D9-C54C-A982-E8386C8B4B7A}" type="presParOf" srcId="{4FE90FD8-9B48-B943-83E5-74332963F6DC}" destId="{0395543F-EA33-9842-BB09-C439ACE0A45D}" srcOrd="1" destOrd="0" presId="urn:microsoft.com/office/officeart/2017/3/layout/HorizontalPathTimeline"/>
    <dgm:cxn modelId="{525A3DA4-26E7-8C4F-8C73-C2545EDE8A5A}" type="presParOf" srcId="{0395543F-EA33-9842-BB09-C439ACE0A45D}" destId="{2CDF7E75-52EE-3443-92CD-3BBA05DBAEFD}" srcOrd="0" destOrd="0" presId="urn:microsoft.com/office/officeart/2017/3/layout/HorizontalPathTimeline"/>
    <dgm:cxn modelId="{41C6BDB5-DA4A-5D44-BFD5-4A7803D28627}" type="presParOf" srcId="{0395543F-EA33-9842-BB09-C439ACE0A45D}" destId="{F0D8ACEF-2D26-FB48-8CBE-E66EF978998F}" srcOrd="1" destOrd="0" presId="urn:microsoft.com/office/officeart/2017/3/layout/HorizontalPathTimeline"/>
    <dgm:cxn modelId="{AA71455C-76D2-A344-AEB6-6DACFBBCBA2F}" type="presParOf" srcId="{4FE90FD8-9B48-B943-83E5-74332963F6DC}" destId="{2255DBE7-C929-7F44-A792-77457629C306}" srcOrd="2" destOrd="0" presId="urn:microsoft.com/office/officeart/2017/3/layout/HorizontalPathTimeline"/>
    <dgm:cxn modelId="{94D0FD01-DC4B-7844-8C1E-EA1AF81753BE}" type="presParOf" srcId="{4FE90FD8-9B48-B943-83E5-74332963F6DC}" destId="{6B31AD8E-0D63-9B43-8647-0EBAAD407E48}" srcOrd="3" destOrd="0" presId="urn:microsoft.com/office/officeart/2017/3/layout/HorizontalPathTimeline"/>
    <dgm:cxn modelId="{B978BF6E-C5B5-B54E-B8E6-867227EB7A07}" type="presParOf" srcId="{4FE90FD8-9B48-B943-83E5-74332963F6DC}" destId="{F5A5EDFE-DE17-3C4A-B571-CFAF13FE5DE9}" srcOrd="4" destOrd="0" presId="urn:microsoft.com/office/officeart/2017/3/layout/HorizontalPathTimeline"/>
    <dgm:cxn modelId="{C566A97F-CE96-8D41-B71D-0F012C94DD6E}" type="presParOf" srcId="{B9399499-9A22-9D42-9641-C5E090E1D895}" destId="{F6519AAE-6C9B-0F40-B38F-C1D2066C50AB}" srcOrd="5" destOrd="0" presId="urn:microsoft.com/office/officeart/2017/3/layout/HorizontalPathTimeline"/>
    <dgm:cxn modelId="{CA188228-CAA3-9442-A103-10E843F2FF04}" type="presParOf" srcId="{B9399499-9A22-9D42-9641-C5E090E1D895}" destId="{FC0082B9-3147-8D48-8599-C069B961D217}" srcOrd="6" destOrd="0" presId="urn:microsoft.com/office/officeart/2017/3/layout/HorizontalPathTimeline"/>
    <dgm:cxn modelId="{85C7E9ED-38E7-DC48-BA64-E3A24F09D784}" type="presParOf" srcId="{FC0082B9-3147-8D48-8599-C069B961D217}" destId="{A26300E1-4901-7649-A4AD-AA7AB4872FEF}" srcOrd="0" destOrd="0" presId="urn:microsoft.com/office/officeart/2017/3/layout/HorizontalPathTimeline"/>
    <dgm:cxn modelId="{02FAC930-DAFF-9D42-B9C2-76289614911C}" type="presParOf" srcId="{FC0082B9-3147-8D48-8599-C069B961D217}" destId="{308C5C41-BBC6-C946-A90C-80071F36D0B7}" srcOrd="1" destOrd="0" presId="urn:microsoft.com/office/officeart/2017/3/layout/HorizontalPathTimeline"/>
    <dgm:cxn modelId="{FDA5DFD7-9361-0E4C-98C1-6C0E965A463A}" type="presParOf" srcId="{308C5C41-BBC6-C946-A90C-80071F36D0B7}" destId="{EC8C00C5-4C30-E34D-B132-5FD03FE04EFF}" srcOrd="0" destOrd="0" presId="urn:microsoft.com/office/officeart/2017/3/layout/HorizontalPathTimeline"/>
    <dgm:cxn modelId="{AC183E9F-91DC-1949-9539-AD067F889588}" type="presParOf" srcId="{308C5C41-BBC6-C946-A90C-80071F36D0B7}" destId="{7FBC8B93-12E5-C04B-94D8-049E86B17496}" srcOrd="1" destOrd="0" presId="urn:microsoft.com/office/officeart/2017/3/layout/HorizontalPathTimeline"/>
    <dgm:cxn modelId="{BDDDF8DC-39A4-9B4D-954F-C288EBD01DB5}" type="presParOf" srcId="{FC0082B9-3147-8D48-8599-C069B961D217}" destId="{284F478C-BDCA-8B44-81A4-D5265DF235E7}" srcOrd="2" destOrd="0" presId="urn:microsoft.com/office/officeart/2017/3/layout/HorizontalPathTimeline"/>
    <dgm:cxn modelId="{E497244B-1459-AA43-9D81-2F233BCD343A}" type="presParOf" srcId="{FC0082B9-3147-8D48-8599-C069B961D217}" destId="{7617FB6E-C67E-B741-BB43-5DBAEAB67A86}" srcOrd="3" destOrd="0" presId="urn:microsoft.com/office/officeart/2017/3/layout/HorizontalPathTimeline"/>
    <dgm:cxn modelId="{2B6C13C4-BBFB-5B49-81DA-86CABE0FC0B3}" type="presParOf" srcId="{FC0082B9-3147-8D48-8599-C069B961D217}" destId="{775F3B87-8AEA-034C-B7F5-DABA48461AF2}" srcOrd="4" destOrd="0" presId="urn:microsoft.com/office/officeart/2017/3/layout/HorizontalPathTimeline"/>
    <dgm:cxn modelId="{A1DB131E-EB31-1840-93BF-37412732A15F}" type="presParOf" srcId="{B9399499-9A22-9D42-9641-C5E090E1D895}" destId="{F1223BD0-F91A-2C46-89EF-5F7CB50EE47B}" srcOrd="7" destOrd="0" presId="urn:microsoft.com/office/officeart/2017/3/layout/HorizontalPathTimeline"/>
    <dgm:cxn modelId="{235268B8-4F33-2445-A6DA-076751903C88}" type="presParOf" srcId="{B9399499-9A22-9D42-9641-C5E090E1D895}" destId="{0A4E7CC6-D5CC-6F41-9076-4E2D53733EAB}" srcOrd="8" destOrd="0" presId="urn:microsoft.com/office/officeart/2017/3/layout/HorizontalPathTimeline"/>
    <dgm:cxn modelId="{0C8F194B-7655-9241-A9D8-1A58CB08799A}" type="presParOf" srcId="{0A4E7CC6-D5CC-6F41-9076-4E2D53733EAB}" destId="{1F0CC7DC-801C-314C-BB1E-5007396272B5}" srcOrd="0" destOrd="0" presId="urn:microsoft.com/office/officeart/2017/3/layout/HorizontalPathTimeline"/>
    <dgm:cxn modelId="{596BAE3F-750D-8A4D-9D70-4AEE1A5F8380}" type="presParOf" srcId="{0A4E7CC6-D5CC-6F41-9076-4E2D53733EAB}" destId="{ECE6CC63-2D79-AA4C-87C3-9C4C94088A2D}" srcOrd="1" destOrd="0" presId="urn:microsoft.com/office/officeart/2017/3/layout/HorizontalPathTimeline"/>
    <dgm:cxn modelId="{D0C329B2-3F98-D349-A79D-FF4644085FAB}" type="presParOf" srcId="{ECE6CC63-2D79-AA4C-87C3-9C4C94088A2D}" destId="{5EEE29AF-5B44-3746-9E79-73F317376C95}" srcOrd="0" destOrd="0" presId="urn:microsoft.com/office/officeart/2017/3/layout/HorizontalPathTimeline"/>
    <dgm:cxn modelId="{BB703A87-2D2D-D94B-9726-0F4E6978DFF4}" type="presParOf" srcId="{ECE6CC63-2D79-AA4C-87C3-9C4C94088A2D}" destId="{1EF9D0DE-307A-2B40-A7E6-C561C2D16C40}" srcOrd="1" destOrd="0" presId="urn:microsoft.com/office/officeart/2017/3/layout/HorizontalPathTimeline"/>
    <dgm:cxn modelId="{C4ED4508-26FA-2346-A88D-4A3D991495F5}" type="presParOf" srcId="{0A4E7CC6-D5CC-6F41-9076-4E2D53733EAB}" destId="{3599B943-5897-4640-AB8C-802752892F94}" srcOrd="2" destOrd="0" presId="urn:microsoft.com/office/officeart/2017/3/layout/HorizontalPathTimeline"/>
    <dgm:cxn modelId="{D2C0170B-AA19-D24D-8DBC-B1C7DD345383}" type="presParOf" srcId="{0A4E7CC6-D5CC-6F41-9076-4E2D53733EAB}" destId="{93096563-BC66-904F-B938-4581BBB35E08}" srcOrd="3" destOrd="0" presId="urn:microsoft.com/office/officeart/2017/3/layout/HorizontalPathTimeline"/>
    <dgm:cxn modelId="{731437C0-A6EE-6F4D-8B00-1D47A56E92FF}" type="presParOf" srcId="{0A4E7CC6-D5CC-6F41-9076-4E2D53733EAB}" destId="{9C562943-EFB6-6E41-900F-4323D09B914B}" srcOrd="4" destOrd="0" presId="urn:microsoft.com/office/officeart/2017/3/layout/HorizontalPathTimeline"/>
    <dgm:cxn modelId="{0F4BC23E-7F81-124B-B2B9-A77D97BB4901}" type="presParOf" srcId="{B9399499-9A22-9D42-9641-C5E090E1D895}" destId="{A58C17CE-E3D5-2F48-B708-2D554EDC2163}" srcOrd="9" destOrd="0" presId="urn:microsoft.com/office/officeart/2017/3/layout/HorizontalPathTimeline"/>
    <dgm:cxn modelId="{337954D0-72CE-EE47-8A6F-8737DEB66974}" type="presParOf" srcId="{B9399499-9A22-9D42-9641-C5E090E1D895}" destId="{FD912F5D-1C15-7847-AF77-40A47AFCCADD}" srcOrd="10" destOrd="0" presId="urn:microsoft.com/office/officeart/2017/3/layout/HorizontalPathTimeline"/>
    <dgm:cxn modelId="{D3472626-C98F-7D4B-A5A8-9D89D3D9DB13}" type="presParOf" srcId="{FD912F5D-1C15-7847-AF77-40A47AFCCADD}" destId="{FCD20999-FF8C-274A-89F7-AA2CB29DCCE7}" srcOrd="0" destOrd="0" presId="urn:microsoft.com/office/officeart/2017/3/layout/HorizontalPathTimeline"/>
    <dgm:cxn modelId="{544D4763-62BD-E647-B685-37D7D642CEB7}" type="presParOf" srcId="{FD912F5D-1C15-7847-AF77-40A47AFCCADD}" destId="{3FFA1F5D-9BC8-DE46-B6AA-5CFD07037A13}" srcOrd="1" destOrd="0" presId="urn:microsoft.com/office/officeart/2017/3/layout/HorizontalPathTimeline"/>
    <dgm:cxn modelId="{1A3A1AD6-5C25-4A41-AF5A-7BE76267DD08}" type="presParOf" srcId="{3FFA1F5D-9BC8-DE46-B6AA-5CFD07037A13}" destId="{630FACCF-F66D-7341-8FBD-1522423D2426}" srcOrd="0" destOrd="0" presId="urn:microsoft.com/office/officeart/2017/3/layout/HorizontalPathTimeline"/>
    <dgm:cxn modelId="{1409E6E3-4020-6D45-A959-F32D1F0D939B}" type="presParOf" srcId="{3FFA1F5D-9BC8-DE46-B6AA-5CFD07037A13}" destId="{F612377A-627E-2349-835C-49ACB967F1E6}" srcOrd="1" destOrd="0" presId="urn:microsoft.com/office/officeart/2017/3/layout/HorizontalPathTimeline"/>
    <dgm:cxn modelId="{50BD2276-0C4E-2544-84AB-CB5FC2D66114}" type="presParOf" srcId="{FD912F5D-1C15-7847-AF77-40A47AFCCADD}" destId="{32C1CB9E-5432-AE4F-9FE1-FAE45DAA4E73}" srcOrd="2" destOrd="0" presId="urn:microsoft.com/office/officeart/2017/3/layout/HorizontalPathTimeline"/>
    <dgm:cxn modelId="{749BB5FD-997A-7A41-AE46-1B38099237C9}" type="presParOf" srcId="{FD912F5D-1C15-7847-AF77-40A47AFCCADD}" destId="{B0E222A5-1656-034C-8690-4C7064FDEAEE}" srcOrd="3" destOrd="0" presId="urn:microsoft.com/office/officeart/2017/3/layout/HorizontalPathTimeline"/>
    <dgm:cxn modelId="{B670A9DF-1F00-214A-9578-D84C12929FEA}" type="presParOf" srcId="{FD912F5D-1C15-7847-AF77-40A47AFCCADD}" destId="{E01B2B8E-1F7B-8845-B043-1F33BA140957}" srcOrd="4" destOrd="0" presId="urn:microsoft.com/office/officeart/2017/3/layout/HorizontalPathTimeline"/>
    <dgm:cxn modelId="{9B393174-4013-AC49-8B33-119CFD75FA2A}" type="presParOf" srcId="{B9399499-9A22-9D42-9641-C5E090E1D895}" destId="{33C77F34-476D-ED43-9489-1DD8A73AC5DC}" srcOrd="11" destOrd="0" presId="urn:microsoft.com/office/officeart/2017/3/layout/HorizontalPathTimeline"/>
    <dgm:cxn modelId="{348A996E-B431-1240-92A0-68BE6B049332}" type="presParOf" srcId="{B9399499-9A22-9D42-9641-C5E090E1D895}" destId="{250B73B5-17A1-6E43-AA40-748EA43FD5B0}" srcOrd="12" destOrd="0" presId="urn:microsoft.com/office/officeart/2017/3/layout/HorizontalPathTimeline"/>
    <dgm:cxn modelId="{5A284FF4-AC24-2B4C-BE56-9DE1ECE452AD}" type="presParOf" srcId="{250B73B5-17A1-6E43-AA40-748EA43FD5B0}" destId="{9BF180B9-3892-5C4F-9BCF-D9A9FBF8EA8D}" srcOrd="0" destOrd="0" presId="urn:microsoft.com/office/officeart/2017/3/layout/HorizontalPathTimeline"/>
    <dgm:cxn modelId="{6F5BC1B4-BDF0-9148-B236-76310C4618CC}" type="presParOf" srcId="{250B73B5-17A1-6E43-AA40-748EA43FD5B0}" destId="{4594E7DA-D783-DC4B-8368-352F3022A586}" srcOrd="1" destOrd="0" presId="urn:microsoft.com/office/officeart/2017/3/layout/HorizontalPathTimeline"/>
    <dgm:cxn modelId="{28D02EA1-CAD6-834E-82C6-22B778960302}" type="presParOf" srcId="{4594E7DA-D783-DC4B-8368-352F3022A586}" destId="{ACD4EC21-03D0-614A-AEB3-257E71688D21}" srcOrd="0" destOrd="0" presId="urn:microsoft.com/office/officeart/2017/3/layout/HorizontalPathTimeline"/>
    <dgm:cxn modelId="{AB91850C-4DDB-0E41-AFD7-DAF1642F8B39}" type="presParOf" srcId="{4594E7DA-D783-DC4B-8368-352F3022A586}" destId="{2FFBA222-3F93-CC4F-B497-430487E836E5}" srcOrd="1" destOrd="0" presId="urn:microsoft.com/office/officeart/2017/3/layout/HorizontalPathTimeline"/>
    <dgm:cxn modelId="{01149183-ACB2-514A-921E-074D0064E663}" type="presParOf" srcId="{250B73B5-17A1-6E43-AA40-748EA43FD5B0}" destId="{580C06D2-6098-3D4B-99CA-D5C2ED3ED885}" srcOrd="2" destOrd="0" presId="urn:microsoft.com/office/officeart/2017/3/layout/HorizontalPathTimeline"/>
    <dgm:cxn modelId="{B3E7821D-B5C6-BE46-BB24-B53B8D9B5852}" type="presParOf" srcId="{250B73B5-17A1-6E43-AA40-748EA43FD5B0}" destId="{C810227F-B75A-1142-8A4F-A7FA07ED4664}" srcOrd="3" destOrd="0" presId="urn:microsoft.com/office/officeart/2017/3/layout/HorizontalPathTimeline"/>
    <dgm:cxn modelId="{20F94588-83EB-884F-9E26-917D1DFCDFBB}" type="presParOf" srcId="{250B73B5-17A1-6E43-AA40-748EA43FD5B0}" destId="{07B08A96-0B24-5C44-ABE7-FA68B718377E}" srcOrd="4" destOrd="0" presId="urn:microsoft.com/office/officeart/2017/3/layout/HorizontalPathTimeline"/>
    <dgm:cxn modelId="{C7F941E6-6646-EF41-A5CA-CFF4F93334AA}" type="presParOf" srcId="{B9399499-9A22-9D42-9641-C5E090E1D895}" destId="{E5A48FE9-3909-0E40-8BF2-5739D1EC3929}" srcOrd="13" destOrd="0" presId="urn:microsoft.com/office/officeart/2017/3/layout/HorizontalPathTimeline"/>
    <dgm:cxn modelId="{D836345B-C2BE-494F-9741-92331E0A4944}" type="presParOf" srcId="{B9399499-9A22-9D42-9641-C5E090E1D895}" destId="{4A141214-0508-9B43-B765-20888B03D88F}" srcOrd="14" destOrd="0" presId="urn:microsoft.com/office/officeart/2017/3/layout/HorizontalPathTimeline"/>
    <dgm:cxn modelId="{3CB1E5F2-199F-444C-A1B4-99D6A9B1D069}" type="presParOf" srcId="{4A141214-0508-9B43-B765-20888B03D88F}" destId="{3C6C1CB1-B993-7244-8109-C96FB31043A9}" srcOrd="0" destOrd="0" presId="urn:microsoft.com/office/officeart/2017/3/layout/HorizontalPathTimeline"/>
    <dgm:cxn modelId="{0894FAA2-A0B8-734F-99B1-EF2CB0CF04CD}" type="presParOf" srcId="{4A141214-0508-9B43-B765-20888B03D88F}" destId="{ACCCFC5D-D61F-8643-8E91-B6AFA9569E5F}" srcOrd="1" destOrd="0" presId="urn:microsoft.com/office/officeart/2017/3/layout/HorizontalPathTimeline"/>
    <dgm:cxn modelId="{3484B12D-9B8D-624A-ABEB-212B2A169914}" type="presParOf" srcId="{ACCCFC5D-D61F-8643-8E91-B6AFA9569E5F}" destId="{702F478B-C72A-204A-B502-895860E633EF}" srcOrd="0" destOrd="0" presId="urn:microsoft.com/office/officeart/2017/3/layout/HorizontalPathTimeline"/>
    <dgm:cxn modelId="{46CB4D24-4CCA-0042-AAD3-91D1A393BA37}" type="presParOf" srcId="{ACCCFC5D-D61F-8643-8E91-B6AFA9569E5F}" destId="{4FB3031B-BC66-BB40-AE96-BE7609749A40}" srcOrd="1" destOrd="0" presId="urn:microsoft.com/office/officeart/2017/3/layout/HorizontalPathTimeline"/>
    <dgm:cxn modelId="{0E2B38BE-A676-A24C-BC74-BAF23A2ECB3B}" type="presParOf" srcId="{4A141214-0508-9B43-B765-20888B03D88F}" destId="{E4240CC0-A8D1-5142-B67B-E7665239F2C4}" srcOrd="2" destOrd="0" presId="urn:microsoft.com/office/officeart/2017/3/layout/HorizontalPathTimeline"/>
    <dgm:cxn modelId="{0DFBD91A-58B9-3349-92FE-B9FECFB57EFD}" type="presParOf" srcId="{4A141214-0508-9B43-B765-20888B03D88F}" destId="{8574FB37-AE9F-0C42-852E-49908B610479}" srcOrd="3" destOrd="0" presId="urn:microsoft.com/office/officeart/2017/3/layout/HorizontalPathTimeline"/>
    <dgm:cxn modelId="{AA782CF5-BB5F-594F-AE84-0AF7DD36212B}" type="presParOf" srcId="{4A141214-0508-9B43-B765-20888B03D88F}" destId="{EA147F8C-C7C0-5F45-A249-4B223A62ABF3}" srcOrd="4" destOrd="0" presId="urn:microsoft.com/office/officeart/2017/3/layout/HorizontalPathTimeline"/>
    <dgm:cxn modelId="{07D1A02A-FAE7-FC4F-BB75-F5C5CF6F7C9A}" type="presParOf" srcId="{B9399499-9A22-9D42-9641-C5E090E1D895}" destId="{F57DC4D1-EFA2-2142-AB9A-138387CFD1D8}" srcOrd="15" destOrd="0" presId="urn:microsoft.com/office/officeart/2017/3/layout/HorizontalPathTimeline"/>
    <dgm:cxn modelId="{2C84020B-1172-554E-AC68-10D3BFADC1F4}" type="presParOf" srcId="{B9399499-9A22-9D42-9641-C5E090E1D895}" destId="{B323CBC2-88C4-F441-9599-0FB3EAD67804}" srcOrd="16" destOrd="0" presId="urn:microsoft.com/office/officeart/2017/3/layout/HorizontalPathTimeline"/>
    <dgm:cxn modelId="{D3625B4B-EFBE-6E44-A9CE-114A599C39E2}" type="presParOf" srcId="{B323CBC2-88C4-F441-9599-0FB3EAD67804}" destId="{C58F5374-0FCF-5446-AAF5-2213B9F61ABB}" srcOrd="0" destOrd="0" presId="urn:microsoft.com/office/officeart/2017/3/layout/HorizontalPathTimeline"/>
    <dgm:cxn modelId="{BF5BF82C-7EAB-9A42-B648-7AB244356F63}" type="presParOf" srcId="{B323CBC2-88C4-F441-9599-0FB3EAD67804}" destId="{4E4DBD6C-D090-6247-A0F7-6072A1096AD6}" srcOrd="1" destOrd="0" presId="urn:microsoft.com/office/officeart/2017/3/layout/HorizontalPathTimeline"/>
    <dgm:cxn modelId="{D2F3CF6F-0545-9C49-BD89-84C885D6A599}" type="presParOf" srcId="{4E4DBD6C-D090-6247-A0F7-6072A1096AD6}" destId="{595DEF70-FB06-104D-AA36-76CD79CF4593}" srcOrd="0" destOrd="0" presId="urn:microsoft.com/office/officeart/2017/3/layout/HorizontalPathTimeline"/>
    <dgm:cxn modelId="{5A83F781-21A7-3940-B8E0-9F008CEB0A53}" type="presParOf" srcId="{4E4DBD6C-D090-6247-A0F7-6072A1096AD6}" destId="{1A412641-A4C5-FC4C-8E35-46FBD32C2B80}" srcOrd="1" destOrd="0" presId="urn:microsoft.com/office/officeart/2017/3/layout/HorizontalPathTimeline"/>
    <dgm:cxn modelId="{19E7DA73-ADD7-E146-88EE-3AB2DC796383}" type="presParOf" srcId="{B323CBC2-88C4-F441-9599-0FB3EAD67804}" destId="{031EB511-E6D6-C843-9912-E7D48E6DA836}" srcOrd="2" destOrd="0" presId="urn:microsoft.com/office/officeart/2017/3/layout/HorizontalPathTimeline"/>
    <dgm:cxn modelId="{F8A8B9F8-A256-D340-9F50-FDC4529D8024}" type="presParOf" srcId="{B323CBC2-88C4-F441-9599-0FB3EAD67804}" destId="{60AAB961-5705-5F49-A7EB-FBF71EE1F369}" srcOrd="3" destOrd="0" presId="urn:microsoft.com/office/officeart/2017/3/layout/HorizontalPathTimeline"/>
    <dgm:cxn modelId="{17CE95FE-8B48-424D-B8E6-9FFA5C0F4F43}" type="presParOf" srcId="{B323CBC2-88C4-F441-9599-0FB3EAD67804}" destId="{CE6F5289-20BA-4B4B-9FEF-CF225BD9398D}" srcOrd="4" destOrd="0" presId="urn:microsoft.com/office/officeart/2017/3/layout/HorizontalPathTimeline"/>
    <dgm:cxn modelId="{7714B759-20D8-864B-A8C6-38C097B7DB52}" type="presParOf" srcId="{B9399499-9A22-9D42-9641-C5E090E1D895}" destId="{49CEB4FE-31AE-C24A-B0A6-0190D1AB9EE4}" srcOrd="17" destOrd="0" presId="urn:microsoft.com/office/officeart/2017/3/layout/HorizontalPathTimeline"/>
    <dgm:cxn modelId="{1A179D88-34E4-8A43-9618-2548A1587552}" type="presParOf" srcId="{B9399499-9A22-9D42-9641-C5E090E1D895}" destId="{B213EFD6-BA0F-4041-B00A-86589FCFDDA1}" srcOrd="18" destOrd="0" presId="urn:microsoft.com/office/officeart/2017/3/layout/HorizontalPathTimeline"/>
    <dgm:cxn modelId="{CF5F9197-F14F-D349-8199-7362961E5414}" type="presParOf" srcId="{B213EFD6-BA0F-4041-B00A-86589FCFDDA1}" destId="{274F7C3B-9959-E14B-A8B9-70D3BC4E53AB}" srcOrd="0" destOrd="0" presId="urn:microsoft.com/office/officeart/2017/3/layout/HorizontalPathTimeline"/>
    <dgm:cxn modelId="{35B5DDD2-B54A-AB40-92F8-6CCD471A9490}" type="presParOf" srcId="{B213EFD6-BA0F-4041-B00A-86589FCFDDA1}" destId="{4CCB3228-91DB-AC4D-8D41-87BC573E1B60}" srcOrd="1" destOrd="0" presId="urn:microsoft.com/office/officeart/2017/3/layout/HorizontalPathTimeline"/>
    <dgm:cxn modelId="{93E085C5-CF0C-1A4D-8DF7-B15821DA54D1}" type="presParOf" srcId="{4CCB3228-91DB-AC4D-8D41-87BC573E1B60}" destId="{AEE10C87-8835-674A-891D-B3DC070D94A4}" srcOrd="0" destOrd="0" presId="urn:microsoft.com/office/officeart/2017/3/layout/HorizontalPathTimeline"/>
    <dgm:cxn modelId="{6E4F9D01-1CD1-E44A-B731-FF316B751F7C}" type="presParOf" srcId="{4CCB3228-91DB-AC4D-8D41-87BC573E1B60}" destId="{BEF61FAC-8BF2-DF4B-9D1B-B75BB9476E11}" srcOrd="1" destOrd="0" presId="urn:microsoft.com/office/officeart/2017/3/layout/HorizontalPathTimeline"/>
    <dgm:cxn modelId="{338ED8D8-E080-9742-B643-6B78B4E737DC}" type="presParOf" srcId="{B213EFD6-BA0F-4041-B00A-86589FCFDDA1}" destId="{F2BEB1BA-5546-4A4B-A171-936D5EBC49E2}" srcOrd="2" destOrd="0" presId="urn:microsoft.com/office/officeart/2017/3/layout/HorizontalPathTimeline"/>
    <dgm:cxn modelId="{6EDE5082-F140-7E4A-9911-7FEC7E1C7562}" type="presParOf" srcId="{B213EFD6-BA0F-4041-B00A-86589FCFDDA1}" destId="{0226F3A9-60FD-0D4F-9B0E-C2D8E1E5EAEF}" srcOrd="3" destOrd="0" presId="urn:microsoft.com/office/officeart/2017/3/layout/HorizontalPathTimeline"/>
    <dgm:cxn modelId="{A3A20756-215E-3D44-AE97-C906B1F6E7D8}" type="presParOf" srcId="{B213EFD6-BA0F-4041-B00A-86589FCFDDA1}" destId="{6258FEAA-2229-BF40-8451-7F9C0EDA57C4}" srcOrd="4" destOrd="0" presId="urn:microsoft.com/office/officeart/2017/3/layout/HorizontalPathTimeline"/>
    <dgm:cxn modelId="{30081BFD-3290-B24A-A6F8-034591A97017}" type="presParOf" srcId="{B9399499-9A22-9D42-9641-C5E090E1D895}" destId="{74E18579-4A09-314A-BA01-DFF152D34DA9}" srcOrd="19" destOrd="0" presId="urn:microsoft.com/office/officeart/2017/3/layout/HorizontalPathTimeline"/>
    <dgm:cxn modelId="{91C8CD9D-6557-BF49-8FE2-A0B35DB7C6B6}" type="presParOf" srcId="{B9399499-9A22-9D42-9641-C5E090E1D895}" destId="{02AA47C2-9575-994B-B230-04E6854AF30C}" srcOrd="20" destOrd="0" presId="urn:microsoft.com/office/officeart/2017/3/layout/HorizontalPathTimeline"/>
    <dgm:cxn modelId="{88035C88-A1A4-F048-8725-FA111D70A744}" type="presParOf" srcId="{02AA47C2-9575-994B-B230-04E6854AF30C}" destId="{E72C7CBC-43A4-B849-82C5-CF2349AFA66F}" srcOrd="0" destOrd="0" presId="urn:microsoft.com/office/officeart/2017/3/layout/HorizontalPathTimeline"/>
    <dgm:cxn modelId="{6FB2542A-11D3-254C-8D02-3D34E69F8478}" type="presParOf" srcId="{02AA47C2-9575-994B-B230-04E6854AF30C}" destId="{E8573D97-D6C7-5A4B-9B4D-B9FF9E8C83D2}" srcOrd="1" destOrd="0" presId="urn:microsoft.com/office/officeart/2017/3/layout/HorizontalPathTimeline"/>
    <dgm:cxn modelId="{502AA58A-0BC0-E94B-AF29-6111B7567BD7}" type="presParOf" srcId="{E8573D97-D6C7-5A4B-9B4D-B9FF9E8C83D2}" destId="{E365D99B-791C-9A45-91A6-1D7B1A7F2E9E}" srcOrd="0" destOrd="0" presId="urn:microsoft.com/office/officeart/2017/3/layout/HorizontalPathTimeline"/>
    <dgm:cxn modelId="{E473867F-7732-D348-A327-8513EA013184}" type="presParOf" srcId="{E8573D97-D6C7-5A4B-9B4D-B9FF9E8C83D2}" destId="{A5342013-801F-6B46-8243-6214146F634C}" srcOrd="1" destOrd="0" presId="urn:microsoft.com/office/officeart/2017/3/layout/HorizontalPathTimeline"/>
    <dgm:cxn modelId="{B21F763E-7E9F-314E-AC79-0906EBF608A0}" type="presParOf" srcId="{02AA47C2-9575-994B-B230-04E6854AF30C}" destId="{5F100D91-0516-204C-911F-9829D12BBE09}" srcOrd="2" destOrd="0" presId="urn:microsoft.com/office/officeart/2017/3/layout/HorizontalPathTimeline"/>
    <dgm:cxn modelId="{30AA04D2-BE5A-9041-972F-43B332642F5D}" type="presParOf" srcId="{02AA47C2-9575-994B-B230-04E6854AF30C}" destId="{8E328069-3DFE-704E-BC37-FBB48C9C4BF9}" srcOrd="3" destOrd="0" presId="urn:microsoft.com/office/officeart/2017/3/layout/HorizontalPathTimeline"/>
    <dgm:cxn modelId="{80A08881-562D-C345-8E58-5484DDFEFE77}" type="presParOf" srcId="{02AA47C2-9575-994B-B230-04E6854AF30C}" destId="{2E478908-71C2-4A4A-902D-43AD5E770841}"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D5DA8-7A96-2742-9F50-2183C3AB6251}">
      <dsp:nvSpPr>
        <dsp:cNvPr id="0" name=""/>
        <dsp:cNvSpPr/>
      </dsp:nvSpPr>
      <dsp:spPr>
        <a:xfrm>
          <a:off x="164842"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a:t>1798</a:t>
          </a:r>
        </a:p>
      </dsp:txBody>
      <dsp:txXfrm>
        <a:off x="164842" y="2198199"/>
        <a:ext cx="1281165" cy="462563"/>
      </dsp:txXfrm>
    </dsp:sp>
    <dsp:sp modelId="{34D543FC-26FA-7742-86C5-AEEA51DCD62C}">
      <dsp:nvSpPr>
        <dsp:cNvPr id="0" name=""/>
        <dsp:cNvSpPr/>
      </dsp:nvSpPr>
      <dsp:spPr>
        <a:xfrm>
          <a:off x="0" y="1964871"/>
          <a:ext cx="9618133" cy="163739"/>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83FD16-AE60-6449-B8FF-2E4AC6544AA3}">
      <dsp:nvSpPr>
        <dsp:cNvPr id="0" name=""/>
        <dsp:cNvSpPr/>
      </dsp:nvSpPr>
      <dsp:spPr>
        <a:xfrm>
          <a:off x="100783" y="608713"/>
          <a:ext cx="1409281" cy="660265"/>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Nauru discovered by Capt John Fearn</a:t>
          </a:r>
        </a:p>
      </dsp:txBody>
      <dsp:txXfrm>
        <a:off x="100783" y="608713"/>
        <a:ext cx="1409281" cy="660265"/>
      </dsp:txXfrm>
    </dsp:sp>
    <dsp:sp modelId="{30B16B55-79C4-CC43-9635-794605687815}">
      <dsp:nvSpPr>
        <dsp:cNvPr id="0" name=""/>
        <dsp:cNvSpPr/>
      </dsp:nvSpPr>
      <dsp:spPr>
        <a:xfrm>
          <a:off x="805424"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77218307-B42F-644F-ADD2-1CC93ACF5BE3}">
      <dsp:nvSpPr>
        <dsp:cNvPr id="0" name=""/>
        <dsp:cNvSpPr/>
      </dsp:nvSpPr>
      <dsp:spPr>
        <a:xfrm>
          <a:off x="965570" y="1432718"/>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a:t>1888</a:t>
          </a:r>
        </a:p>
      </dsp:txBody>
      <dsp:txXfrm>
        <a:off x="965570" y="1432718"/>
        <a:ext cx="1281165" cy="462563"/>
      </dsp:txXfrm>
    </dsp:sp>
    <dsp:sp modelId="{7876770C-F893-D04E-BC51-C854A4D049EC}">
      <dsp:nvSpPr>
        <dsp:cNvPr id="0" name=""/>
        <dsp:cNvSpPr/>
      </dsp:nvSpPr>
      <dsp:spPr>
        <a:xfrm>
          <a:off x="901512" y="2824502"/>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Annexed by Germany</a:t>
          </a:r>
        </a:p>
      </dsp:txBody>
      <dsp:txXfrm>
        <a:off x="901512" y="2824502"/>
        <a:ext cx="1409281" cy="571040"/>
      </dsp:txXfrm>
    </dsp:sp>
    <dsp:sp modelId="{52C6711E-EF68-FF42-A8B5-FFC4B8990488}">
      <dsp:nvSpPr>
        <dsp:cNvPr id="0" name=""/>
        <dsp:cNvSpPr/>
      </dsp:nvSpPr>
      <dsp:spPr>
        <a:xfrm>
          <a:off x="1606153" y="2128610"/>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A606682-0889-C04B-8AE7-F448030D3667}">
      <dsp:nvSpPr>
        <dsp:cNvPr id="0" name=""/>
        <dsp:cNvSpPr/>
      </dsp:nvSpPr>
      <dsp:spPr>
        <a:xfrm>
          <a:off x="754256"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E3CB3F10-9C80-2C4B-80B4-E0CA06944220}">
      <dsp:nvSpPr>
        <dsp:cNvPr id="0" name=""/>
        <dsp:cNvSpPr/>
      </dsp:nvSpPr>
      <dsp:spPr>
        <a:xfrm>
          <a:off x="1554984"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B87FB54A-EC16-9E4E-8005-70E9CF37B5A4}">
      <dsp:nvSpPr>
        <dsp:cNvPr id="0" name=""/>
        <dsp:cNvSpPr/>
      </dsp:nvSpPr>
      <dsp:spPr>
        <a:xfrm>
          <a:off x="1766298"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a:t>1900</a:t>
          </a:r>
        </a:p>
      </dsp:txBody>
      <dsp:txXfrm>
        <a:off x="1766298" y="2198199"/>
        <a:ext cx="1281165" cy="462563"/>
      </dsp:txXfrm>
    </dsp:sp>
    <dsp:sp modelId="{2CDF7E75-52EE-3443-92CD-3BBA05DBAEFD}">
      <dsp:nvSpPr>
        <dsp:cNvPr id="0" name=""/>
        <dsp:cNvSpPr/>
      </dsp:nvSpPr>
      <dsp:spPr>
        <a:xfrm>
          <a:off x="1702240" y="697938"/>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Phosphate was discovered</a:t>
          </a:r>
        </a:p>
      </dsp:txBody>
      <dsp:txXfrm>
        <a:off x="1702240" y="697938"/>
        <a:ext cx="1409281" cy="571040"/>
      </dsp:txXfrm>
    </dsp:sp>
    <dsp:sp modelId="{2255DBE7-C929-7F44-A792-77457629C306}">
      <dsp:nvSpPr>
        <dsp:cNvPr id="0" name=""/>
        <dsp:cNvSpPr/>
      </dsp:nvSpPr>
      <dsp:spPr>
        <a:xfrm>
          <a:off x="2406881"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26300E1-4901-7649-A4AD-AA7AB4872FEF}">
      <dsp:nvSpPr>
        <dsp:cNvPr id="0" name=""/>
        <dsp:cNvSpPr/>
      </dsp:nvSpPr>
      <dsp:spPr>
        <a:xfrm>
          <a:off x="2567027" y="1432718"/>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a:t>1906</a:t>
          </a:r>
        </a:p>
      </dsp:txBody>
      <dsp:txXfrm>
        <a:off x="2567027" y="1432718"/>
        <a:ext cx="1281165" cy="462563"/>
      </dsp:txXfrm>
    </dsp:sp>
    <dsp:sp modelId="{EC8C00C5-4C30-E34D-B132-5FD03FE04EFF}">
      <dsp:nvSpPr>
        <dsp:cNvPr id="0" name=""/>
        <dsp:cNvSpPr/>
      </dsp:nvSpPr>
      <dsp:spPr>
        <a:xfrm>
          <a:off x="2502968" y="2824502"/>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Phosphate mining operations begin</a:t>
          </a:r>
        </a:p>
      </dsp:txBody>
      <dsp:txXfrm>
        <a:off x="2502968" y="2824502"/>
        <a:ext cx="1409281" cy="571040"/>
      </dsp:txXfrm>
    </dsp:sp>
    <dsp:sp modelId="{284F478C-BDCA-8B44-81A4-D5265DF235E7}">
      <dsp:nvSpPr>
        <dsp:cNvPr id="0" name=""/>
        <dsp:cNvSpPr/>
      </dsp:nvSpPr>
      <dsp:spPr>
        <a:xfrm>
          <a:off x="3207609" y="2128610"/>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6B31AD8E-0D63-9B43-8647-0EBAAD407E48}">
      <dsp:nvSpPr>
        <dsp:cNvPr id="0" name=""/>
        <dsp:cNvSpPr/>
      </dsp:nvSpPr>
      <dsp:spPr>
        <a:xfrm>
          <a:off x="2355712"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7617FB6E-C67E-B741-BB43-5DBAEAB67A86}">
      <dsp:nvSpPr>
        <dsp:cNvPr id="0" name=""/>
        <dsp:cNvSpPr/>
      </dsp:nvSpPr>
      <dsp:spPr>
        <a:xfrm>
          <a:off x="3156441"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1F0CC7DC-801C-314C-BB1E-5007396272B5}">
      <dsp:nvSpPr>
        <dsp:cNvPr id="0" name=""/>
        <dsp:cNvSpPr/>
      </dsp:nvSpPr>
      <dsp:spPr>
        <a:xfrm>
          <a:off x="3367755"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a:t>1914</a:t>
          </a:r>
        </a:p>
      </dsp:txBody>
      <dsp:txXfrm>
        <a:off x="3367755" y="2198199"/>
        <a:ext cx="1281165" cy="462563"/>
      </dsp:txXfrm>
    </dsp:sp>
    <dsp:sp modelId="{5EEE29AF-5B44-3746-9E79-73F317376C95}">
      <dsp:nvSpPr>
        <dsp:cNvPr id="0" name=""/>
        <dsp:cNvSpPr/>
      </dsp:nvSpPr>
      <dsp:spPr>
        <a:xfrm>
          <a:off x="3303697" y="697938"/>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Australian troops seize Nauru</a:t>
          </a:r>
        </a:p>
      </dsp:txBody>
      <dsp:txXfrm>
        <a:off x="3303697" y="697938"/>
        <a:ext cx="1409281" cy="571040"/>
      </dsp:txXfrm>
    </dsp:sp>
    <dsp:sp modelId="{3599B943-5897-4640-AB8C-802752892F94}">
      <dsp:nvSpPr>
        <dsp:cNvPr id="0" name=""/>
        <dsp:cNvSpPr/>
      </dsp:nvSpPr>
      <dsp:spPr>
        <a:xfrm>
          <a:off x="4008338"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FCD20999-FF8C-274A-89F7-AA2CB29DCCE7}">
      <dsp:nvSpPr>
        <dsp:cNvPr id="0" name=""/>
        <dsp:cNvSpPr/>
      </dsp:nvSpPr>
      <dsp:spPr>
        <a:xfrm>
          <a:off x="4168483" y="1432718"/>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a:t>1919</a:t>
          </a:r>
        </a:p>
      </dsp:txBody>
      <dsp:txXfrm>
        <a:off x="4168483" y="1432718"/>
        <a:ext cx="1281165" cy="462563"/>
      </dsp:txXfrm>
    </dsp:sp>
    <dsp:sp modelId="{630FACCF-F66D-7341-8FBD-1522423D2426}">
      <dsp:nvSpPr>
        <dsp:cNvPr id="0" name=""/>
        <dsp:cNvSpPr/>
      </dsp:nvSpPr>
      <dsp:spPr>
        <a:xfrm>
          <a:off x="4104425" y="2824502"/>
          <a:ext cx="1409281" cy="1088546"/>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Australia, Great Britain, New Zealand were granted trusteeship by the League of Nations</a:t>
          </a:r>
        </a:p>
      </dsp:txBody>
      <dsp:txXfrm>
        <a:off x="4104425" y="2824502"/>
        <a:ext cx="1409281" cy="1088546"/>
      </dsp:txXfrm>
    </dsp:sp>
    <dsp:sp modelId="{32C1CB9E-5432-AE4F-9FE1-FAE45DAA4E73}">
      <dsp:nvSpPr>
        <dsp:cNvPr id="0" name=""/>
        <dsp:cNvSpPr/>
      </dsp:nvSpPr>
      <dsp:spPr>
        <a:xfrm>
          <a:off x="4809066" y="2128610"/>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93096563-BC66-904F-B938-4581BBB35E08}">
      <dsp:nvSpPr>
        <dsp:cNvPr id="0" name=""/>
        <dsp:cNvSpPr/>
      </dsp:nvSpPr>
      <dsp:spPr>
        <a:xfrm>
          <a:off x="3957169"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B0E222A5-1656-034C-8690-4C7064FDEAEE}">
      <dsp:nvSpPr>
        <dsp:cNvPr id="0" name=""/>
        <dsp:cNvSpPr/>
      </dsp:nvSpPr>
      <dsp:spPr>
        <a:xfrm>
          <a:off x="4757897"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9BF180B9-3892-5C4F-9BCF-D9A9FBF8EA8D}">
      <dsp:nvSpPr>
        <dsp:cNvPr id="0" name=""/>
        <dsp:cNvSpPr/>
      </dsp:nvSpPr>
      <dsp:spPr>
        <a:xfrm>
          <a:off x="4969212"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a:t>1942–1945</a:t>
          </a:r>
        </a:p>
      </dsp:txBody>
      <dsp:txXfrm>
        <a:off x="4969212" y="2198199"/>
        <a:ext cx="1281165" cy="462563"/>
      </dsp:txXfrm>
    </dsp:sp>
    <dsp:sp modelId="{ACD4EC21-03D0-614A-AEB3-257E71688D21}">
      <dsp:nvSpPr>
        <dsp:cNvPr id="0" name=""/>
        <dsp:cNvSpPr/>
      </dsp:nvSpPr>
      <dsp:spPr>
        <a:xfrm>
          <a:off x="4905153" y="323193"/>
          <a:ext cx="1409281" cy="945786"/>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Japanese occupation:  2/3 population deported to Chuuk forced labourers</a:t>
          </a:r>
        </a:p>
      </dsp:txBody>
      <dsp:txXfrm>
        <a:off x="4905153" y="323193"/>
        <a:ext cx="1409281" cy="945786"/>
      </dsp:txXfrm>
    </dsp:sp>
    <dsp:sp modelId="{580C06D2-6098-3D4B-99CA-D5C2ED3ED885}">
      <dsp:nvSpPr>
        <dsp:cNvPr id="0" name=""/>
        <dsp:cNvSpPr/>
      </dsp:nvSpPr>
      <dsp:spPr>
        <a:xfrm>
          <a:off x="5609794"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3C6C1CB1-B993-7244-8109-C96FB31043A9}">
      <dsp:nvSpPr>
        <dsp:cNvPr id="0" name=""/>
        <dsp:cNvSpPr/>
      </dsp:nvSpPr>
      <dsp:spPr>
        <a:xfrm>
          <a:off x="5769940" y="1432718"/>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a:t>1947</a:t>
          </a:r>
        </a:p>
      </dsp:txBody>
      <dsp:txXfrm>
        <a:off x="5769940" y="1432718"/>
        <a:ext cx="1281165" cy="462563"/>
      </dsp:txXfrm>
    </dsp:sp>
    <dsp:sp modelId="{702F478B-C72A-204A-B502-895860E633EF}">
      <dsp:nvSpPr>
        <dsp:cNvPr id="0" name=""/>
        <dsp:cNvSpPr/>
      </dsp:nvSpPr>
      <dsp:spPr>
        <a:xfrm>
          <a:off x="5705882" y="2824502"/>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UN trust territory under Australia</a:t>
          </a:r>
        </a:p>
      </dsp:txBody>
      <dsp:txXfrm>
        <a:off x="5705882" y="2824502"/>
        <a:ext cx="1409281" cy="571040"/>
      </dsp:txXfrm>
    </dsp:sp>
    <dsp:sp modelId="{E4240CC0-A8D1-5142-B67B-E7665239F2C4}">
      <dsp:nvSpPr>
        <dsp:cNvPr id="0" name=""/>
        <dsp:cNvSpPr/>
      </dsp:nvSpPr>
      <dsp:spPr>
        <a:xfrm>
          <a:off x="6410523" y="2128610"/>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C810227F-B75A-1142-8A4F-A7FA07ED4664}">
      <dsp:nvSpPr>
        <dsp:cNvPr id="0" name=""/>
        <dsp:cNvSpPr/>
      </dsp:nvSpPr>
      <dsp:spPr>
        <a:xfrm>
          <a:off x="5558626"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8574FB37-AE9F-0C42-852E-49908B610479}">
      <dsp:nvSpPr>
        <dsp:cNvPr id="0" name=""/>
        <dsp:cNvSpPr/>
      </dsp:nvSpPr>
      <dsp:spPr>
        <a:xfrm>
          <a:off x="6359354"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C58F5374-0FCF-5446-AAF5-2213B9F61ABB}">
      <dsp:nvSpPr>
        <dsp:cNvPr id="0" name=""/>
        <dsp:cNvSpPr/>
      </dsp:nvSpPr>
      <dsp:spPr>
        <a:xfrm>
          <a:off x="6570668"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dirty="0"/>
            <a:t>1968</a:t>
          </a:r>
        </a:p>
      </dsp:txBody>
      <dsp:txXfrm>
        <a:off x="6570668" y="2198199"/>
        <a:ext cx="1281165" cy="462563"/>
      </dsp:txXfrm>
    </dsp:sp>
    <dsp:sp modelId="{595DEF70-FB06-104D-AA36-76CD79CF4593}">
      <dsp:nvSpPr>
        <dsp:cNvPr id="0" name=""/>
        <dsp:cNvSpPr/>
      </dsp:nvSpPr>
      <dsp:spPr>
        <a:xfrm>
          <a:off x="6506610" y="697938"/>
          <a:ext cx="1409281" cy="571040"/>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Gained Independence</a:t>
          </a:r>
        </a:p>
      </dsp:txBody>
      <dsp:txXfrm>
        <a:off x="6506610" y="697938"/>
        <a:ext cx="1409281" cy="571040"/>
      </dsp:txXfrm>
    </dsp:sp>
    <dsp:sp modelId="{031EB511-E6D6-C843-9912-E7D48E6DA836}">
      <dsp:nvSpPr>
        <dsp:cNvPr id="0" name=""/>
        <dsp:cNvSpPr/>
      </dsp:nvSpPr>
      <dsp:spPr>
        <a:xfrm>
          <a:off x="7211251"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274F7C3B-9959-E14B-A8B9-70D3BC4E53AB}">
      <dsp:nvSpPr>
        <dsp:cNvPr id="0" name=""/>
        <dsp:cNvSpPr/>
      </dsp:nvSpPr>
      <dsp:spPr>
        <a:xfrm>
          <a:off x="7371397" y="1432718"/>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GB" sz="1500" kern="1200" dirty="0"/>
            <a:t>2001-08</a:t>
          </a:r>
        </a:p>
      </dsp:txBody>
      <dsp:txXfrm>
        <a:off x="7371397" y="1432718"/>
        <a:ext cx="1281165" cy="462563"/>
      </dsp:txXfrm>
    </dsp:sp>
    <dsp:sp modelId="{AEE10C87-8835-674A-891D-B3DC070D94A4}">
      <dsp:nvSpPr>
        <dsp:cNvPr id="0" name=""/>
        <dsp:cNvSpPr/>
      </dsp:nvSpPr>
      <dsp:spPr>
        <a:xfrm>
          <a:off x="7307338" y="2824502"/>
          <a:ext cx="1409281" cy="945786"/>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GB" sz="1100" kern="1200" dirty="0"/>
            <a:t>Asylum Seekers processing centre opens under Australia's Pacific Solution Policy</a:t>
          </a:r>
        </a:p>
      </dsp:txBody>
      <dsp:txXfrm>
        <a:off x="7307338" y="2824502"/>
        <a:ext cx="1409281" cy="945786"/>
      </dsp:txXfrm>
    </dsp:sp>
    <dsp:sp modelId="{F2BEB1BA-5546-4A4B-A171-936D5EBC49E2}">
      <dsp:nvSpPr>
        <dsp:cNvPr id="0" name=""/>
        <dsp:cNvSpPr/>
      </dsp:nvSpPr>
      <dsp:spPr>
        <a:xfrm>
          <a:off x="8011979" y="2128610"/>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60AAB961-5705-5F49-A7EB-FBF71EE1F369}">
      <dsp:nvSpPr>
        <dsp:cNvPr id="0" name=""/>
        <dsp:cNvSpPr/>
      </dsp:nvSpPr>
      <dsp:spPr>
        <a:xfrm>
          <a:off x="7160083"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0226F3A9-60FD-0D4F-9B0E-C2D8E1E5EAEF}">
      <dsp:nvSpPr>
        <dsp:cNvPr id="0" name=""/>
        <dsp:cNvSpPr/>
      </dsp:nvSpPr>
      <dsp:spPr>
        <a:xfrm>
          <a:off x="7960811"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E72C7CBC-43A4-B849-82C5-CF2349AFA66F}">
      <dsp:nvSpPr>
        <dsp:cNvPr id="0" name=""/>
        <dsp:cNvSpPr/>
      </dsp:nvSpPr>
      <dsp:spPr>
        <a:xfrm>
          <a:off x="8172125" y="2198199"/>
          <a:ext cx="1281165" cy="462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GB" sz="1500" kern="1200" dirty="0"/>
            <a:t>2012</a:t>
          </a:r>
        </a:p>
      </dsp:txBody>
      <dsp:txXfrm>
        <a:off x="8172125" y="2198199"/>
        <a:ext cx="1281165" cy="462563"/>
      </dsp:txXfrm>
    </dsp:sp>
    <dsp:sp modelId="{E365D99B-791C-9A45-91A6-1D7B1A7F2E9E}">
      <dsp:nvSpPr>
        <dsp:cNvPr id="0" name=""/>
        <dsp:cNvSpPr/>
      </dsp:nvSpPr>
      <dsp:spPr>
        <a:xfrm>
          <a:off x="8108067" y="180433"/>
          <a:ext cx="1409281" cy="1088546"/>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GB" sz="1100" kern="1200" dirty="0"/>
            <a:t>Regional Processing Centre reopens under Australia's new off-shore immigration policy </a:t>
          </a:r>
        </a:p>
      </dsp:txBody>
      <dsp:txXfrm>
        <a:off x="8108067" y="180433"/>
        <a:ext cx="1409281" cy="1088546"/>
      </dsp:txXfrm>
    </dsp:sp>
    <dsp:sp modelId="{5F100D91-0516-204C-911F-9829D12BBE09}">
      <dsp:nvSpPr>
        <dsp:cNvPr id="0" name=""/>
        <dsp:cNvSpPr/>
      </dsp:nvSpPr>
      <dsp:spPr>
        <a:xfrm>
          <a:off x="8812708" y="1268979"/>
          <a:ext cx="0" cy="695891"/>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8E328069-3DFE-704E-BC37-FBB48C9C4BF9}">
      <dsp:nvSpPr>
        <dsp:cNvPr id="0" name=""/>
        <dsp:cNvSpPr/>
      </dsp:nvSpPr>
      <dsp:spPr>
        <a:xfrm>
          <a:off x="8761539" y="1995572"/>
          <a:ext cx="102337" cy="102337"/>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3E1F4-67B4-B248-B9D3-BD31AF1B92CF}" type="datetimeFigureOut">
              <a:rPr lang="en-US" smtClean="0"/>
              <a:t>2/12/23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84F28-1F09-2841-B3DB-5D14F8960E15}" type="slidenum">
              <a:rPr lang="en-US" smtClean="0"/>
              <a:t>‹#›</a:t>
            </a:fld>
            <a:endParaRPr lang="en-US"/>
          </a:p>
        </p:txBody>
      </p:sp>
    </p:spTree>
    <p:extLst>
      <p:ext uri="{BB962C8B-B14F-4D97-AF65-F5344CB8AC3E}">
        <p14:creationId xmlns:p14="http://schemas.microsoft.com/office/powerpoint/2010/main" val="3009991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Renewable Energy</a:t>
            </a:r>
          </a:p>
          <a:p>
            <a:endParaRPr lang="en-US" dirty="0"/>
          </a:p>
          <a:p>
            <a:r>
              <a:rPr lang="en-US" dirty="0"/>
              <a:t>- Independence reliance on fossil fuels</a:t>
            </a:r>
          </a:p>
          <a:p>
            <a:r>
              <a:rPr lang="en-US" dirty="0"/>
              <a:t>- Ensures that commerce continues, ensures economic activity and social stability </a:t>
            </a:r>
          </a:p>
        </p:txBody>
      </p:sp>
      <p:sp>
        <p:nvSpPr>
          <p:cNvPr id="4" name="Slide Number Placeholder 3"/>
          <p:cNvSpPr>
            <a:spLocks noGrp="1"/>
          </p:cNvSpPr>
          <p:nvPr>
            <p:ph type="sldNum" sz="quarter" idx="5"/>
          </p:nvPr>
        </p:nvSpPr>
        <p:spPr/>
        <p:txBody>
          <a:bodyPr/>
          <a:lstStyle/>
          <a:p>
            <a:fld id="{55584F28-1F09-2841-B3DB-5D14F8960E15}" type="slidenum">
              <a:rPr lang="en-US" smtClean="0"/>
              <a:t>8</a:t>
            </a:fld>
            <a:endParaRPr lang="en-US"/>
          </a:p>
        </p:txBody>
      </p:sp>
    </p:spTree>
    <p:extLst>
      <p:ext uri="{BB962C8B-B14F-4D97-AF65-F5344CB8AC3E}">
        <p14:creationId xmlns:p14="http://schemas.microsoft.com/office/powerpoint/2010/main" val="1155894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74599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3074950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5998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214515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08965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1878465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3160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2097653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376364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7F124E-A82D-784D-A70C-5EB6E60F18D6}" type="datetimeFigureOut">
              <a:rPr lang="en-US" smtClean="0"/>
              <a:t>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187868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77F124E-A82D-784D-A70C-5EB6E60F18D6}" type="datetimeFigureOut">
              <a:rPr lang="en-US" smtClean="0"/>
              <a:t>2/12/23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329101443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77F124E-A82D-784D-A70C-5EB6E60F18D6}" type="datetimeFigureOut">
              <a:rPr lang="en-US" smtClean="0"/>
              <a:t>2/12/23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204658723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77F124E-A82D-784D-A70C-5EB6E60F18D6}" type="datetimeFigureOut">
              <a:rPr lang="en-US" smtClean="0"/>
              <a:t>2/12/23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380904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F124E-A82D-784D-A70C-5EB6E60F18D6}" type="datetimeFigureOut">
              <a:rPr lang="en-US" smtClean="0"/>
              <a:t>2/12/23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4101763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77F124E-A82D-784D-A70C-5EB6E60F18D6}" type="datetimeFigureOut">
              <a:rPr lang="en-US" smtClean="0"/>
              <a:t>2/12/23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00E94-0AA4-0943-855F-ED3BED9C92AD}" type="slidenum">
              <a:rPr lang="en-US" smtClean="0"/>
              <a:t>‹#›</a:t>
            </a:fld>
            <a:endParaRPr lang="en-US"/>
          </a:p>
        </p:txBody>
      </p:sp>
    </p:spTree>
    <p:extLst>
      <p:ext uri="{BB962C8B-B14F-4D97-AF65-F5344CB8AC3E}">
        <p14:creationId xmlns:p14="http://schemas.microsoft.com/office/powerpoint/2010/main" val="105632021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00E94-0AA4-0943-855F-ED3BED9C92AD}" type="slidenum">
              <a:rPr lang="en-US" smtClean="0"/>
              <a:t>‹#›</a:t>
            </a:fld>
            <a:endParaRPr lang="en-US"/>
          </a:p>
        </p:txBody>
      </p:sp>
      <p:sp>
        <p:nvSpPr>
          <p:cNvPr id="5" name="Date Placeholder 4"/>
          <p:cNvSpPr>
            <a:spLocks noGrp="1"/>
          </p:cNvSpPr>
          <p:nvPr>
            <p:ph type="dt" sz="half" idx="10"/>
          </p:nvPr>
        </p:nvSpPr>
        <p:spPr/>
        <p:txBody>
          <a:bodyPr/>
          <a:lstStyle/>
          <a:p>
            <a:fld id="{B77F124E-A82D-784D-A70C-5EB6E60F18D6}" type="datetimeFigureOut">
              <a:rPr lang="en-US" smtClean="0"/>
              <a:t>2/12/23</a:t>
            </a:fld>
            <a:endParaRPr lang="en-US"/>
          </a:p>
        </p:txBody>
      </p:sp>
    </p:spTree>
    <p:extLst>
      <p:ext uri="{BB962C8B-B14F-4D97-AF65-F5344CB8AC3E}">
        <p14:creationId xmlns:p14="http://schemas.microsoft.com/office/powerpoint/2010/main" val="392101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7F124E-A82D-784D-A70C-5EB6E60F18D6}" type="datetimeFigureOut">
              <a:rPr lang="en-US" smtClean="0"/>
              <a:t>2/12/23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F500E94-0AA4-0943-855F-ED3BED9C92AD}" type="slidenum">
              <a:rPr lang="en-US" smtClean="0"/>
              <a:t>‹#›</a:t>
            </a:fld>
            <a:endParaRPr lang="en-US"/>
          </a:p>
        </p:txBody>
      </p:sp>
    </p:spTree>
    <p:extLst>
      <p:ext uri="{BB962C8B-B14F-4D97-AF65-F5344CB8AC3E}">
        <p14:creationId xmlns:p14="http://schemas.microsoft.com/office/powerpoint/2010/main" val="426456710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7B74C05-FC83-5865-545B-BAC2DCAEF78A}"/>
              </a:ext>
            </a:extLst>
          </p:cNvPr>
          <p:cNvPicPr>
            <a:picLocks noChangeAspect="1"/>
          </p:cNvPicPr>
          <p:nvPr/>
        </p:nvPicPr>
        <p:blipFill rotWithShape="1">
          <a:blip r:embed="rId3"/>
          <a:srcRect l="9091" t="10201" b="13190"/>
          <a:stretch/>
        </p:blipFill>
        <p:spPr>
          <a:xfrm>
            <a:off x="1" y="10"/>
            <a:ext cx="12191999" cy="6857990"/>
          </a:xfrm>
          <a:prstGeom prst="rect">
            <a:avLst/>
          </a:prstGeom>
        </p:spPr>
      </p:pic>
      <p:sp>
        <p:nvSpPr>
          <p:cNvPr id="10" name="Isosceles Triangle 9">
            <a:extLst>
              <a:ext uri="{FF2B5EF4-FFF2-40B4-BE49-F238E27FC236}">
                <a16:creationId xmlns:a16="http://schemas.microsoft.com/office/drawing/2014/main" id="{948AE52C-AD58-4D7E-BBEC-741EA69A9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Parallelogram 11">
            <a:extLst>
              <a:ext uri="{FF2B5EF4-FFF2-40B4-BE49-F238E27FC236}">
                <a16:creationId xmlns:a16="http://schemas.microsoft.com/office/drawing/2014/main" id="{EB3158C7-B011-4D27-BC9D-27EA5BE02D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84541" y="0"/>
            <a:ext cx="7315200" cy="6858000"/>
          </a:xfrm>
          <a:prstGeom prst="parallelogram">
            <a:avLst>
              <a:gd name="adj" fmla="val 14937"/>
            </a:avLst>
          </a:prstGeom>
          <a:solidFill>
            <a:schemeClr val="tx1">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7295AA18-FA8B-4B5D-9477-7F5F51288F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E377175-C211-4D7B-89F7-92406DBD73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40EA1C2A-B332-4211-8479-EA99BC303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24A97CC0-C913-4A9C-B6E8-755C7D15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9DFA36DF-98BD-46D3-A75B-97154DB48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523F76F-0C00-5A6C-6448-F5AACD6ADBDD}"/>
              </a:ext>
            </a:extLst>
          </p:cNvPr>
          <p:cNvSpPr>
            <a:spLocks noGrp="1"/>
          </p:cNvSpPr>
          <p:nvPr>
            <p:ph type="ctrTitle"/>
          </p:nvPr>
        </p:nvSpPr>
        <p:spPr>
          <a:xfrm>
            <a:off x="4704200" y="1678665"/>
            <a:ext cx="4569803" cy="2369131"/>
          </a:xfrm>
        </p:spPr>
        <p:txBody>
          <a:bodyPr>
            <a:normAutofit/>
          </a:bodyPr>
          <a:lstStyle/>
          <a:p>
            <a:pPr>
              <a:lnSpc>
                <a:spcPct val="90000"/>
              </a:lnSpc>
            </a:pPr>
            <a:r>
              <a:rPr lang="en-US" sz="3000" dirty="0"/>
              <a:t>The application of trade and investment regimes assisting low-lying islands in the energy transition: A Nauru Perspective </a:t>
            </a:r>
          </a:p>
        </p:txBody>
      </p:sp>
      <p:sp>
        <p:nvSpPr>
          <p:cNvPr id="3" name="Subtitle 2">
            <a:extLst>
              <a:ext uri="{FF2B5EF4-FFF2-40B4-BE49-F238E27FC236}">
                <a16:creationId xmlns:a16="http://schemas.microsoft.com/office/drawing/2014/main" id="{432FB953-DF36-7A4B-F3D1-4698947067E3}"/>
              </a:ext>
            </a:extLst>
          </p:cNvPr>
          <p:cNvSpPr>
            <a:spLocks noGrp="1"/>
          </p:cNvSpPr>
          <p:nvPr>
            <p:ph type="subTitle" idx="1"/>
          </p:nvPr>
        </p:nvSpPr>
        <p:spPr>
          <a:xfrm>
            <a:off x="4700964" y="4050832"/>
            <a:ext cx="4573037" cy="1096899"/>
          </a:xfrm>
        </p:spPr>
        <p:txBody>
          <a:bodyPr>
            <a:normAutofit lnSpcReduction="10000"/>
          </a:bodyPr>
          <a:lstStyle/>
          <a:p>
            <a:r>
              <a:rPr lang="en-US" dirty="0" err="1">
                <a:solidFill>
                  <a:schemeClr val="bg1"/>
                </a:solidFill>
              </a:rPr>
              <a:t>Masau</a:t>
            </a:r>
            <a:r>
              <a:rPr lang="en-US" dirty="0">
                <a:solidFill>
                  <a:schemeClr val="bg1"/>
                </a:solidFill>
              </a:rPr>
              <a:t> </a:t>
            </a:r>
            <a:r>
              <a:rPr lang="en-US" dirty="0" err="1">
                <a:solidFill>
                  <a:schemeClr val="bg1"/>
                </a:solidFill>
              </a:rPr>
              <a:t>Detudamo</a:t>
            </a:r>
            <a:endParaRPr lang="en-US" dirty="0">
              <a:solidFill>
                <a:schemeClr val="bg1"/>
              </a:solidFill>
            </a:endParaRPr>
          </a:p>
          <a:p>
            <a:r>
              <a:rPr lang="en-US" dirty="0">
                <a:solidFill>
                  <a:schemeClr val="bg1"/>
                </a:solidFill>
              </a:rPr>
              <a:t>Director (Foreign Affairs and Trade)</a:t>
            </a:r>
          </a:p>
          <a:p>
            <a:r>
              <a:rPr lang="en-US" dirty="0">
                <a:solidFill>
                  <a:schemeClr val="bg1"/>
                </a:solidFill>
              </a:rPr>
              <a:t>Nauru</a:t>
            </a:r>
          </a:p>
        </p:txBody>
      </p:sp>
      <p:sp>
        <p:nvSpPr>
          <p:cNvPr id="24" name="Rectangle 27">
            <a:extLst>
              <a:ext uri="{FF2B5EF4-FFF2-40B4-BE49-F238E27FC236}">
                <a16:creationId xmlns:a16="http://schemas.microsoft.com/office/drawing/2014/main" id="{D1D22F90-51DE-40F7-96EE-8E9894DF0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F45D120E-4F36-4767-98FA-949993B8E1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B541A2F0-1EDC-4D03-94AC-35BC742CEA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08CE2AE4-51CC-4060-8818-423BB07BF3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3959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00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400"/>
                                        <p:tgtEl>
                                          <p:spTgt spid="3">
                                            <p:txEl>
                                              <p:pRg st="2" end="2"/>
                                            </p:txEl>
                                          </p:spTgt>
                                        </p:tgtEl>
                                      </p:cBhvr>
                                    </p:animEffect>
                                  </p:childTnLst>
                                </p:cTn>
                              </p:par>
                              <p:par>
                                <p:cTn id="18" presetID="10" presetClass="entr" presetSubtype="0" fill="hold" grpId="0" nodeType="withEffect">
                                  <p:stCondLst>
                                    <p:cond delay="1000"/>
                                  </p:stCondLst>
                                  <p:iterate type="lt">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652A-37BD-A6DD-CA81-5A468B4508DF}"/>
              </a:ext>
            </a:extLst>
          </p:cNvPr>
          <p:cNvSpPr>
            <a:spLocks noGrp="1"/>
          </p:cNvSpPr>
          <p:nvPr>
            <p:ph type="title"/>
          </p:nvPr>
        </p:nvSpPr>
        <p:spPr/>
        <p:txBody>
          <a:bodyPr/>
          <a:lstStyle/>
          <a:p>
            <a:r>
              <a:rPr lang="en-US" dirty="0"/>
              <a:t>Regional Initiatives/Trade Agreements</a:t>
            </a:r>
          </a:p>
        </p:txBody>
      </p:sp>
      <p:sp>
        <p:nvSpPr>
          <p:cNvPr id="3" name="Content Placeholder 2">
            <a:extLst>
              <a:ext uri="{FF2B5EF4-FFF2-40B4-BE49-F238E27FC236}">
                <a16:creationId xmlns:a16="http://schemas.microsoft.com/office/drawing/2014/main" id="{169C9E6E-1BBE-EE96-4265-039CBF1EA703}"/>
              </a:ext>
            </a:extLst>
          </p:cNvPr>
          <p:cNvSpPr>
            <a:spLocks noGrp="1"/>
          </p:cNvSpPr>
          <p:nvPr>
            <p:ph idx="1"/>
          </p:nvPr>
        </p:nvSpPr>
        <p:spPr>
          <a:xfrm>
            <a:off x="677334" y="1637415"/>
            <a:ext cx="8596668" cy="4403948"/>
          </a:xfrm>
        </p:spPr>
        <p:txBody>
          <a:bodyPr>
            <a:normAutofit/>
          </a:bodyPr>
          <a:lstStyle/>
          <a:p>
            <a:r>
              <a:rPr lang="en-US" dirty="0"/>
              <a:t>Pacific Island Countries Trade Agreement (PICTA) - 2001</a:t>
            </a:r>
          </a:p>
          <a:p>
            <a:pPr lvl="1"/>
            <a:r>
              <a:rPr lang="en-US" dirty="0"/>
              <a:t>Liberalize trade amongst PICs</a:t>
            </a:r>
          </a:p>
          <a:p>
            <a:pPr lvl="1"/>
            <a:r>
              <a:rPr lang="en-US" dirty="0"/>
              <a:t>No specific provision on climate change </a:t>
            </a:r>
          </a:p>
          <a:p>
            <a:pPr lvl="1"/>
            <a:r>
              <a:rPr lang="en-US" dirty="0"/>
              <a:t>Protocol TIS – commitments sectors (tourism, transport, telecommunications and environmental services) </a:t>
            </a:r>
          </a:p>
          <a:p>
            <a:r>
              <a:rPr lang="en-US" dirty="0"/>
              <a:t>Pacific Closer Economic Relations (PACER PLUS) - 2020</a:t>
            </a:r>
          </a:p>
          <a:p>
            <a:pPr lvl="1"/>
            <a:r>
              <a:rPr lang="en-US" dirty="0"/>
              <a:t>No specific provision on climate change</a:t>
            </a:r>
          </a:p>
          <a:p>
            <a:pPr lvl="1"/>
            <a:r>
              <a:rPr lang="en-US" dirty="0"/>
              <a:t>Modernizing customs processes, legislation, training</a:t>
            </a:r>
          </a:p>
          <a:p>
            <a:r>
              <a:rPr lang="en-US" dirty="0"/>
              <a:t>Regional E-Commerce Strategy and Roadmap – 2021</a:t>
            </a:r>
          </a:p>
          <a:p>
            <a:pPr lvl="1"/>
            <a:r>
              <a:rPr lang="en-US" dirty="0"/>
              <a:t>Develop common digital standards across the region</a:t>
            </a:r>
          </a:p>
          <a:p>
            <a:pPr lvl="1"/>
            <a:r>
              <a:rPr lang="en-US" dirty="0"/>
              <a:t>Digital and climate-smart measures (electronic single window)</a:t>
            </a:r>
          </a:p>
          <a:p>
            <a:pPr lvl="1"/>
            <a:endParaRPr lang="en-US" dirty="0"/>
          </a:p>
        </p:txBody>
      </p:sp>
    </p:spTree>
    <p:extLst>
      <p:ext uri="{BB962C8B-B14F-4D97-AF65-F5344CB8AC3E}">
        <p14:creationId xmlns:p14="http://schemas.microsoft.com/office/powerpoint/2010/main" val="14108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62B28-BBE8-7339-A902-24E2F7E0E05B}"/>
              </a:ext>
            </a:extLst>
          </p:cNvPr>
          <p:cNvSpPr>
            <a:spLocks noGrp="1"/>
          </p:cNvSpPr>
          <p:nvPr>
            <p:ph type="title"/>
          </p:nvPr>
        </p:nvSpPr>
        <p:spPr>
          <a:xfrm>
            <a:off x="602906" y="191388"/>
            <a:ext cx="8596668" cy="1320800"/>
          </a:xfrm>
        </p:spPr>
        <p:txBody>
          <a:bodyPr/>
          <a:lstStyle/>
          <a:p>
            <a:r>
              <a:rPr lang="en-US" dirty="0"/>
              <a:t>Trade initiatives – Solar goods and related services </a:t>
            </a:r>
          </a:p>
        </p:txBody>
      </p:sp>
      <p:graphicFrame>
        <p:nvGraphicFramePr>
          <p:cNvPr id="11" name="Table 11">
            <a:extLst>
              <a:ext uri="{FF2B5EF4-FFF2-40B4-BE49-F238E27FC236}">
                <a16:creationId xmlns:a16="http://schemas.microsoft.com/office/drawing/2014/main" id="{7C77346C-88A2-D52D-68AD-48420D414209}"/>
              </a:ext>
            </a:extLst>
          </p:cNvPr>
          <p:cNvGraphicFramePr>
            <a:graphicFrameLocks noGrp="1"/>
          </p:cNvGraphicFramePr>
          <p:nvPr>
            <p:extLst>
              <p:ext uri="{D42A27DB-BD31-4B8C-83A1-F6EECF244321}">
                <p14:modId xmlns:p14="http://schemas.microsoft.com/office/powerpoint/2010/main" val="4188302472"/>
              </p:ext>
            </p:extLst>
          </p:nvPr>
        </p:nvGraphicFramePr>
        <p:xfrm>
          <a:off x="383459" y="1350332"/>
          <a:ext cx="10114780" cy="4680077"/>
        </p:xfrm>
        <a:graphic>
          <a:graphicData uri="http://schemas.openxmlformats.org/drawingml/2006/table">
            <a:tbl>
              <a:tblPr firstRow="1" bandRow="1">
                <a:tableStyleId>{5C22544A-7EE6-4342-B048-85BDC9FD1C3A}</a:tableStyleId>
              </a:tblPr>
              <a:tblGrid>
                <a:gridCol w="1810052">
                  <a:extLst>
                    <a:ext uri="{9D8B030D-6E8A-4147-A177-3AD203B41FA5}">
                      <a16:colId xmlns:a16="http://schemas.microsoft.com/office/drawing/2014/main" val="4123601507"/>
                    </a:ext>
                  </a:extLst>
                </a:gridCol>
                <a:gridCol w="1810052">
                  <a:extLst>
                    <a:ext uri="{9D8B030D-6E8A-4147-A177-3AD203B41FA5}">
                      <a16:colId xmlns:a16="http://schemas.microsoft.com/office/drawing/2014/main" val="2035039528"/>
                    </a:ext>
                  </a:extLst>
                </a:gridCol>
                <a:gridCol w="1810052">
                  <a:extLst>
                    <a:ext uri="{9D8B030D-6E8A-4147-A177-3AD203B41FA5}">
                      <a16:colId xmlns:a16="http://schemas.microsoft.com/office/drawing/2014/main" val="1391323"/>
                    </a:ext>
                  </a:extLst>
                </a:gridCol>
                <a:gridCol w="1810052">
                  <a:extLst>
                    <a:ext uri="{9D8B030D-6E8A-4147-A177-3AD203B41FA5}">
                      <a16:colId xmlns:a16="http://schemas.microsoft.com/office/drawing/2014/main" val="1819868807"/>
                    </a:ext>
                  </a:extLst>
                </a:gridCol>
                <a:gridCol w="2874572">
                  <a:extLst>
                    <a:ext uri="{9D8B030D-6E8A-4147-A177-3AD203B41FA5}">
                      <a16:colId xmlns:a16="http://schemas.microsoft.com/office/drawing/2014/main" val="803312708"/>
                    </a:ext>
                  </a:extLst>
                </a:gridCol>
              </a:tblGrid>
              <a:tr h="432007">
                <a:tc>
                  <a:txBody>
                    <a:bodyPr/>
                    <a:lstStyle/>
                    <a:p>
                      <a:r>
                        <a:rPr lang="en-US" sz="1050" dirty="0"/>
                        <a:t>Agreement </a:t>
                      </a:r>
                    </a:p>
                  </a:txBody>
                  <a:tcPr/>
                </a:tc>
                <a:tc>
                  <a:txBody>
                    <a:bodyPr/>
                    <a:lstStyle/>
                    <a:p>
                      <a:r>
                        <a:rPr lang="en-US" sz="1050" dirty="0"/>
                        <a:t>Goal</a:t>
                      </a:r>
                    </a:p>
                  </a:txBody>
                  <a:tcPr/>
                </a:tc>
                <a:tc>
                  <a:txBody>
                    <a:bodyPr/>
                    <a:lstStyle/>
                    <a:p>
                      <a:r>
                        <a:rPr lang="en-US" sz="1050" dirty="0"/>
                        <a:t>Coverage</a:t>
                      </a:r>
                    </a:p>
                  </a:txBody>
                  <a:tcPr/>
                </a:tc>
                <a:tc>
                  <a:txBody>
                    <a:bodyPr/>
                    <a:lstStyle/>
                    <a:p>
                      <a:r>
                        <a:rPr lang="en-US" sz="1050" dirty="0"/>
                        <a:t>Examples of solar and related products covered</a:t>
                      </a:r>
                    </a:p>
                  </a:txBody>
                  <a:tcPr/>
                </a:tc>
                <a:tc>
                  <a:txBody>
                    <a:bodyPr/>
                    <a:lstStyle/>
                    <a:p>
                      <a:r>
                        <a:rPr lang="en-US" sz="1050" dirty="0"/>
                        <a:t>Status</a:t>
                      </a:r>
                    </a:p>
                  </a:txBody>
                  <a:tcPr/>
                </a:tc>
                <a:extLst>
                  <a:ext uri="{0D108BD9-81ED-4DB2-BD59-A6C34878D82A}">
                    <a16:rowId xmlns:a16="http://schemas.microsoft.com/office/drawing/2014/main" val="1614631292"/>
                  </a:ext>
                </a:extLst>
              </a:tr>
              <a:tr h="1104018">
                <a:tc>
                  <a:txBody>
                    <a:bodyPr/>
                    <a:lstStyle/>
                    <a:p>
                      <a:r>
                        <a:rPr lang="en-US" sz="1050" dirty="0"/>
                        <a:t>APEC List of Environmental Goods</a:t>
                      </a:r>
                    </a:p>
                  </a:txBody>
                  <a:tcPr/>
                </a:tc>
                <a:tc>
                  <a:txBody>
                    <a:bodyPr/>
                    <a:lstStyle/>
                    <a:p>
                      <a:r>
                        <a:rPr lang="en-US" sz="1050" dirty="0"/>
                        <a:t>Reduce tariffs on environmental goods to 5% or less by end of 2015</a:t>
                      </a:r>
                    </a:p>
                  </a:txBody>
                  <a:tcPr/>
                </a:tc>
                <a:tc>
                  <a:txBody>
                    <a:bodyPr/>
                    <a:lstStyle/>
                    <a:p>
                      <a:r>
                        <a:rPr lang="en-US" sz="1050" dirty="0"/>
                        <a:t>54 goods relevant to: renewable energy generation; environmental  monitoring; air pollution control; </a:t>
                      </a:r>
                    </a:p>
                  </a:txBody>
                  <a:tcPr/>
                </a:tc>
                <a:tc>
                  <a:txBody>
                    <a:bodyPr/>
                    <a:lstStyle/>
                    <a:p>
                      <a:r>
                        <a:rPr lang="en-US" sz="1050" dirty="0"/>
                        <a:t>PV cells, solar power electric generating sets, solar water heaters, </a:t>
                      </a:r>
                      <a:r>
                        <a:rPr lang="en-US" sz="1050" dirty="0" err="1"/>
                        <a:t>helios</a:t>
                      </a:r>
                      <a:r>
                        <a:rPr lang="en-US" sz="1050" dirty="0"/>
                        <a:t> (used for concentrated solar power)</a:t>
                      </a:r>
                    </a:p>
                  </a:txBody>
                  <a:tcPr/>
                </a:tc>
                <a:tc>
                  <a:txBody>
                    <a:bodyPr/>
                    <a:lstStyle/>
                    <a:p>
                      <a:r>
                        <a:rPr lang="en-US" sz="1050" dirty="0"/>
                        <a:t>Endorsement of the APEC List of Environmental Goods in 2012, followed by individual economies’ implantation plans</a:t>
                      </a:r>
                    </a:p>
                  </a:txBody>
                  <a:tcPr/>
                </a:tc>
                <a:extLst>
                  <a:ext uri="{0D108BD9-81ED-4DB2-BD59-A6C34878D82A}">
                    <a16:rowId xmlns:a16="http://schemas.microsoft.com/office/drawing/2014/main" val="4068995701"/>
                  </a:ext>
                </a:extLst>
              </a:tr>
              <a:tr h="1272021">
                <a:tc>
                  <a:txBody>
                    <a:bodyPr/>
                    <a:lstStyle/>
                    <a:p>
                      <a:r>
                        <a:rPr lang="en-US" sz="1050" dirty="0"/>
                        <a:t>Expansion of the Information Technology Agreement (50+ WTO members)</a:t>
                      </a:r>
                    </a:p>
                  </a:txBody>
                  <a:tcPr/>
                </a:tc>
                <a:tc>
                  <a:txBody>
                    <a:bodyPr/>
                    <a:lstStyle/>
                    <a:p>
                      <a:r>
                        <a:rPr lang="en-US" sz="1050" dirty="0"/>
                        <a:t>Eliminate tariffs and other duties and charges with respect to information technology products</a:t>
                      </a:r>
                    </a:p>
                  </a:txBody>
                  <a:tcPr/>
                </a:tc>
                <a:tc>
                  <a:txBody>
                    <a:bodyPr/>
                    <a:lstStyle/>
                    <a:p>
                      <a:r>
                        <a:rPr lang="en-US" sz="1050" dirty="0"/>
                        <a:t>201 high tech products, including integrated circuits, GPS navigation equipment, medical equipment, video game consoles </a:t>
                      </a:r>
                      <a:r>
                        <a:rPr lang="en-US" sz="1050" dirty="0" err="1"/>
                        <a:t>etc</a:t>
                      </a:r>
                      <a:endParaRPr lang="en-US" sz="1050" dirty="0"/>
                    </a:p>
                  </a:txBody>
                  <a:tcPr/>
                </a:tc>
                <a:tc>
                  <a:txBody>
                    <a:bodyPr/>
                    <a:lstStyle/>
                    <a:p>
                      <a:r>
                        <a:rPr lang="en-US" sz="1050" dirty="0"/>
                        <a:t>Machines to manufacture solar PV wafer; cell and modules; inverters; mirrors (for concentrated solar power applications); electricity meters (PV cells and modules)</a:t>
                      </a:r>
                    </a:p>
                  </a:txBody>
                  <a:tcPr/>
                </a:tc>
                <a:tc>
                  <a:txBody>
                    <a:bodyPr/>
                    <a:lstStyle/>
                    <a:p>
                      <a:r>
                        <a:rPr lang="en-US" sz="1050" dirty="0"/>
                        <a:t>Agreement reached July 2016</a:t>
                      </a:r>
                    </a:p>
                  </a:txBody>
                  <a:tcPr/>
                </a:tc>
                <a:extLst>
                  <a:ext uri="{0D108BD9-81ED-4DB2-BD59-A6C34878D82A}">
                    <a16:rowId xmlns:a16="http://schemas.microsoft.com/office/drawing/2014/main" val="4277861"/>
                  </a:ext>
                </a:extLst>
              </a:tr>
              <a:tr h="600010">
                <a:tc>
                  <a:txBody>
                    <a:bodyPr/>
                    <a:lstStyle/>
                    <a:p>
                      <a:r>
                        <a:rPr lang="en-US" sz="1050" dirty="0"/>
                        <a:t>Environmental Goods Agreement (46 WTO members)</a:t>
                      </a:r>
                    </a:p>
                  </a:txBody>
                  <a:tcPr/>
                </a:tc>
                <a:tc>
                  <a:txBody>
                    <a:bodyPr/>
                    <a:lstStyle/>
                    <a:p>
                      <a:r>
                        <a:rPr lang="en-US" sz="1050" dirty="0"/>
                        <a:t>Archive global free trade in environmental goods </a:t>
                      </a:r>
                    </a:p>
                  </a:txBody>
                  <a:tcPr/>
                </a:tc>
                <a:tc>
                  <a:txBody>
                    <a:bodyPr/>
                    <a:lstStyle/>
                    <a:p>
                      <a:r>
                        <a:rPr lang="en-US" sz="1050" dirty="0"/>
                        <a:t>Considered a broad range of environmental goods </a:t>
                      </a:r>
                    </a:p>
                  </a:txBody>
                  <a:tcPr/>
                </a:tc>
                <a:tc>
                  <a:txBody>
                    <a:bodyPr/>
                    <a:lstStyle/>
                    <a:p>
                      <a:r>
                        <a:rPr lang="en-US" sz="1050" dirty="0"/>
                        <a:t>Wide range of solar equipment, parts and machinery </a:t>
                      </a:r>
                    </a:p>
                  </a:txBody>
                  <a:tcPr/>
                </a:tc>
                <a:tc>
                  <a:txBody>
                    <a:bodyPr/>
                    <a:lstStyle/>
                    <a:p>
                      <a:r>
                        <a:rPr lang="en-US" sz="1050" dirty="0"/>
                        <a:t>Negotiations have not been active since Dec 2016</a:t>
                      </a:r>
                    </a:p>
                  </a:txBody>
                  <a:tcPr/>
                </a:tc>
                <a:extLst>
                  <a:ext uri="{0D108BD9-81ED-4DB2-BD59-A6C34878D82A}">
                    <a16:rowId xmlns:a16="http://schemas.microsoft.com/office/drawing/2014/main" val="927048670"/>
                  </a:ext>
                </a:extLst>
              </a:tr>
              <a:tr h="1272021">
                <a:tc>
                  <a:txBody>
                    <a:bodyPr/>
                    <a:lstStyle/>
                    <a:p>
                      <a:r>
                        <a:rPr lang="en-US" sz="1050" dirty="0"/>
                        <a:t>Agreement on Climate Change and Trade Sustainability (Costa Rica, Fiji, Iceland, New Zealand, Norway and Switzerland)</a:t>
                      </a:r>
                    </a:p>
                  </a:txBody>
                  <a:tcPr/>
                </a:tc>
                <a:tc>
                  <a:txBody>
                    <a:bodyPr/>
                    <a:lstStyle/>
                    <a:p>
                      <a:r>
                        <a:rPr lang="en-US" sz="1050" dirty="0"/>
                        <a:t>Elimination of tariffs on environmental goods and new commitments on environmental services; disciplines on fossil fuels subsidies and voluntary eco-labeling </a:t>
                      </a:r>
                    </a:p>
                  </a:txBody>
                  <a:tcPr/>
                </a:tc>
                <a:tc>
                  <a:txBody>
                    <a:bodyPr/>
                    <a:lstStyle/>
                    <a:p>
                      <a:r>
                        <a:rPr lang="en-US" sz="1050" dirty="0"/>
                        <a:t>To be determined</a:t>
                      </a:r>
                    </a:p>
                  </a:txBody>
                  <a:tcPr/>
                </a:tc>
                <a:tc>
                  <a:txBody>
                    <a:bodyPr/>
                    <a:lstStyle/>
                    <a:p>
                      <a:r>
                        <a:rPr lang="en-US" sz="1050" dirty="0"/>
                        <a:t>To be determined</a:t>
                      </a:r>
                    </a:p>
                  </a:txBody>
                  <a:tcPr/>
                </a:tc>
                <a:tc>
                  <a:txBody>
                    <a:bodyPr/>
                    <a:lstStyle/>
                    <a:p>
                      <a:r>
                        <a:rPr lang="en-US" sz="1050" dirty="0"/>
                        <a:t>Initiative launched Sept 2019</a:t>
                      </a:r>
                    </a:p>
                  </a:txBody>
                  <a:tcPr/>
                </a:tc>
                <a:extLst>
                  <a:ext uri="{0D108BD9-81ED-4DB2-BD59-A6C34878D82A}">
                    <a16:rowId xmlns:a16="http://schemas.microsoft.com/office/drawing/2014/main" val="3108066501"/>
                  </a:ext>
                </a:extLst>
              </a:tr>
            </a:tbl>
          </a:graphicData>
        </a:graphic>
      </p:graphicFrame>
      <p:sp>
        <p:nvSpPr>
          <p:cNvPr id="12" name="TextBox 11">
            <a:extLst>
              <a:ext uri="{FF2B5EF4-FFF2-40B4-BE49-F238E27FC236}">
                <a16:creationId xmlns:a16="http://schemas.microsoft.com/office/drawing/2014/main" id="{273CDC7D-0010-7E70-913D-224BCBF610F3}"/>
              </a:ext>
            </a:extLst>
          </p:cNvPr>
          <p:cNvSpPr txBox="1"/>
          <p:nvPr/>
        </p:nvSpPr>
        <p:spPr>
          <a:xfrm>
            <a:off x="1516283" y="6238754"/>
            <a:ext cx="2395959" cy="307777"/>
          </a:xfrm>
          <a:prstGeom prst="rect">
            <a:avLst/>
          </a:prstGeom>
          <a:noFill/>
        </p:spPr>
        <p:txBody>
          <a:bodyPr wrap="square" rtlCol="0">
            <a:spAutoFit/>
          </a:bodyPr>
          <a:lstStyle/>
          <a:p>
            <a:r>
              <a:rPr lang="en-US" sz="1400" dirty="0"/>
              <a:t>Source: WTO/IRENA</a:t>
            </a:r>
          </a:p>
        </p:txBody>
      </p:sp>
    </p:spTree>
    <p:extLst>
      <p:ext uri="{BB962C8B-B14F-4D97-AF65-F5344CB8AC3E}">
        <p14:creationId xmlns:p14="http://schemas.microsoft.com/office/powerpoint/2010/main" val="1038860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3A5C8-4BD6-C7AC-54C1-6BE99FDA671C}"/>
              </a:ext>
            </a:extLst>
          </p:cNvPr>
          <p:cNvSpPr>
            <a:spLocks noGrp="1"/>
          </p:cNvSpPr>
          <p:nvPr>
            <p:ph type="title"/>
          </p:nvPr>
        </p:nvSpPr>
        <p:spPr/>
        <p:txBody>
          <a:bodyPr/>
          <a:lstStyle/>
          <a:p>
            <a:r>
              <a:rPr lang="en-US" dirty="0"/>
              <a:t>TUVALU – Trade Policy</a:t>
            </a:r>
          </a:p>
        </p:txBody>
      </p:sp>
      <p:sp>
        <p:nvSpPr>
          <p:cNvPr id="3" name="Content Placeholder 2">
            <a:extLst>
              <a:ext uri="{FF2B5EF4-FFF2-40B4-BE49-F238E27FC236}">
                <a16:creationId xmlns:a16="http://schemas.microsoft.com/office/drawing/2014/main" id="{A841386F-FD46-CB90-3B8C-9DD644E48026}"/>
              </a:ext>
            </a:extLst>
          </p:cNvPr>
          <p:cNvSpPr>
            <a:spLocks noGrp="1"/>
          </p:cNvSpPr>
          <p:nvPr>
            <p:ph idx="1"/>
          </p:nvPr>
        </p:nvSpPr>
        <p:spPr/>
        <p:txBody>
          <a:bodyPr/>
          <a:lstStyle/>
          <a:p>
            <a:pPr marL="0" indent="0">
              <a:buNone/>
            </a:pPr>
            <a:endParaRPr lang="en-US" dirty="0"/>
          </a:p>
          <a:p>
            <a:r>
              <a:rPr lang="en-US" dirty="0"/>
              <a:t>Tuvalu National Trade Development Strategy (2022 – 2026): A Climate-Smart National Trade Strategy</a:t>
            </a:r>
          </a:p>
          <a:p>
            <a:pPr lvl="1"/>
            <a:endParaRPr lang="en-US" dirty="0"/>
          </a:p>
          <a:p>
            <a:pPr lvl="1"/>
            <a:r>
              <a:rPr lang="en-US" dirty="0"/>
              <a:t>Integrate Environmental Concerns into its Trade Policy</a:t>
            </a:r>
          </a:p>
          <a:p>
            <a:pPr lvl="1"/>
            <a:r>
              <a:rPr lang="en-US" dirty="0"/>
              <a:t>Deliver Climate Smart Outcomes</a:t>
            </a:r>
          </a:p>
          <a:p>
            <a:pPr lvl="1"/>
            <a:endParaRPr lang="en-US" dirty="0"/>
          </a:p>
        </p:txBody>
      </p:sp>
    </p:spTree>
    <p:extLst>
      <p:ext uri="{BB962C8B-B14F-4D97-AF65-F5344CB8AC3E}">
        <p14:creationId xmlns:p14="http://schemas.microsoft.com/office/powerpoint/2010/main" val="1470540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9CB28-F0BD-196E-CC12-46072365E48A}"/>
              </a:ext>
            </a:extLst>
          </p:cNvPr>
          <p:cNvSpPr>
            <a:spLocks noGrp="1"/>
          </p:cNvSpPr>
          <p:nvPr>
            <p:ph type="title"/>
          </p:nvPr>
        </p:nvSpPr>
        <p:spPr/>
        <p:txBody>
          <a:bodyPr/>
          <a:lstStyle/>
          <a:p>
            <a:r>
              <a:rPr lang="en-US" dirty="0"/>
              <a:t>SAMOA – Non Tariff Measure</a:t>
            </a:r>
          </a:p>
        </p:txBody>
      </p:sp>
      <p:sp>
        <p:nvSpPr>
          <p:cNvPr id="3" name="Content Placeholder 2">
            <a:extLst>
              <a:ext uri="{FF2B5EF4-FFF2-40B4-BE49-F238E27FC236}">
                <a16:creationId xmlns:a16="http://schemas.microsoft.com/office/drawing/2014/main" id="{2FFAEAD3-3E00-AF3D-6177-E244C91FA35A}"/>
              </a:ext>
            </a:extLst>
          </p:cNvPr>
          <p:cNvSpPr>
            <a:spLocks noGrp="1"/>
          </p:cNvSpPr>
          <p:nvPr>
            <p:ph idx="1"/>
          </p:nvPr>
        </p:nvSpPr>
        <p:spPr/>
        <p:txBody>
          <a:bodyPr/>
          <a:lstStyle/>
          <a:p>
            <a:r>
              <a:rPr lang="en-US" dirty="0"/>
              <a:t>Target of 50% renewables by 2025</a:t>
            </a:r>
          </a:p>
          <a:p>
            <a:r>
              <a:rPr lang="en-US" dirty="0"/>
              <a:t>Introduction of feed in tariff</a:t>
            </a:r>
          </a:p>
          <a:p>
            <a:r>
              <a:rPr lang="en-US" dirty="0"/>
              <a:t>Net-metering program</a:t>
            </a:r>
          </a:p>
          <a:p>
            <a:r>
              <a:rPr lang="en-US" dirty="0"/>
              <a:t>Establishment of Renewable Energy Fund</a:t>
            </a:r>
          </a:p>
          <a:p>
            <a:endParaRPr lang="en-US" dirty="0"/>
          </a:p>
          <a:p>
            <a:r>
              <a:rPr lang="en-US" dirty="0"/>
              <a:t>The Energy Management Act 2020</a:t>
            </a:r>
          </a:p>
          <a:p>
            <a:pPr lvl="1"/>
            <a:r>
              <a:rPr lang="en-US" dirty="0"/>
              <a:t>Meet Minimum Performance Standards</a:t>
            </a:r>
          </a:p>
          <a:p>
            <a:pPr lvl="1"/>
            <a:r>
              <a:rPr lang="en-US" dirty="0"/>
              <a:t>Standards Energy Label</a:t>
            </a:r>
          </a:p>
        </p:txBody>
      </p:sp>
    </p:spTree>
    <p:extLst>
      <p:ext uri="{BB962C8B-B14F-4D97-AF65-F5344CB8AC3E}">
        <p14:creationId xmlns:p14="http://schemas.microsoft.com/office/powerpoint/2010/main" val="93890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B1C5-9B1A-EB44-8F92-18A7399C6F9A}"/>
              </a:ext>
            </a:extLst>
          </p:cNvPr>
          <p:cNvSpPr>
            <a:spLocks noGrp="1"/>
          </p:cNvSpPr>
          <p:nvPr>
            <p:ph type="title"/>
          </p:nvPr>
        </p:nvSpPr>
        <p:spPr/>
        <p:txBody>
          <a:bodyPr/>
          <a:lstStyle/>
          <a:p>
            <a:r>
              <a:rPr lang="en-US" dirty="0"/>
              <a:t>FIJI – Tariff Measure</a:t>
            </a:r>
          </a:p>
        </p:txBody>
      </p:sp>
      <p:sp>
        <p:nvSpPr>
          <p:cNvPr id="3" name="Content Placeholder 2">
            <a:extLst>
              <a:ext uri="{FF2B5EF4-FFF2-40B4-BE49-F238E27FC236}">
                <a16:creationId xmlns:a16="http://schemas.microsoft.com/office/drawing/2014/main" id="{03260D4C-BE35-618D-D51B-C9511ED81B25}"/>
              </a:ext>
            </a:extLst>
          </p:cNvPr>
          <p:cNvSpPr>
            <a:spLocks noGrp="1"/>
          </p:cNvSpPr>
          <p:nvPr>
            <p:ph idx="1"/>
          </p:nvPr>
        </p:nvSpPr>
        <p:spPr/>
        <p:txBody>
          <a:bodyPr/>
          <a:lstStyle/>
          <a:p>
            <a:r>
              <a:rPr lang="en-US" dirty="0"/>
              <a:t>Duties concession on imports of renewable energy goods</a:t>
            </a:r>
          </a:p>
          <a:p>
            <a:pPr lvl="1"/>
            <a:r>
              <a:rPr lang="en-US" dirty="0"/>
              <a:t>Solar and electrical charging stations</a:t>
            </a:r>
          </a:p>
          <a:p>
            <a:pPr lvl="1"/>
            <a:r>
              <a:rPr lang="en-US" dirty="0"/>
              <a:t>Energy Storage Systems</a:t>
            </a:r>
          </a:p>
          <a:p>
            <a:pPr lvl="1"/>
            <a:r>
              <a:rPr lang="en-US" dirty="0"/>
              <a:t>Related Components</a:t>
            </a:r>
          </a:p>
          <a:p>
            <a:r>
              <a:rPr lang="en-US" dirty="0"/>
              <a:t>Customs Tariff Code 264, Part (iii)</a:t>
            </a:r>
          </a:p>
          <a:p>
            <a:pPr lvl="1"/>
            <a:r>
              <a:rPr lang="en-US" dirty="0"/>
              <a:t>Free Fiscal Duty</a:t>
            </a:r>
          </a:p>
          <a:p>
            <a:pPr lvl="1"/>
            <a:r>
              <a:rPr lang="en-US" dirty="0"/>
              <a:t>Free Import Excise</a:t>
            </a:r>
          </a:p>
          <a:p>
            <a:pPr lvl="1"/>
            <a:r>
              <a:rPr lang="en-US" dirty="0"/>
              <a:t>9% Value Added Tax (VAT)</a:t>
            </a:r>
          </a:p>
          <a:p>
            <a:pPr lvl="1"/>
            <a:endParaRPr lang="en-US" dirty="0"/>
          </a:p>
        </p:txBody>
      </p:sp>
    </p:spTree>
    <p:extLst>
      <p:ext uri="{BB962C8B-B14F-4D97-AF65-F5344CB8AC3E}">
        <p14:creationId xmlns:p14="http://schemas.microsoft.com/office/powerpoint/2010/main" val="954478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82484-DC34-74D8-A6FE-5551303A1AFB}"/>
              </a:ext>
            </a:extLst>
          </p:cNvPr>
          <p:cNvSpPr>
            <a:spLocks noGrp="1"/>
          </p:cNvSpPr>
          <p:nvPr>
            <p:ph type="title"/>
          </p:nvPr>
        </p:nvSpPr>
        <p:spPr/>
        <p:txBody>
          <a:bodyPr/>
          <a:lstStyle/>
          <a:p>
            <a:r>
              <a:rPr lang="en-US" dirty="0"/>
              <a:t>Nauru: Fueling the Global Demand For Renewable Energy </a:t>
            </a:r>
          </a:p>
        </p:txBody>
      </p:sp>
    </p:spTree>
    <p:extLst>
      <p:ext uri="{BB962C8B-B14F-4D97-AF65-F5344CB8AC3E}">
        <p14:creationId xmlns:p14="http://schemas.microsoft.com/office/powerpoint/2010/main" val="3696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7B7A6-C1F9-BE82-A211-627CE8D099D2}"/>
              </a:ext>
            </a:extLst>
          </p:cNvPr>
          <p:cNvSpPr>
            <a:spLocks noGrp="1"/>
          </p:cNvSpPr>
          <p:nvPr>
            <p:ph type="title"/>
          </p:nvPr>
        </p:nvSpPr>
        <p:spPr/>
        <p:txBody>
          <a:bodyPr/>
          <a:lstStyle/>
          <a:p>
            <a:r>
              <a:rPr lang="en-US" dirty="0"/>
              <a:t>Opinion: DSM</a:t>
            </a:r>
          </a:p>
        </p:txBody>
      </p:sp>
      <p:pic>
        <p:nvPicPr>
          <p:cNvPr id="5" name="Content Placeholder 4" descr="Graphical user interface, website&#10;&#10;Description automatically generated">
            <a:extLst>
              <a:ext uri="{FF2B5EF4-FFF2-40B4-BE49-F238E27FC236}">
                <a16:creationId xmlns:a16="http://schemas.microsoft.com/office/drawing/2014/main" id="{887EC8FC-07D5-A019-7801-291888131472}"/>
              </a:ext>
            </a:extLst>
          </p:cNvPr>
          <p:cNvPicPr>
            <a:picLocks noGrp="1" noChangeAspect="1"/>
          </p:cNvPicPr>
          <p:nvPr>
            <p:ph idx="1"/>
          </p:nvPr>
        </p:nvPicPr>
        <p:blipFill>
          <a:blip r:embed="rId2"/>
          <a:stretch>
            <a:fillRect/>
          </a:stretch>
        </p:blipFill>
        <p:spPr>
          <a:xfrm>
            <a:off x="1652756" y="1679575"/>
            <a:ext cx="7189446" cy="4568825"/>
          </a:xfrm>
        </p:spPr>
      </p:pic>
    </p:spTree>
    <p:extLst>
      <p:ext uri="{BB962C8B-B14F-4D97-AF65-F5344CB8AC3E}">
        <p14:creationId xmlns:p14="http://schemas.microsoft.com/office/powerpoint/2010/main" val="2817392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99308-E71A-B1E0-2891-BE864445BCBA}"/>
              </a:ext>
            </a:extLst>
          </p:cNvPr>
          <p:cNvSpPr>
            <a:spLocks noGrp="1"/>
          </p:cNvSpPr>
          <p:nvPr>
            <p:ph type="title"/>
          </p:nvPr>
        </p:nvSpPr>
        <p:spPr/>
        <p:txBody>
          <a:bodyPr/>
          <a:lstStyle/>
          <a:p>
            <a:r>
              <a:rPr lang="en-US" dirty="0"/>
              <a:t>Policy Recommendation</a:t>
            </a:r>
          </a:p>
        </p:txBody>
      </p:sp>
      <p:sp>
        <p:nvSpPr>
          <p:cNvPr id="3" name="Content Placeholder 2">
            <a:extLst>
              <a:ext uri="{FF2B5EF4-FFF2-40B4-BE49-F238E27FC236}">
                <a16:creationId xmlns:a16="http://schemas.microsoft.com/office/drawing/2014/main" id="{65961A79-D5D9-BD4F-C50F-C1B1AEE96956}"/>
              </a:ext>
            </a:extLst>
          </p:cNvPr>
          <p:cNvSpPr>
            <a:spLocks noGrp="1"/>
          </p:cNvSpPr>
          <p:nvPr>
            <p:ph idx="1"/>
          </p:nvPr>
        </p:nvSpPr>
        <p:spPr>
          <a:xfrm>
            <a:off x="677334" y="1657350"/>
            <a:ext cx="8596668" cy="4757737"/>
          </a:xfrm>
        </p:spPr>
        <p:txBody>
          <a:bodyPr>
            <a:normAutofit/>
          </a:bodyPr>
          <a:lstStyle/>
          <a:p>
            <a:r>
              <a:rPr lang="en-US" dirty="0"/>
              <a:t>Develop sound policies to support the renewable energy transition</a:t>
            </a:r>
          </a:p>
          <a:p>
            <a:endParaRPr lang="en-US" dirty="0"/>
          </a:p>
          <a:p>
            <a:r>
              <a:rPr lang="en-US" dirty="0"/>
              <a:t>Establish a stable and predictable legal regulatory framework</a:t>
            </a:r>
          </a:p>
          <a:p>
            <a:endParaRPr lang="en-US" dirty="0"/>
          </a:p>
          <a:p>
            <a:r>
              <a:rPr lang="en-US" dirty="0"/>
              <a:t>Incentivize Renewable Energy Sector</a:t>
            </a:r>
          </a:p>
          <a:p>
            <a:endParaRPr lang="en-US" dirty="0"/>
          </a:p>
          <a:p>
            <a:r>
              <a:rPr lang="en-US" dirty="0"/>
              <a:t>Developing Partnerships</a:t>
            </a:r>
          </a:p>
          <a:p>
            <a:pPr marL="457200" lvl="1" indent="0">
              <a:buNone/>
            </a:pPr>
            <a:endParaRPr lang="en-US" dirty="0"/>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3469785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364FE3-BD43-3DC2-BC10-03EA1BEA4A3D}"/>
              </a:ext>
            </a:extLst>
          </p:cNvPr>
          <p:cNvSpPr>
            <a:spLocks noGrp="1"/>
          </p:cNvSpPr>
          <p:nvPr>
            <p:ph type="title"/>
          </p:nvPr>
        </p:nvSpPr>
        <p:spPr/>
        <p:txBody>
          <a:bodyPr/>
          <a:lstStyle/>
          <a:p>
            <a:r>
              <a:rPr lang="en-US" dirty="0" err="1"/>
              <a:t>Tubwa</a:t>
            </a:r>
            <a:r>
              <a:rPr lang="en-US" dirty="0"/>
              <a:t> </a:t>
            </a:r>
            <a:r>
              <a:rPr lang="en-US" dirty="0" err="1"/>
              <a:t>kor</a:t>
            </a:r>
            <a:r>
              <a:rPr lang="en-US" dirty="0"/>
              <a:t> and Thank You.</a:t>
            </a:r>
          </a:p>
        </p:txBody>
      </p:sp>
      <p:sp>
        <p:nvSpPr>
          <p:cNvPr id="6" name="Text Placeholder 5">
            <a:extLst>
              <a:ext uri="{FF2B5EF4-FFF2-40B4-BE49-F238E27FC236}">
                <a16:creationId xmlns:a16="http://schemas.microsoft.com/office/drawing/2014/main" id="{34D23832-B337-653C-5770-3EC13840165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9422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32C59-5C12-A309-A75D-982932939EC5}"/>
              </a:ext>
            </a:extLst>
          </p:cNvPr>
          <p:cNvSpPr>
            <a:spLocks noGrp="1"/>
          </p:cNvSpPr>
          <p:nvPr>
            <p:ph type="title"/>
          </p:nvPr>
        </p:nvSpPr>
        <p:spPr/>
        <p:txBody>
          <a:bodyPr/>
          <a:lstStyle/>
          <a:p>
            <a:r>
              <a:rPr lang="en-US" dirty="0"/>
              <a:t>Order of Presentation</a:t>
            </a:r>
          </a:p>
        </p:txBody>
      </p:sp>
      <p:sp>
        <p:nvSpPr>
          <p:cNvPr id="3" name="Content Placeholder 2">
            <a:extLst>
              <a:ext uri="{FF2B5EF4-FFF2-40B4-BE49-F238E27FC236}">
                <a16:creationId xmlns:a16="http://schemas.microsoft.com/office/drawing/2014/main" id="{9E04BF55-A14B-CCE6-704E-CB37ADD91EAD}"/>
              </a:ext>
            </a:extLst>
          </p:cNvPr>
          <p:cNvSpPr>
            <a:spLocks noGrp="1"/>
          </p:cNvSpPr>
          <p:nvPr>
            <p:ph idx="1"/>
          </p:nvPr>
        </p:nvSpPr>
        <p:spPr/>
        <p:txBody>
          <a:bodyPr/>
          <a:lstStyle/>
          <a:p>
            <a:r>
              <a:rPr lang="en-US" dirty="0"/>
              <a:t>Introduction to Nauru</a:t>
            </a:r>
          </a:p>
          <a:p>
            <a:r>
              <a:rPr lang="en-US" dirty="0"/>
              <a:t>Energy Transition in Nauru</a:t>
            </a:r>
          </a:p>
          <a:p>
            <a:r>
              <a:rPr lang="en-US" dirty="0"/>
              <a:t>Regional Initiatives/Trade Agreements</a:t>
            </a:r>
          </a:p>
          <a:p>
            <a:r>
              <a:rPr lang="en-US" dirty="0"/>
              <a:t>Country Specific Initiatives</a:t>
            </a:r>
          </a:p>
          <a:p>
            <a:r>
              <a:rPr lang="en-US" dirty="0"/>
              <a:t>Policy Recommendation</a:t>
            </a:r>
          </a:p>
          <a:p>
            <a:endParaRPr lang="en-US" dirty="0"/>
          </a:p>
        </p:txBody>
      </p:sp>
    </p:spTree>
    <p:extLst>
      <p:ext uri="{BB962C8B-B14F-4D97-AF65-F5344CB8AC3E}">
        <p14:creationId xmlns:p14="http://schemas.microsoft.com/office/powerpoint/2010/main" val="243417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0110014-0A20-07E4-9FB0-605CB518E691}"/>
              </a:ext>
            </a:extLst>
          </p:cNvPr>
          <p:cNvSpPr>
            <a:spLocks noGrp="1"/>
          </p:cNvSpPr>
          <p:nvPr>
            <p:ph type="title"/>
          </p:nvPr>
        </p:nvSpPr>
        <p:spPr>
          <a:xfrm>
            <a:off x="673754" y="643467"/>
            <a:ext cx="4203045" cy="1375608"/>
          </a:xfrm>
        </p:spPr>
        <p:txBody>
          <a:bodyPr anchor="ctr">
            <a:normAutofit/>
          </a:bodyPr>
          <a:lstStyle/>
          <a:p>
            <a:r>
              <a:rPr lang="en-US">
                <a:solidFill>
                  <a:schemeClr val="bg1"/>
                </a:solidFill>
              </a:rPr>
              <a:t>Nauru</a:t>
            </a:r>
          </a:p>
        </p:txBody>
      </p:sp>
      <p:sp>
        <p:nvSpPr>
          <p:cNvPr id="3" name="Content Placeholder 2">
            <a:extLst>
              <a:ext uri="{FF2B5EF4-FFF2-40B4-BE49-F238E27FC236}">
                <a16:creationId xmlns:a16="http://schemas.microsoft.com/office/drawing/2014/main" id="{4455AFFA-F8AD-A886-B9D8-F482E1A8950D}"/>
              </a:ext>
            </a:extLst>
          </p:cNvPr>
          <p:cNvSpPr>
            <a:spLocks noGrp="1"/>
          </p:cNvSpPr>
          <p:nvPr>
            <p:ph idx="1"/>
          </p:nvPr>
        </p:nvSpPr>
        <p:spPr>
          <a:xfrm>
            <a:off x="689502" y="1917281"/>
            <a:ext cx="2673001" cy="3440110"/>
          </a:xfrm>
        </p:spPr>
        <p:txBody>
          <a:bodyPr>
            <a:normAutofit/>
          </a:bodyPr>
          <a:lstStyle/>
          <a:p>
            <a:r>
              <a:rPr lang="en-US" dirty="0">
                <a:solidFill>
                  <a:schemeClr val="bg1"/>
                </a:solidFill>
              </a:rPr>
              <a:t>Population 11,500</a:t>
            </a:r>
          </a:p>
          <a:p>
            <a:r>
              <a:rPr lang="en-US">
                <a:solidFill>
                  <a:schemeClr val="bg1"/>
                </a:solidFill>
              </a:rPr>
              <a:t>Geography 21km2</a:t>
            </a:r>
            <a:endParaRPr lang="en-US" dirty="0">
              <a:solidFill>
                <a:schemeClr val="bg1"/>
              </a:solidFill>
            </a:endParaRPr>
          </a:p>
          <a:p>
            <a:r>
              <a:rPr lang="en-US" dirty="0">
                <a:solidFill>
                  <a:schemeClr val="bg1"/>
                </a:solidFill>
              </a:rPr>
              <a:t>EEZ 308,000 km2</a:t>
            </a:r>
          </a:p>
          <a:p>
            <a:r>
              <a:rPr lang="en-US" dirty="0">
                <a:solidFill>
                  <a:schemeClr val="bg1"/>
                </a:solidFill>
              </a:rPr>
              <a:t>Trade Data (2018)</a:t>
            </a:r>
          </a:p>
          <a:p>
            <a:pPr lvl="1"/>
            <a:r>
              <a:rPr lang="en-US" dirty="0">
                <a:solidFill>
                  <a:schemeClr val="bg1"/>
                </a:solidFill>
              </a:rPr>
              <a:t>Value of Imports AUD 63.1mil</a:t>
            </a:r>
          </a:p>
          <a:p>
            <a:pPr lvl="1"/>
            <a:r>
              <a:rPr lang="en-US" dirty="0">
                <a:solidFill>
                  <a:schemeClr val="bg1"/>
                </a:solidFill>
              </a:rPr>
              <a:t>Value of Exports AUD 11.8mil</a:t>
            </a:r>
          </a:p>
          <a:p>
            <a:pPr lvl="1"/>
            <a:r>
              <a:rPr lang="en-US" dirty="0">
                <a:solidFill>
                  <a:schemeClr val="bg1"/>
                </a:solidFill>
              </a:rPr>
              <a:t>Balance of Trade AUD -51.3 mil</a:t>
            </a:r>
          </a:p>
          <a:p>
            <a:pPr marL="0" indent="0">
              <a:buNone/>
            </a:pPr>
            <a:endParaRPr lang="en-US" dirty="0">
              <a:solidFill>
                <a:schemeClr val="bg1"/>
              </a:solidFill>
            </a:endParaRPr>
          </a:p>
          <a:p>
            <a:endParaRPr lang="en-US" dirty="0">
              <a:solidFill>
                <a:schemeClr val="bg1"/>
              </a:solidFill>
            </a:endParaRPr>
          </a:p>
        </p:txBody>
      </p:sp>
      <p:pic>
        <p:nvPicPr>
          <p:cNvPr id="5" name="Picture 4">
            <a:extLst>
              <a:ext uri="{FF2B5EF4-FFF2-40B4-BE49-F238E27FC236}">
                <a16:creationId xmlns:a16="http://schemas.microsoft.com/office/drawing/2014/main" id="{B313994E-8D74-36E5-0F63-2FE895A48FA3}"/>
              </a:ext>
            </a:extLst>
          </p:cNvPr>
          <p:cNvPicPr>
            <a:picLocks noChangeAspect="1"/>
          </p:cNvPicPr>
          <p:nvPr/>
        </p:nvPicPr>
        <p:blipFill>
          <a:blip r:embed="rId2"/>
          <a:stretch>
            <a:fillRect/>
          </a:stretch>
        </p:blipFill>
        <p:spPr>
          <a:xfrm>
            <a:off x="3795044" y="1917281"/>
            <a:ext cx="7936895" cy="3293811"/>
          </a:xfrm>
          <a:prstGeom prst="rect">
            <a:avLst/>
          </a:prstGeom>
        </p:spPr>
      </p:pic>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05591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1">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44348B-0B9E-76DD-3B85-1D2DABE22CC7}"/>
              </a:ext>
            </a:extLst>
          </p:cNvPr>
          <p:cNvSpPr>
            <a:spLocks noGrp="1"/>
          </p:cNvSpPr>
          <p:nvPr>
            <p:ph type="title"/>
          </p:nvPr>
        </p:nvSpPr>
        <p:spPr>
          <a:xfrm>
            <a:off x="1286933" y="609600"/>
            <a:ext cx="10197494" cy="1099457"/>
          </a:xfrm>
        </p:spPr>
        <p:txBody>
          <a:bodyPr>
            <a:normAutofit/>
          </a:bodyPr>
          <a:lstStyle/>
          <a:p>
            <a:r>
              <a:rPr lang="en-US"/>
              <a:t>Timeline</a:t>
            </a:r>
            <a:endParaRPr lang="en-US" dirty="0"/>
          </a:p>
        </p:txBody>
      </p:sp>
      <p:sp>
        <p:nvSpPr>
          <p:cNvPr id="38" name="Isosceles Triangle 23">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7" name="Content Placeholder 2">
            <a:extLst>
              <a:ext uri="{FF2B5EF4-FFF2-40B4-BE49-F238E27FC236}">
                <a16:creationId xmlns:a16="http://schemas.microsoft.com/office/drawing/2014/main" id="{2A9C029C-226E-FF6C-5841-2553AD28B07C}"/>
              </a:ext>
            </a:extLst>
          </p:cNvPr>
          <p:cNvGraphicFramePr/>
          <p:nvPr>
            <p:extLst>
              <p:ext uri="{D42A27DB-BD31-4B8C-83A1-F6EECF244321}">
                <p14:modId xmlns:p14="http://schemas.microsoft.com/office/powerpoint/2010/main" val="360939881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724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4485-5105-06DC-F01C-A20919CFAE2E}"/>
              </a:ext>
            </a:extLst>
          </p:cNvPr>
          <p:cNvSpPr>
            <a:spLocks noGrp="1"/>
          </p:cNvSpPr>
          <p:nvPr>
            <p:ph type="title"/>
          </p:nvPr>
        </p:nvSpPr>
        <p:spPr/>
        <p:txBody>
          <a:bodyPr/>
          <a:lstStyle/>
          <a:p>
            <a:r>
              <a:rPr lang="en-US" dirty="0"/>
              <a:t>Nauru - Overview</a:t>
            </a:r>
          </a:p>
        </p:txBody>
      </p:sp>
      <p:sp>
        <p:nvSpPr>
          <p:cNvPr id="3" name="Content Placeholder 2">
            <a:extLst>
              <a:ext uri="{FF2B5EF4-FFF2-40B4-BE49-F238E27FC236}">
                <a16:creationId xmlns:a16="http://schemas.microsoft.com/office/drawing/2014/main" id="{71B70550-DD2C-69F8-C7C2-0A8AF2250033}"/>
              </a:ext>
            </a:extLst>
          </p:cNvPr>
          <p:cNvSpPr>
            <a:spLocks noGrp="1"/>
          </p:cNvSpPr>
          <p:nvPr>
            <p:ph idx="1"/>
          </p:nvPr>
        </p:nvSpPr>
        <p:spPr>
          <a:xfrm>
            <a:off x="596311" y="1651303"/>
            <a:ext cx="8596668" cy="3880773"/>
          </a:xfrm>
        </p:spPr>
        <p:txBody>
          <a:bodyPr>
            <a:normAutofit fontScale="25000" lnSpcReduction="20000"/>
          </a:bodyPr>
          <a:lstStyle/>
          <a:p>
            <a:pPr marL="971550" lvl="1" indent="-685800" algn="l">
              <a:buFont typeface="Wingdings" pitchFamily="2" charset="2"/>
              <a:buChar char="Ø"/>
            </a:pPr>
            <a:r>
              <a:rPr lang="en-US" altLang="aa-ET" sz="5600" dirty="0">
                <a:solidFill>
                  <a:schemeClr val="tx1"/>
                </a:solidFill>
                <a:cs typeface="Calibri" panose="020F0502020204030204" pitchFamily="34" charset="0"/>
              </a:rPr>
              <a:t>2013 Survey : 1,703 households | 10,294 individual recent: 11,550|14 districts</a:t>
            </a:r>
          </a:p>
          <a:p>
            <a:pPr marL="971550" lvl="1" indent="-685800" algn="l">
              <a:buFont typeface="Wingdings" pitchFamily="2" charset="2"/>
              <a:buChar char="Ø"/>
            </a:pPr>
            <a:r>
              <a:rPr lang="en-US" altLang="aa-ET" sz="5600" dirty="0">
                <a:solidFill>
                  <a:schemeClr val="tx1"/>
                </a:solidFill>
                <a:cs typeface="Calibri" panose="020F0502020204030204" pitchFamily="34" charset="0"/>
              </a:rPr>
              <a:t>Energy Division &gt; Department of Climate Change and National Resilience(DCCNR)</a:t>
            </a:r>
          </a:p>
          <a:p>
            <a:pPr marL="971550" lvl="1" indent="-685800" algn="l">
              <a:buFont typeface="Wingdings" pitchFamily="2" charset="2"/>
              <a:buChar char="Ø"/>
            </a:pPr>
            <a:r>
              <a:rPr lang="en-US" altLang="aa-ET" sz="5600" dirty="0">
                <a:solidFill>
                  <a:schemeClr val="tx1"/>
                </a:solidFill>
                <a:cs typeface="Calibri" panose="020F0502020204030204" pitchFamily="34" charset="0"/>
              </a:rPr>
              <a:t>Nauru Utilities Corporation: Electricity and Water Production </a:t>
            </a:r>
          </a:p>
          <a:p>
            <a:pPr marL="1371600" lvl="2" indent="-685800">
              <a:buFont typeface="Wingdings" pitchFamily="2" charset="2"/>
              <a:buChar char="Ø"/>
            </a:pPr>
            <a:r>
              <a:rPr lang="en-US" altLang="aa-ET" sz="5600" dirty="0">
                <a:solidFill>
                  <a:schemeClr val="tx1"/>
                </a:solidFill>
                <a:cs typeface="Calibri" panose="020F0502020204030204" pitchFamily="34" charset="0"/>
              </a:rPr>
              <a:t>100% grid reach</a:t>
            </a:r>
          </a:p>
          <a:p>
            <a:pPr marL="1371600" lvl="2" indent="-685800">
              <a:buFont typeface="Wingdings" pitchFamily="2" charset="2"/>
              <a:buChar char="Ø"/>
            </a:pPr>
            <a:r>
              <a:rPr lang="en-US" altLang="aa-ET" sz="5600" dirty="0">
                <a:solidFill>
                  <a:schemeClr val="tx1"/>
                </a:solidFill>
                <a:cs typeface="Calibri" panose="020F0502020204030204" pitchFamily="34" charset="0"/>
              </a:rPr>
              <a:t>Electricity Demand: </a:t>
            </a:r>
            <a:r>
              <a:rPr lang="en-US" sz="5600" dirty="0">
                <a:solidFill>
                  <a:schemeClr val="tx1"/>
                </a:solidFill>
                <a:cs typeface="Calibri" panose="020F0502020204030204" pitchFamily="34" charset="0"/>
              </a:rPr>
              <a:t>2020 Peak demand: 5.7 MW. | experienced an average growth of 4.7%/year</a:t>
            </a:r>
          </a:p>
          <a:p>
            <a:pPr marL="1371600" lvl="2" indent="-685800">
              <a:buFont typeface="Wingdings" pitchFamily="2" charset="2"/>
              <a:buChar char="Ø"/>
            </a:pPr>
            <a:r>
              <a:rPr lang="en-US" sz="5600" dirty="0">
                <a:solidFill>
                  <a:schemeClr val="tx1"/>
                </a:solidFill>
                <a:cs typeface="Calibri" panose="020F0502020204030204" pitchFamily="34" charset="0"/>
              </a:rPr>
              <a:t>Solar is the main RE source | Current PV penetration: 12% (2.5 MW)</a:t>
            </a:r>
          </a:p>
          <a:p>
            <a:pPr marL="1371600" lvl="2" indent="-685800">
              <a:buFont typeface="Wingdings" pitchFamily="2" charset="2"/>
              <a:buChar char="Ø"/>
            </a:pPr>
            <a:r>
              <a:rPr lang="en-US" altLang="aa-ET" sz="5600" dirty="0">
                <a:solidFill>
                  <a:schemeClr val="tx1"/>
                </a:solidFill>
                <a:cs typeface="Calibri" panose="020F0502020204030204" pitchFamily="34" charset="0"/>
              </a:rPr>
              <a:t>Water – No fresh water source | Source : RO and Rainwater</a:t>
            </a:r>
          </a:p>
          <a:p>
            <a:pPr marL="971550" lvl="1" indent="-685800">
              <a:buFont typeface="Wingdings" pitchFamily="2" charset="2"/>
              <a:buChar char="Ø"/>
            </a:pPr>
            <a:r>
              <a:rPr lang="en-US" altLang="aa-ET" sz="5600" dirty="0">
                <a:solidFill>
                  <a:schemeClr val="tx1"/>
                </a:solidFill>
                <a:cs typeface="Calibri" panose="020F0502020204030204" pitchFamily="34" charset="0"/>
              </a:rPr>
              <a:t>Transport – </a:t>
            </a:r>
            <a:r>
              <a:rPr lang="en-GB" sz="5600" dirty="0">
                <a:solidFill>
                  <a:schemeClr val="tx1"/>
                </a:solidFill>
                <a:cs typeface="Calibri" panose="020F0502020204030204" pitchFamily="34" charset="0"/>
              </a:rPr>
              <a:t>30 km of roads </a:t>
            </a:r>
            <a:r>
              <a:rPr lang="en-US" sz="5600" dirty="0">
                <a:solidFill>
                  <a:schemeClr val="tx1"/>
                </a:solidFill>
                <a:cs typeface="Calibri" panose="020F0502020204030204" pitchFamily="34" charset="0"/>
              </a:rPr>
              <a:t>| </a:t>
            </a:r>
            <a:r>
              <a:rPr lang="en-GB" sz="5600" dirty="0">
                <a:solidFill>
                  <a:schemeClr val="tx1"/>
                </a:solidFill>
                <a:cs typeface="Calibri" panose="020F0502020204030204" pitchFamily="34" charset="0"/>
              </a:rPr>
              <a:t>Utilises 35% of fuels imported to Nauru | No electric vehicles </a:t>
            </a:r>
          </a:p>
          <a:p>
            <a:pPr marL="971550" lvl="1" indent="-685800">
              <a:buFont typeface="Wingdings" pitchFamily="2" charset="2"/>
              <a:buChar char="Ø"/>
            </a:pPr>
            <a:r>
              <a:rPr lang="en-GB" altLang="aa-ET" sz="5600" dirty="0">
                <a:solidFill>
                  <a:schemeClr val="tx1"/>
                </a:solidFill>
                <a:cs typeface="Calibri" panose="020F0502020204030204" pitchFamily="34" charset="0"/>
              </a:rPr>
              <a:t>Nauru Energy Road Map (2018-2020)</a:t>
            </a:r>
          </a:p>
          <a:p>
            <a:pPr marL="1371600" lvl="2" indent="-685800">
              <a:buFont typeface="Wingdings" pitchFamily="2" charset="2"/>
              <a:buChar char="Ø"/>
            </a:pPr>
            <a:r>
              <a:rPr lang="en-US" altLang="aa-ET" sz="5600" dirty="0">
                <a:solidFill>
                  <a:schemeClr val="tx1"/>
                </a:solidFill>
                <a:cs typeface="Calibri" panose="020F0502020204030204" pitchFamily="34" charset="0"/>
              </a:rPr>
              <a:t>24x7 grid electricity supply with minimal interruptions</a:t>
            </a:r>
          </a:p>
          <a:p>
            <a:pPr marL="1371600" lvl="2" indent="-685800" algn="l">
              <a:buFont typeface="Wingdings" pitchFamily="2" charset="2"/>
              <a:buChar char="Ø"/>
            </a:pPr>
            <a:r>
              <a:rPr lang="en-US" altLang="aa-ET" sz="5600" dirty="0">
                <a:solidFill>
                  <a:schemeClr val="tx1"/>
                </a:solidFill>
                <a:cs typeface="Calibri" panose="020F0502020204030204" pitchFamily="34" charset="0"/>
              </a:rPr>
              <a:t>50% of grid electricity is supplied from RE sources</a:t>
            </a:r>
          </a:p>
          <a:p>
            <a:pPr marL="1371600" lvl="2" indent="-685800" algn="l">
              <a:buFont typeface="Wingdings" pitchFamily="2" charset="2"/>
              <a:buChar char="Ø"/>
            </a:pPr>
            <a:r>
              <a:rPr lang="en-US" altLang="aa-ET" sz="5600" dirty="0">
                <a:solidFill>
                  <a:schemeClr val="tx1"/>
                </a:solidFill>
                <a:cs typeface="Calibri" panose="020F0502020204030204" pitchFamily="34" charset="0"/>
              </a:rPr>
              <a:t>30% improvement in Energy Efficiency</a:t>
            </a:r>
          </a:p>
          <a:p>
            <a:pPr marL="971550" lvl="1" indent="-685800" algn="l">
              <a:buFont typeface="Wingdings" pitchFamily="2" charset="2"/>
              <a:buChar char="Ø"/>
            </a:pPr>
            <a:r>
              <a:rPr lang="en-US" altLang="aa-ET" sz="5600" dirty="0">
                <a:solidFill>
                  <a:schemeClr val="tx1"/>
                </a:solidFill>
                <a:cs typeface="Calibri" panose="020F0502020204030204" pitchFamily="34" charset="0"/>
              </a:rPr>
              <a:t>Energy Compact: Electrification of 20% of the vehicle fleet by 2030</a:t>
            </a:r>
          </a:p>
          <a:p>
            <a:pPr marL="1371600" lvl="2" indent="-685800">
              <a:buFont typeface="Wingdings" pitchFamily="2" charset="2"/>
              <a:buChar char="Ø"/>
            </a:pPr>
            <a:r>
              <a:rPr lang="en-US" altLang="aa-ET" sz="5600" dirty="0">
                <a:solidFill>
                  <a:schemeClr val="tx1"/>
                </a:solidFill>
                <a:cs typeface="Calibri" panose="020F0502020204030204" pitchFamily="34" charset="0"/>
              </a:rPr>
              <a:t>aspirational goal is to reach 100% by 2050</a:t>
            </a:r>
          </a:p>
          <a:p>
            <a:endParaRPr lang="en-US" dirty="0"/>
          </a:p>
        </p:txBody>
      </p:sp>
    </p:spTree>
    <p:extLst>
      <p:ext uri="{BB962C8B-B14F-4D97-AF65-F5344CB8AC3E}">
        <p14:creationId xmlns:p14="http://schemas.microsoft.com/office/powerpoint/2010/main" val="95316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B7259-1BDA-BF54-966D-9D5B8C214B7F}"/>
              </a:ext>
            </a:extLst>
          </p:cNvPr>
          <p:cNvSpPr>
            <a:spLocks noGrp="1"/>
          </p:cNvSpPr>
          <p:nvPr>
            <p:ph type="title"/>
          </p:nvPr>
        </p:nvSpPr>
        <p:spPr/>
        <p:txBody>
          <a:bodyPr/>
          <a:lstStyle/>
          <a:p>
            <a:r>
              <a:rPr lang="en-US" dirty="0"/>
              <a:t>Overview of renewable energy in Nauru</a:t>
            </a:r>
          </a:p>
        </p:txBody>
      </p:sp>
      <p:sp>
        <p:nvSpPr>
          <p:cNvPr id="3" name="Text Placeholder 2">
            <a:extLst>
              <a:ext uri="{FF2B5EF4-FFF2-40B4-BE49-F238E27FC236}">
                <a16:creationId xmlns:a16="http://schemas.microsoft.com/office/drawing/2014/main" id="{41CD2F02-4B72-57FA-F2A9-F43A06666AAA}"/>
              </a:ext>
            </a:extLst>
          </p:cNvPr>
          <p:cNvSpPr>
            <a:spLocks noGrp="1"/>
          </p:cNvSpPr>
          <p:nvPr>
            <p:ph type="body" idx="1"/>
          </p:nvPr>
        </p:nvSpPr>
        <p:spPr>
          <a:xfrm>
            <a:off x="675745" y="1930400"/>
            <a:ext cx="4185623" cy="576262"/>
          </a:xfrm>
        </p:spPr>
        <p:txBody>
          <a:bodyPr/>
          <a:lstStyle/>
          <a:p>
            <a:r>
              <a:rPr lang="en-US" dirty="0"/>
              <a:t>Current Status</a:t>
            </a:r>
          </a:p>
        </p:txBody>
      </p:sp>
      <p:sp>
        <p:nvSpPr>
          <p:cNvPr id="4" name="Content Placeholder 3">
            <a:extLst>
              <a:ext uri="{FF2B5EF4-FFF2-40B4-BE49-F238E27FC236}">
                <a16:creationId xmlns:a16="http://schemas.microsoft.com/office/drawing/2014/main" id="{FA8B4EDF-76B3-5376-FB0C-AFE1F029B6CA}"/>
              </a:ext>
            </a:extLst>
          </p:cNvPr>
          <p:cNvSpPr>
            <a:spLocks noGrp="1"/>
          </p:cNvSpPr>
          <p:nvPr>
            <p:ph sz="half" idx="2"/>
          </p:nvPr>
        </p:nvSpPr>
        <p:spPr>
          <a:xfrm>
            <a:off x="675745" y="2737245"/>
            <a:ext cx="5574584" cy="3304117"/>
          </a:xfrm>
        </p:spPr>
        <p:txBody>
          <a:bodyPr>
            <a:normAutofit/>
          </a:bodyPr>
          <a:lstStyle/>
          <a:p>
            <a:r>
              <a:rPr lang="en-US" dirty="0"/>
              <a:t>National energy requirement 8.5MW </a:t>
            </a:r>
          </a:p>
          <a:p>
            <a:endParaRPr lang="en-US" dirty="0"/>
          </a:p>
          <a:p>
            <a:pPr lvl="1"/>
            <a:r>
              <a:rPr lang="en-US" dirty="0"/>
              <a:t>Current renewable energy consumption - 12%</a:t>
            </a:r>
          </a:p>
          <a:p>
            <a:pPr lvl="1"/>
            <a:r>
              <a:rPr lang="en-US" dirty="0"/>
              <a:t>500kw UAE funded solar farm</a:t>
            </a:r>
          </a:p>
          <a:p>
            <a:pPr lvl="1"/>
            <a:r>
              <a:rPr lang="en-US" dirty="0"/>
              <a:t>1.1MW NZ funded solar farm</a:t>
            </a:r>
          </a:p>
          <a:p>
            <a:pPr lvl="1"/>
            <a:r>
              <a:rPr lang="en-US" dirty="0"/>
              <a:t>900kw rooftop solar</a:t>
            </a:r>
          </a:p>
          <a:p>
            <a:pPr lvl="1"/>
            <a:r>
              <a:rPr lang="en-US" dirty="0"/>
              <a:t>Feed-in-tariff  20c per unit</a:t>
            </a:r>
          </a:p>
          <a:p>
            <a:endParaRPr lang="en-US" dirty="0"/>
          </a:p>
        </p:txBody>
      </p:sp>
    </p:spTree>
    <p:extLst>
      <p:ext uri="{BB962C8B-B14F-4D97-AF65-F5344CB8AC3E}">
        <p14:creationId xmlns:p14="http://schemas.microsoft.com/office/powerpoint/2010/main" val="222280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5358-083C-C136-E54A-721CC4EE6923}"/>
              </a:ext>
            </a:extLst>
          </p:cNvPr>
          <p:cNvSpPr>
            <a:spLocks noGrp="1"/>
          </p:cNvSpPr>
          <p:nvPr>
            <p:ph type="title"/>
          </p:nvPr>
        </p:nvSpPr>
        <p:spPr/>
        <p:txBody>
          <a:bodyPr/>
          <a:lstStyle/>
          <a:p>
            <a:r>
              <a:rPr lang="en-US" dirty="0"/>
              <a:t>Overview of renewable energy in Nauru</a:t>
            </a:r>
          </a:p>
        </p:txBody>
      </p:sp>
      <p:sp>
        <p:nvSpPr>
          <p:cNvPr id="3" name="Text Placeholder 2">
            <a:extLst>
              <a:ext uri="{FF2B5EF4-FFF2-40B4-BE49-F238E27FC236}">
                <a16:creationId xmlns:a16="http://schemas.microsoft.com/office/drawing/2014/main" id="{14941F8D-926A-4D78-6BCF-6E5F69B2D4D9}"/>
              </a:ext>
            </a:extLst>
          </p:cNvPr>
          <p:cNvSpPr>
            <a:spLocks noGrp="1"/>
          </p:cNvSpPr>
          <p:nvPr>
            <p:ph type="body" idx="1"/>
          </p:nvPr>
        </p:nvSpPr>
        <p:spPr>
          <a:xfrm>
            <a:off x="675745" y="1930400"/>
            <a:ext cx="4185623" cy="576262"/>
          </a:xfrm>
        </p:spPr>
        <p:txBody>
          <a:bodyPr/>
          <a:lstStyle/>
          <a:p>
            <a:r>
              <a:rPr lang="en-US" dirty="0"/>
              <a:t>Ongoing Projects</a:t>
            </a:r>
          </a:p>
        </p:txBody>
      </p:sp>
      <p:sp>
        <p:nvSpPr>
          <p:cNvPr id="4" name="Content Placeholder 3">
            <a:extLst>
              <a:ext uri="{FF2B5EF4-FFF2-40B4-BE49-F238E27FC236}">
                <a16:creationId xmlns:a16="http://schemas.microsoft.com/office/drawing/2014/main" id="{19365BE4-5C2A-5627-1835-8EDE67F19E56}"/>
              </a:ext>
            </a:extLst>
          </p:cNvPr>
          <p:cNvSpPr>
            <a:spLocks noGrp="1"/>
          </p:cNvSpPr>
          <p:nvPr>
            <p:ph sz="half" idx="2"/>
          </p:nvPr>
        </p:nvSpPr>
        <p:spPr>
          <a:xfrm>
            <a:off x="6937649" y="2737245"/>
            <a:ext cx="3386969" cy="3304117"/>
          </a:xfrm>
        </p:spPr>
        <p:txBody>
          <a:bodyPr/>
          <a:lstStyle/>
          <a:p>
            <a:r>
              <a:rPr lang="en-US" dirty="0"/>
              <a:t>Ocean energy pre-feasibility study - completed</a:t>
            </a:r>
          </a:p>
          <a:p>
            <a:r>
              <a:rPr lang="en-US" dirty="0"/>
              <a:t>Pumped hydro energy storage pre-feasibility study – in progress</a:t>
            </a:r>
          </a:p>
          <a:p>
            <a:r>
              <a:rPr lang="en-US" dirty="0"/>
              <a:t>Wind pre-feasibility study – completed </a:t>
            </a:r>
          </a:p>
          <a:p>
            <a:endParaRPr lang="en-US" dirty="0"/>
          </a:p>
          <a:p>
            <a:endParaRPr lang="en-US" dirty="0"/>
          </a:p>
        </p:txBody>
      </p:sp>
      <p:sp>
        <p:nvSpPr>
          <p:cNvPr id="7" name="Content Placeholder 5">
            <a:extLst>
              <a:ext uri="{FF2B5EF4-FFF2-40B4-BE49-F238E27FC236}">
                <a16:creationId xmlns:a16="http://schemas.microsoft.com/office/drawing/2014/main" id="{27013BE4-AF23-D66E-9230-CA2A715B8CE1}"/>
              </a:ext>
            </a:extLst>
          </p:cNvPr>
          <p:cNvSpPr>
            <a:spLocks noGrp="1"/>
          </p:cNvSpPr>
          <p:nvPr>
            <p:ph sz="quarter" idx="4"/>
          </p:nvPr>
        </p:nvSpPr>
        <p:spPr>
          <a:xfrm>
            <a:off x="675745" y="2737245"/>
            <a:ext cx="5247808" cy="3304117"/>
          </a:xfrm>
        </p:spPr>
        <p:txBody>
          <a:bodyPr>
            <a:normAutofit/>
          </a:bodyPr>
          <a:lstStyle/>
          <a:p>
            <a:r>
              <a:rPr lang="en-US" dirty="0"/>
              <a:t>Solar Expansion Project</a:t>
            </a:r>
          </a:p>
          <a:p>
            <a:pPr lvl="1"/>
            <a:r>
              <a:rPr lang="en-US" dirty="0"/>
              <a:t>Completion of 6MW solar farm – ADB funded June 2023</a:t>
            </a:r>
          </a:p>
          <a:p>
            <a:r>
              <a:rPr lang="en-US" dirty="0"/>
              <a:t>Updating National Energy Roadmap 2014-2020</a:t>
            </a:r>
          </a:p>
          <a:p>
            <a:r>
              <a:rPr lang="en-US" dirty="0"/>
              <a:t>SMARTEN Project</a:t>
            </a:r>
          </a:p>
          <a:p>
            <a:pPr lvl="1"/>
            <a:r>
              <a:rPr lang="en-US" dirty="0"/>
              <a:t>Draft Energy Act</a:t>
            </a:r>
          </a:p>
          <a:p>
            <a:pPr lvl="1"/>
            <a:r>
              <a:rPr lang="en-US" dirty="0"/>
              <a:t>Private Sector Incentive Framework</a:t>
            </a:r>
          </a:p>
          <a:p>
            <a:pPr lvl="1"/>
            <a:r>
              <a:rPr lang="en-US" dirty="0"/>
              <a:t>Green Energy Procurement</a:t>
            </a:r>
          </a:p>
          <a:p>
            <a:pPr marL="0" indent="0">
              <a:buNone/>
            </a:pPr>
            <a:endParaRPr lang="en-US" dirty="0"/>
          </a:p>
        </p:txBody>
      </p:sp>
    </p:spTree>
    <p:extLst>
      <p:ext uri="{BB962C8B-B14F-4D97-AF65-F5344CB8AC3E}">
        <p14:creationId xmlns:p14="http://schemas.microsoft.com/office/powerpoint/2010/main" val="1518019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9A16-AE17-465E-BD4F-1F92FEA11AA0}"/>
              </a:ext>
            </a:extLst>
          </p:cNvPr>
          <p:cNvSpPr>
            <a:spLocks noGrp="1"/>
          </p:cNvSpPr>
          <p:nvPr>
            <p:ph type="title"/>
          </p:nvPr>
        </p:nvSpPr>
        <p:spPr/>
        <p:txBody>
          <a:bodyPr/>
          <a:lstStyle/>
          <a:p>
            <a:r>
              <a:rPr lang="en-US" dirty="0"/>
              <a:t>Maritime Port – Climate Resilience</a:t>
            </a:r>
          </a:p>
        </p:txBody>
      </p:sp>
      <p:sp>
        <p:nvSpPr>
          <p:cNvPr id="3" name="Content Placeholder 2">
            <a:extLst>
              <a:ext uri="{FF2B5EF4-FFF2-40B4-BE49-F238E27FC236}">
                <a16:creationId xmlns:a16="http://schemas.microsoft.com/office/drawing/2014/main" id="{A5759883-363B-5336-7F41-7085C3756375}"/>
              </a:ext>
            </a:extLst>
          </p:cNvPr>
          <p:cNvSpPr>
            <a:spLocks noGrp="1"/>
          </p:cNvSpPr>
          <p:nvPr>
            <p:ph idx="1"/>
          </p:nvPr>
        </p:nvSpPr>
        <p:spPr>
          <a:xfrm>
            <a:off x="677334" y="1488613"/>
            <a:ext cx="8596668" cy="4759787"/>
          </a:xfrm>
        </p:spPr>
        <p:txBody>
          <a:bodyPr/>
          <a:lstStyle/>
          <a:p>
            <a:r>
              <a:rPr lang="en-US" dirty="0"/>
              <a:t>Impact of COVID-19</a:t>
            </a:r>
          </a:p>
          <a:p>
            <a:pPr lvl="1"/>
            <a:r>
              <a:rPr lang="en-US" dirty="0"/>
              <a:t>Major disruption to essential supplies</a:t>
            </a:r>
          </a:p>
          <a:p>
            <a:pPr lvl="2"/>
            <a:r>
              <a:rPr lang="en-US" dirty="0"/>
              <a:t>Including diesel to run the generators</a:t>
            </a:r>
          </a:p>
          <a:p>
            <a:pPr lvl="1"/>
            <a:r>
              <a:rPr lang="en-US" dirty="0"/>
              <a:t>Food Security</a:t>
            </a:r>
          </a:p>
          <a:p>
            <a:pPr marL="457200" lvl="1" indent="0">
              <a:buNone/>
            </a:pPr>
            <a:endParaRPr lang="en-US" dirty="0"/>
          </a:p>
          <a:p>
            <a:r>
              <a:rPr lang="en-US" dirty="0"/>
              <a:t>Established Nauru Shipping Line 2020</a:t>
            </a:r>
          </a:p>
          <a:p>
            <a:pPr lvl="1"/>
            <a:r>
              <a:rPr lang="en-US" dirty="0"/>
              <a:t> reduce dependency of external shipping services</a:t>
            </a:r>
          </a:p>
          <a:p>
            <a:pPr lvl="1"/>
            <a:endParaRPr lang="en-US" dirty="0"/>
          </a:p>
          <a:p>
            <a:r>
              <a:rPr lang="en-US" dirty="0"/>
              <a:t>Establish shipping additional route - MOU with Tuvalu</a:t>
            </a:r>
          </a:p>
          <a:p>
            <a:pPr lvl="1"/>
            <a:r>
              <a:rPr lang="en-US" dirty="0"/>
              <a:t>Access into port of Tuvalu </a:t>
            </a:r>
          </a:p>
          <a:p>
            <a:pPr lvl="1"/>
            <a:r>
              <a:rPr lang="en-US" dirty="0"/>
              <a:t>Affordable, regular shipping service </a:t>
            </a:r>
          </a:p>
          <a:p>
            <a:r>
              <a:rPr lang="en-US" dirty="0"/>
              <a:t>Potential to expand services</a:t>
            </a:r>
          </a:p>
        </p:txBody>
      </p:sp>
    </p:spTree>
    <p:extLst>
      <p:ext uri="{BB962C8B-B14F-4D97-AF65-F5344CB8AC3E}">
        <p14:creationId xmlns:p14="http://schemas.microsoft.com/office/powerpoint/2010/main" val="83102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5EB05-6552-64C9-85D1-DDDCFF864F68}"/>
              </a:ext>
            </a:extLst>
          </p:cNvPr>
          <p:cNvSpPr>
            <a:spLocks noGrp="1"/>
          </p:cNvSpPr>
          <p:nvPr>
            <p:ph type="title"/>
          </p:nvPr>
        </p:nvSpPr>
        <p:spPr/>
        <p:txBody>
          <a:bodyPr/>
          <a:lstStyle/>
          <a:p>
            <a:r>
              <a:rPr lang="en-US" dirty="0"/>
              <a:t>Barriers to Investment and Trade in Renewable Energy</a:t>
            </a:r>
          </a:p>
        </p:txBody>
      </p:sp>
      <p:sp>
        <p:nvSpPr>
          <p:cNvPr id="3" name="Content Placeholder 2">
            <a:extLst>
              <a:ext uri="{FF2B5EF4-FFF2-40B4-BE49-F238E27FC236}">
                <a16:creationId xmlns:a16="http://schemas.microsoft.com/office/drawing/2014/main" id="{D74CCEAF-8CAA-7D4B-F0BB-299EF4F53FDF}"/>
              </a:ext>
            </a:extLst>
          </p:cNvPr>
          <p:cNvSpPr>
            <a:spLocks noGrp="1"/>
          </p:cNvSpPr>
          <p:nvPr>
            <p:ph idx="1"/>
          </p:nvPr>
        </p:nvSpPr>
        <p:spPr/>
        <p:txBody>
          <a:bodyPr/>
          <a:lstStyle/>
          <a:p>
            <a:r>
              <a:rPr lang="en-US" dirty="0"/>
              <a:t>Remote location</a:t>
            </a:r>
          </a:p>
          <a:p>
            <a:r>
              <a:rPr lang="en-US" dirty="0"/>
              <a:t>Small market size</a:t>
            </a:r>
          </a:p>
          <a:p>
            <a:r>
              <a:rPr lang="en-US" dirty="0"/>
              <a:t>Lack of economies of scale</a:t>
            </a:r>
          </a:p>
          <a:p>
            <a:r>
              <a:rPr lang="en-US" dirty="0"/>
              <a:t>High Cost of renewable energy</a:t>
            </a:r>
          </a:p>
          <a:p>
            <a:r>
              <a:rPr lang="en-US" dirty="0"/>
              <a:t>Grid and infrastructure constraints</a:t>
            </a:r>
          </a:p>
          <a:p>
            <a:r>
              <a:rPr lang="en-US" dirty="0"/>
              <a:t>Regulatory uncertainty</a:t>
            </a:r>
          </a:p>
          <a:p>
            <a:r>
              <a:rPr lang="en-US" dirty="0"/>
              <a:t>Limited access to international funding and credit</a:t>
            </a:r>
          </a:p>
        </p:txBody>
      </p:sp>
    </p:spTree>
    <p:extLst>
      <p:ext uri="{BB962C8B-B14F-4D97-AF65-F5344CB8AC3E}">
        <p14:creationId xmlns:p14="http://schemas.microsoft.com/office/powerpoint/2010/main" val="39324594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9328</TotalTime>
  <Words>1035</Words>
  <Application>Microsoft Macintosh PowerPoint</Application>
  <PresentationFormat>Widescreen</PresentationFormat>
  <Paragraphs>179</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Trebuchet MS</vt:lpstr>
      <vt:lpstr>Wingdings</vt:lpstr>
      <vt:lpstr>Wingdings 3</vt:lpstr>
      <vt:lpstr>Facet</vt:lpstr>
      <vt:lpstr>The application of trade and investment regimes assisting low-lying islands in the energy transition: A Nauru Perspective </vt:lpstr>
      <vt:lpstr>Order of Presentation</vt:lpstr>
      <vt:lpstr>Nauru</vt:lpstr>
      <vt:lpstr>Timeline</vt:lpstr>
      <vt:lpstr>Nauru - Overview</vt:lpstr>
      <vt:lpstr>Overview of renewable energy in Nauru</vt:lpstr>
      <vt:lpstr>Overview of renewable energy in Nauru</vt:lpstr>
      <vt:lpstr>Maritime Port – Climate Resilience</vt:lpstr>
      <vt:lpstr>Barriers to Investment and Trade in Renewable Energy</vt:lpstr>
      <vt:lpstr>Regional Initiatives/Trade Agreements</vt:lpstr>
      <vt:lpstr>Trade initiatives – Solar goods and related services </vt:lpstr>
      <vt:lpstr>TUVALU – Trade Policy</vt:lpstr>
      <vt:lpstr>SAMOA – Non Tariff Measure</vt:lpstr>
      <vt:lpstr>FIJI – Tariff Measure</vt:lpstr>
      <vt:lpstr>Nauru: Fueling the Global Demand For Renewable Energy </vt:lpstr>
      <vt:lpstr>Opinion: DSM</vt:lpstr>
      <vt:lpstr>Policy Recommendation</vt:lpstr>
      <vt:lpstr>Tubwa kor and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application of trade and investment regimes assisting low-lying islands in energy transition: A Nauru Perspective </dc:title>
  <dc:creator>Masau Detudamo</dc:creator>
  <cp:lastModifiedBy>Masau Detudamo</cp:lastModifiedBy>
  <cp:revision>16</cp:revision>
  <dcterms:created xsi:type="dcterms:W3CDTF">2023-01-15T03:53:37Z</dcterms:created>
  <dcterms:modified xsi:type="dcterms:W3CDTF">2023-02-12T05:23:44Z</dcterms:modified>
</cp:coreProperties>
</file>