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28"/>
  </p:notesMasterIdLst>
  <p:handoutMasterIdLst>
    <p:handoutMasterId r:id="rId29"/>
  </p:handoutMasterIdLst>
  <p:sldIdLst>
    <p:sldId id="257" r:id="rId3"/>
    <p:sldId id="392" r:id="rId4"/>
    <p:sldId id="398" r:id="rId5"/>
    <p:sldId id="399" r:id="rId6"/>
    <p:sldId id="395" r:id="rId7"/>
    <p:sldId id="391" r:id="rId8"/>
    <p:sldId id="394" r:id="rId9"/>
    <p:sldId id="396" r:id="rId10"/>
    <p:sldId id="400" r:id="rId11"/>
    <p:sldId id="406" r:id="rId12"/>
    <p:sldId id="407" r:id="rId13"/>
    <p:sldId id="402" r:id="rId14"/>
    <p:sldId id="403" r:id="rId15"/>
    <p:sldId id="401" r:id="rId16"/>
    <p:sldId id="404" r:id="rId17"/>
    <p:sldId id="408" r:id="rId18"/>
    <p:sldId id="409" r:id="rId19"/>
    <p:sldId id="410" r:id="rId20"/>
    <p:sldId id="411" r:id="rId21"/>
    <p:sldId id="412" r:id="rId22"/>
    <p:sldId id="413" r:id="rId23"/>
    <p:sldId id="414" r:id="rId24"/>
    <p:sldId id="415" r:id="rId25"/>
    <p:sldId id="416" r:id="rId26"/>
    <p:sldId id="327"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D1F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109" autoAdjust="0"/>
    <p:restoredTop sz="94639" autoAdjust="0"/>
  </p:normalViewPr>
  <p:slideViewPr>
    <p:cSldViewPr snapToGrid="0" snapToObjects="1">
      <p:cViewPr varScale="1">
        <p:scale>
          <a:sx n="71" d="100"/>
          <a:sy n="71" d="100"/>
        </p:scale>
        <p:origin x="58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176"/>
    </p:cViewPr>
  </p:sorterViewPr>
  <p:notesViewPr>
    <p:cSldViewPr snapToGrid="0" snapToObjects="1">
      <p:cViewPr varScale="1">
        <p:scale>
          <a:sx n="59" d="100"/>
          <a:sy n="59" d="100"/>
        </p:scale>
        <p:origin x="20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EF9A3E4-679A-422F-AB6B-2CC2F1B38A58}" type="datetimeFigureOut">
              <a:rPr lang="en-AU" smtClean="0"/>
              <a:t>16/03/2016</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509E158-5EE2-442E-8050-FB97AD449808}" type="slidenum">
              <a:rPr lang="en-AU" smtClean="0"/>
              <a:t>‹#›</a:t>
            </a:fld>
            <a:endParaRPr lang="en-AU"/>
          </a:p>
        </p:txBody>
      </p:sp>
    </p:spTree>
    <p:extLst>
      <p:ext uri="{BB962C8B-B14F-4D97-AF65-F5344CB8AC3E}">
        <p14:creationId xmlns:p14="http://schemas.microsoft.com/office/powerpoint/2010/main" val="2299592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6E2592-AF46-42C7-802B-943429BE6789}" type="datetimeFigureOut">
              <a:rPr lang="en-AU" smtClean="0"/>
              <a:t>16/03/2016</a:t>
            </a:fld>
            <a:endParaRPr lang="en-AU"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EEF405-9CF8-45E7-BC6F-DD3E29036496}" type="slidenum">
              <a:rPr lang="en-AU" smtClean="0"/>
              <a:t>‹#›</a:t>
            </a:fld>
            <a:endParaRPr lang="en-AU" dirty="0"/>
          </a:p>
        </p:txBody>
      </p:sp>
    </p:spTree>
    <p:extLst>
      <p:ext uri="{BB962C8B-B14F-4D97-AF65-F5344CB8AC3E}">
        <p14:creationId xmlns:p14="http://schemas.microsoft.com/office/powerpoint/2010/main" val="1934498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EEF405-9CF8-45E7-BC6F-DD3E29036496}" type="slidenum">
              <a:rPr lang="en-AU" smtClean="0"/>
              <a:t>1</a:t>
            </a:fld>
            <a:endParaRPr lang="en-AU" dirty="0"/>
          </a:p>
        </p:txBody>
      </p:sp>
    </p:spTree>
    <p:extLst>
      <p:ext uri="{BB962C8B-B14F-4D97-AF65-F5344CB8AC3E}">
        <p14:creationId xmlns:p14="http://schemas.microsoft.com/office/powerpoint/2010/main" val="271714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49826" y="9433100"/>
            <a:ext cx="2946246"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5" tIns="48032" rIns="96065" bIns="48032" anchor="b"/>
          <a:lstStyle>
            <a:lvl1pPr defTabSz="971550">
              <a:defRPr>
                <a:solidFill>
                  <a:schemeClr val="tx1"/>
                </a:solidFill>
                <a:latin typeface="Arial" charset="0"/>
              </a:defRPr>
            </a:lvl1pPr>
            <a:lvl2pPr marL="742950" indent="-285750" defTabSz="971550">
              <a:defRPr>
                <a:solidFill>
                  <a:schemeClr val="tx1"/>
                </a:solidFill>
                <a:latin typeface="Arial" charset="0"/>
              </a:defRPr>
            </a:lvl2pPr>
            <a:lvl3pPr marL="1143000" indent="-228600" defTabSz="971550">
              <a:defRPr>
                <a:solidFill>
                  <a:schemeClr val="tx1"/>
                </a:solidFill>
                <a:latin typeface="Arial" charset="0"/>
              </a:defRPr>
            </a:lvl3pPr>
            <a:lvl4pPr marL="1600200" indent="-228600" defTabSz="971550">
              <a:defRPr>
                <a:solidFill>
                  <a:schemeClr val="tx1"/>
                </a:solidFill>
                <a:latin typeface="Arial" charset="0"/>
              </a:defRPr>
            </a:lvl4pPr>
            <a:lvl5pPr marL="2057400" indent="-228600" defTabSz="971550">
              <a:defRPr>
                <a:solidFill>
                  <a:schemeClr val="tx1"/>
                </a:solidFill>
                <a:latin typeface="Arial" charset="0"/>
              </a:defRPr>
            </a:lvl5pPr>
            <a:lvl6pPr marL="2514600" indent="-228600" defTabSz="971550" eaLnBrk="0" fontAlgn="base" hangingPunct="0">
              <a:spcBef>
                <a:spcPct val="0"/>
              </a:spcBef>
              <a:spcAft>
                <a:spcPct val="0"/>
              </a:spcAft>
              <a:defRPr>
                <a:solidFill>
                  <a:schemeClr val="tx1"/>
                </a:solidFill>
                <a:latin typeface="Arial" charset="0"/>
              </a:defRPr>
            </a:lvl6pPr>
            <a:lvl7pPr marL="2971800" indent="-228600" defTabSz="971550" eaLnBrk="0" fontAlgn="base" hangingPunct="0">
              <a:spcBef>
                <a:spcPct val="0"/>
              </a:spcBef>
              <a:spcAft>
                <a:spcPct val="0"/>
              </a:spcAft>
              <a:defRPr>
                <a:solidFill>
                  <a:schemeClr val="tx1"/>
                </a:solidFill>
                <a:latin typeface="Arial" charset="0"/>
              </a:defRPr>
            </a:lvl7pPr>
            <a:lvl8pPr marL="3429000" indent="-228600" defTabSz="971550" eaLnBrk="0" fontAlgn="base" hangingPunct="0">
              <a:spcBef>
                <a:spcPct val="0"/>
              </a:spcBef>
              <a:spcAft>
                <a:spcPct val="0"/>
              </a:spcAft>
              <a:defRPr>
                <a:solidFill>
                  <a:schemeClr val="tx1"/>
                </a:solidFill>
                <a:latin typeface="Arial" charset="0"/>
              </a:defRPr>
            </a:lvl8pPr>
            <a:lvl9pPr marL="3886200" indent="-228600" defTabSz="971550" eaLnBrk="0" fontAlgn="base" hangingPunct="0">
              <a:spcBef>
                <a:spcPct val="0"/>
              </a:spcBef>
              <a:spcAft>
                <a:spcPct val="0"/>
              </a:spcAft>
              <a:defRPr>
                <a:solidFill>
                  <a:schemeClr val="tx1"/>
                </a:solidFill>
                <a:latin typeface="Arial" charset="0"/>
              </a:defRPr>
            </a:lvl9pPr>
          </a:lstStyle>
          <a:p>
            <a:pPr algn="r" eaLnBrk="1" hangingPunct="1"/>
            <a:fld id="{C7EE4F28-76EE-4F54-ACB0-E13596B1B19A}" type="slidenum">
              <a:rPr lang="en-US" altLang="en-US" sz="1300">
                <a:cs typeface="Arial" charset="0"/>
              </a:rPr>
              <a:pPr algn="r" eaLnBrk="1" hangingPunct="1"/>
              <a:t>10</a:t>
            </a:fld>
            <a:endParaRPr lang="en-US" altLang="en-US" sz="1300" dirty="0">
              <a:cs typeface="Arial" charset="0"/>
            </a:endParaRPr>
          </a:p>
        </p:txBody>
      </p:sp>
      <p:sp>
        <p:nvSpPr>
          <p:cNvPr id="79875" name="Rectangle 2"/>
          <p:cNvSpPr>
            <a:spLocks noGrp="1" noRot="1" noChangeAspect="1" noChangeArrowheads="1" noTextEdit="1"/>
          </p:cNvSpPr>
          <p:nvPr>
            <p:ph type="sldImg"/>
          </p:nvPr>
        </p:nvSpPr>
        <p:spPr bwMode="auto">
          <a:xfrm>
            <a:off x="919163"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a:xfrm>
            <a:off x="906785" y="4716552"/>
            <a:ext cx="4984107" cy="44673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5" tIns="48032" rIns="96065" bIns="48032"/>
          <a:lstStyle/>
          <a:p>
            <a:pPr eaLnBrk="1" hangingPunct="1"/>
            <a:endParaRPr lang="en-AU" altLang="en-US" dirty="0" smtClean="0"/>
          </a:p>
        </p:txBody>
      </p:sp>
      <p:sp>
        <p:nvSpPr>
          <p:cNvPr id="798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endParaRPr lang="en-AU" altLang="en-US" dirty="0" smtClean="0">
              <a:latin typeface="Calibri" pitchFamily="34" charset="0"/>
            </a:endParaRPr>
          </a:p>
        </p:txBody>
      </p:sp>
    </p:spTree>
    <p:extLst>
      <p:ext uri="{BB962C8B-B14F-4D97-AF65-F5344CB8AC3E}">
        <p14:creationId xmlns:p14="http://schemas.microsoft.com/office/powerpoint/2010/main" val="242654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49826" y="9433100"/>
            <a:ext cx="2946246"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5" tIns="48032" rIns="96065" bIns="48032" anchor="b"/>
          <a:lstStyle>
            <a:lvl1pPr defTabSz="971550">
              <a:defRPr>
                <a:solidFill>
                  <a:schemeClr val="tx1"/>
                </a:solidFill>
                <a:latin typeface="Arial" charset="0"/>
              </a:defRPr>
            </a:lvl1pPr>
            <a:lvl2pPr marL="742950" indent="-285750" defTabSz="971550">
              <a:defRPr>
                <a:solidFill>
                  <a:schemeClr val="tx1"/>
                </a:solidFill>
                <a:latin typeface="Arial" charset="0"/>
              </a:defRPr>
            </a:lvl2pPr>
            <a:lvl3pPr marL="1143000" indent="-228600" defTabSz="971550">
              <a:defRPr>
                <a:solidFill>
                  <a:schemeClr val="tx1"/>
                </a:solidFill>
                <a:latin typeface="Arial" charset="0"/>
              </a:defRPr>
            </a:lvl3pPr>
            <a:lvl4pPr marL="1600200" indent="-228600" defTabSz="971550">
              <a:defRPr>
                <a:solidFill>
                  <a:schemeClr val="tx1"/>
                </a:solidFill>
                <a:latin typeface="Arial" charset="0"/>
              </a:defRPr>
            </a:lvl4pPr>
            <a:lvl5pPr marL="2057400" indent="-228600" defTabSz="971550">
              <a:defRPr>
                <a:solidFill>
                  <a:schemeClr val="tx1"/>
                </a:solidFill>
                <a:latin typeface="Arial" charset="0"/>
              </a:defRPr>
            </a:lvl5pPr>
            <a:lvl6pPr marL="2514600" indent="-228600" defTabSz="971550" eaLnBrk="0" fontAlgn="base" hangingPunct="0">
              <a:spcBef>
                <a:spcPct val="0"/>
              </a:spcBef>
              <a:spcAft>
                <a:spcPct val="0"/>
              </a:spcAft>
              <a:defRPr>
                <a:solidFill>
                  <a:schemeClr val="tx1"/>
                </a:solidFill>
                <a:latin typeface="Arial" charset="0"/>
              </a:defRPr>
            </a:lvl6pPr>
            <a:lvl7pPr marL="2971800" indent="-228600" defTabSz="971550" eaLnBrk="0" fontAlgn="base" hangingPunct="0">
              <a:spcBef>
                <a:spcPct val="0"/>
              </a:spcBef>
              <a:spcAft>
                <a:spcPct val="0"/>
              </a:spcAft>
              <a:defRPr>
                <a:solidFill>
                  <a:schemeClr val="tx1"/>
                </a:solidFill>
                <a:latin typeface="Arial" charset="0"/>
              </a:defRPr>
            </a:lvl7pPr>
            <a:lvl8pPr marL="3429000" indent="-228600" defTabSz="971550" eaLnBrk="0" fontAlgn="base" hangingPunct="0">
              <a:spcBef>
                <a:spcPct val="0"/>
              </a:spcBef>
              <a:spcAft>
                <a:spcPct val="0"/>
              </a:spcAft>
              <a:defRPr>
                <a:solidFill>
                  <a:schemeClr val="tx1"/>
                </a:solidFill>
                <a:latin typeface="Arial" charset="0"/>
              </a:defRPr>
            </a:lvl8pPr>
            <a:lvl9pPr marL="3886200" indent="-228600" defTabSz="971550" eaLnBrk="0" fontAlgn="base" hangingPunct="0">
              <a:spcBef>
                <a:spcPct val="0"/>
              </a:spcBef>
              <a:spcAft>
                <a:spcPct val="0"/>
              </a:spcAft>
              <a:defRPr>
                <a:solidFill>
                  <a:schemeClr val="tx1"/>
                </a:solidFill>
                <a:latin typeface="Arial" charset="0"/>
              </a:defRPr>
            </a:lvl9pPr>
          </a:lstStyle>
          <a:p>
            <a:pPr algn="r" eaLnBrk="1" hangingPunct="1"/>
            <a:fld id="{C7EE4F28-76EE-4F54-ACB0-E13596B1B19A}" type="slidenum">
              <a:rPr lang="en-US" altLang="en-US" sz="1300">
                <a:cs typeface="Arial" charset="0"/>
              </a:rPr>
              <a:pPr algn="r" eaLnBrk="1" hangingPunct="1"/>
              <a:t>11</a:t>
            </a:fld>
            <a:endParaRPr lang="en-US" altLang="en-US" sz="1300" dirty="0">
              <a:cs typeface="Arial" charset="0"/>
            </a:endParaRPr>
          </a:p>
        </p:txBody>
      </p:sp>
      <p:sp>
        <p:nvSpPr>
          <p:cNvPr id="79875" name="Rectangle 2"/>
          <p:cNvSpPr>
            <a:spLocks noGrp="1" noRot="1" noChangeAspect="1" noChangeArrowheads="1" noTextEdit="1"/>
          </p:cNvSpPr>
          <p:nvPr>
            <p:ph type="sldImg"/>
          </p:nvPr>
        </p:nvSpPr>
        <p:spPr bwMode="auto">
          <a:xfrm>
            <a:off x="919163"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a:xfrm>
            <a:off x="906785" y="4716552"/>
            <a:ext cx="4984107" cy="44673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65" tIns="48032" rIns="96065" bIns="48032"/>
          <a:lstStyle/>
          <a:p>
            <a:pPr eaLnBrk="1" hangingPunct="1"/>
            <a:endParaRPr lang="en-AU" altLang="en-US" dirty="0" smtClean="0"/>
          </a:p>
        </p:txBody>
      </p:sp>
      <p:sp>
        <p:nvSpPr>
          <p:cNvPr id="798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endParaRPr lang="en-AU" altLang="en-US" dirty="0" smtClean="0">
              <a:latin typeface="Calibri" pitchFamily="34" charset="0"/>
            </a:endParaRPr>
          </a:p>
        </p:txBody>
      </p:sp>
    </p:spTree>
    <p:extLst>
      <p:ext uri="{BB962C8B-B14F-4D97-AF65-F5344CB8AC3E}">
        <p14:creationId xmlns:p14="http://schemas.microsoft.com/office/powerpoint/2010/main" val="410836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12</a:t>
            </a:fld>
            <a:endParaRPr lang="en-AU" altLang="en-US">
              <a:latin typeface="Calibri" pitchFamily="34" charset="0"/>
            </a:endParaRPr>
          </a:p>
        </p:txBody>
      </p:sp>
    </p:spTree>
    <p:extLst>
      <p:ext uri="{BB962C8B-B14F-4D97-AF65-F5344CB8AC3E}">
        <p14:creationId xmlns:p14="http://schemas.microsoft.com/office/powerpoint/2010/main" val="63021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13</a:t>
            </a:fld>
            <a:endParaRPr lang="en-AU" altLang="en-US">
              <a:latin typeface="Calibri" pitchFamily="34" charset="0"/>
            </a:endParaRPr>
          </a:p>
        </p:txBody>
      </p:sp>
    </p:spTree>
    <p:extLst>
      <p:ext uri="{BB962C8B-B14F-4D97-AF65-F5344CB8AC3E}">
        <p14:creationId xmlns:p14="http://schemas.microsoft.com/office/powerpoint/2010/main" val="90849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14</a:t>
            </a:fld>
            <a:endParaRPr lang="en-AU" altLang="en-US">
              <a:latin typeface="Calibri" pitchFamily="34" charset="0"/>
            </a:endParaRPr>
          </a:p>
        </p:txBody>
      </p:sp>
    </p:spTree>
    <p:extLst>
      <p:ext uri="{BB962C8B-B14F-4D97-AF65-F5344CB8AC3E}">
        <p14:creationId xmlns:p14="http://schemas.microsoft.com/office/powerpoint/2010/main" val="1053283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15</a:t>
            </a:fld>
            <a:endParaRPr lang="en-AU" altLang="en-US">
              <a:latin typeface="Calibri" pitchFamily="34" charset="0"/>
            </a:endParaRPr>
          </a:p>
        </p:txBody>
      </p:sp>
    </p:spTree>
    <p:extLst>
      <p:ext uri="{BB962C8B-B14F-4D97-AF65-F5344CB8AC3E}">
        <p14:creationId xmlns:p14="http://schemas.microsoft.com/office/powerpoint/2010/main" val="422643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16</a:t>
            </a:fld>
            <a:endParaRPr lang="en-AU" altLang="en-US">
              <a:latin typeface="Calibri" pitchFamily="34" charset="0"/>
            </a:endParaRPr>
          </a:p>
        </p:txBody>
      </p:sp>
    </p:spTree>
    <p:extLst>
      <p:ext uri="{BB962C8B-B14F-4D97-AF65-F5344CB8AC3E}">
        <p14:creationId xmlns:p14="http://schemas.microsoft.com/office/powerpoint/2010/main" val="72594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17</a:t>
            </a:fld>
            <a:endParaRPr lang="en-AU" altLang="en-US">
              <a:latin typeface="Calibri" pitchFamily="34" charset="0"/>
            </a:endParaRPr>
          </a:p>
        </p:txBody>
      </p:sp>
    </p:spTree>
    <p:extLst>
      <p:ext uri="{BB962C8B-B14F-4D97-AF65-F5344CB8AC3E}">
        <p14:creationId xmlns:p14="http://schemas.microsoft.com/office/powerpoint/2010/main" val="262168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18</a:t>
            </a:fld>
            <a:endParaRPr lang="en-AU" altLang="en-US">
              <a:latin typeface="Calibri" pitchFamily="34" charset="0"/>
            </a:endParaRPr>
          </a:p>
        </p:txBody>
      </p:sp>
    </p:spTree>
    <p:extLst>
      <p:ext uri="{BB962C8B-B14F-4D97-AF65-F5344CB8AC3E}">
        <p14:creationId xmlns:p14="http://schemas.microsoft.com/office/powerpoint/2010/main" val="2029034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19</a:t>
            </a:fld>
            <a:endParaRPr lang="en-AU" altLang="en-US">
              <a:latin typeface="Calibri" pitchFamily="34" charset="0"/>
            </a:endParaRPr>
          </a:p>
        </p:txBody>
      </p:sp>
    </p:spTree>
    <p:extLst>
      <p:ext uri="{BB962C8B-B14F-4D97-AF65-F5344CB8AC3E}">
        <p14:creationId xmlns:p14="http://schemas.microsoft.com/office/powerpoint/2010/main" val="114275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a:t>
            </a:fld>
            <a:endParaRPr lang="en-AU" altLang="en-US">
              <a:latin typeface="Calibri" pitchFamily="34" charset="0"/>
            </a:endParaRPr>
          </a:p>
        </p:txBody>
      </p:sp>
    </p:spTree>
    <p:extLst>
      <p:ext uri="{BB962C8B-B14F-4D97-AF65-F5344CB8AC3E}">
        <p14:creationId xmlns:p14="http://schemas.microsoft.com/office/powerpoint/2010/main" val="2762498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20</a:t>
            </a:fld>
            <a:endParaRPr lang="en-AU" altLang="en-US">
              <a:latin typeface="Calibri" pitchFamily="34" charset="0"/>
            </a:endParaRPr>
          </a:p>
        </p:txBody>
      </p:sp>
    </p:spTree>
    <p:extLst>
      <p:ext uri="{BB962C8B-B14F-4D97-AF65-F5344CB8AC3E}">
        <p14:creationId xmlns:p14="http://schemas.microsoft.com/office/powerpoint/2010/main" val="4020300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21</a:t>
            </a:fld>
            <a:endParaRPr lang="en-AU" altLang="en-US">
              <a:latin typeface="Calibri" pitchFamily="34" charset="0"/>
            </a:endParaRPr>
          </a:p>
        </p:txBody>
      </p:sp>
    </p:spTree>
    <p:extLst>
      <p:ext uri="{BB962C8B-B14F-4D97-AF65-F5344CB8AC3E}">
        <p14:creationId xmlns:p14="http://schemas.microsoft.com/office/powerpoint/2010/main" val="3641774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22</a:t>
            </a:fld>
            <a:endParaRPr lang="en-AU" altLang="en-US">
              <a:latin typeface="Calibri" pitchFamily="34" charset="0"/>
            </a:endParaRPr>
          </a:p>
        </p:txBody>
      </p:sp>
    </p:spTree>
    <p:extLst>
      <p:ext uri="{BB962C8B-B14F-4D97-AF65-F5344CB8AC3E}">
        <p14:creationId xmlns:p14="http://schemas.microsoft.com/office/powerpoint/2010/main" val="296388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23</a:t>
            </a:fld>
            <a:endParaRPr lang="en-AU" altLang="en-US">
              <a:latin typeface="Calibri" pitchFamily="34" charset="0"/>
            </a:endParaRPr>
          </a:p>
        </p:txBody>
      </p:sp>
    </p:spTree>
    <p:extLst>
      <p:ext uri="{BB962C8B-B14F-4D97-AF65-F5344CB8AC3E}">
        <p14:creationId xmlns:p14="http://schemas.microsoft.com/office/powerpoint/2010/main" val="3714279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24</a:t>
            </a:fld>
            <a:endParaRPr lang="en-AU" altLang="en-US">
              <a:latin typeface="Calibri" pitchFamily="34" charset="0"/>
            </a:endParaRPr>
          </a:p>
        </p:txBody>
      </p:sp>
    </p:spTree>
    <p:extLst>
      <p:ext uri="{BB962C8B-B14F-4D97-AF65-F5344CB8AC3E}">
        <p14:creationId xmlns:p14="http://schemas.microsoft.com/office/powerpoint/2010/main" val="4535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49826" y="9433100"/>
            <a:ext cx="2946246"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48" tIns="48023" rIns="96048" bIns="48023" anchor="b"/>
          <a:lstStyle>
            <a:lvl1pPr defTabSz="971550">
              <a:defRPr>
                <a:solidFill>
                  <a:schemeClr val="tx1"/>
                </a:solidFill>
                <a:latin typeface="Arial" charset="0"/>
              </a:defRPr>
            </a:lvl1pPr>
            <a:lvl2pPr marL="742950" indent="-285750" defTabSz="971550">
              <a:defRPr>
                <a:solidFill>
                  <a:schemeClr val="tx1"/>
                </a:solidFill>
                <a:latin typeface="Arial" charset="0"/>
              </a:defRPr>
            </a:lvl2pPr>
            <a:lvl3pPr marL="1143000" indent="-228600" defTabSz="971550">
              <a:defRPr>
                <a:solidFill>
                  <a:schemeClr val="tx1"/>
                </a:solidFill>
                <a:latin typeface="Arial" charset="0"/>
              </a:defRPr>
            </a:lvl3pPr>
            <a:lvl4pPr marL="1600200" indent="-228600" defTabSz="971550">
              <a:defRPr>
                <a:solidFill>
                  <a:schemeClr val="tx1"/>
                </a:solidFill>
                <a:latin typeface="Arial" charset="0"/>
              </a:defRPr>
            </a:lvl4pPr>
            <a:lvl5pPr marL="2057400" indent="-228600" defTabSz="971550">
              <a:defRPr>
                <a:solidFill>
                  <a:schemeClr val="tx1"/>
                </a:solidFill>
                <a:latin typeface="Arial" charset="0"/>
              </a:defRPr>
            </a:lvl5pPr>
            <a:lvl6pPr marL="2514600" indent="-228600" defTabSz="971550" eaLnBrk="0" fontAlgn="base" hangingPunct="0">
              <a:spcBef>
                <a:spcPct val="0"/>
              </a:spcBef>
              <a:spcAft>
                <a:spcPct val="0"/>
              </a:spcAft>
              <a:defRPr>
                <a:solidFill>
                  <a:schemeClr val="tx1"/>
                </a:solidFill>
                <a:latin typeface="Arial" charset="0"/>
              </a:defRPr>
            </a:lvl6pPr>
            <a:lvl7pPr marL="2971800" indent="-228600" defTabSz="971550" eaLnBrk="0" fontAlgn="base" hangingPunct="0">
              <a:spcBef>
                <a:spcPct val="0"/>
              </a:spcBef>
              <a:spcAft>
                <a:spcPct val="0"/>
              </a:spcAft>
              <a:defRPr>
                <a:solidFill>
                  <a:schemeClr val="tx1"/>
                </a:solidFill>
                <a:latin typeface="Arial" charset="0"/>
              </a:defRPr>
            </a:lvl7pPr>
            <a:lvl8pPr marL="3429000" indent="-228600" defTabSz="971550" eaLnBrk="0" fontAlgn="base" hangingPunct="0">
              <a:spcBef>
                <a:spcPct val="0"/>
              </a:spcBef>
              <a:spcAft>
                <a:spcPct val="0"/>
              </a:spcAft>
              <a:defRPr>
                <a:solidFill>
                  <a:schemeClr val="tx1"/>
                </a:solidFill>
                <a:latin typeface="Arial" charset="0"/>
              </a:defRPr>
            </a:lvl8pPr>
            <a:lvl9pPr marL="3886200" indent="-228600" defTabSz="971550" eaLnBrk="0" fontAlgn="base" hangingPunct="0">
              <a:spcBef>
                <a:spcPct val="0"/>
              </a:spcBef>
              <a:spcAft>
                <a:spcPct val="0"/>
              </a:spcAft>
              <a:defRPr>
                <a:solidFill>
                  <a:schemeClr val="tx1"/>
                </a:solidFill>
                <a:latin typeface="Arial" charset="0"/>
              </a:defRPr>
            </a:lvl9pPr>
          </a:lstStyle>
          <a:p>
            <a:pPr algn="r" eaLnBrk="1" hangingPunct="1"/>
            <a:fld id="{F214C272-6255-4AF8-B294-4FFEBA5667E1}" type="slidenum">
              <a:rPr lang="en-US" altLang="en-US" sz="1300">
                <a:cs typeface="Arial" charset="0"/>
              </a:rPr>
              <a:pPr algn="r" eaLnBrk="1" hangingPunct="1"/>
              <a:t>25</a:t>
            </a:fld>
            <a:endParaRPr lang="en-US" altLang="en-US" sz="1300" dirty="0">
              <a:cs typeface="Arial" charset="0"/>
            </a:endParaRPr>
          </a:p>
        </p:txBody>
      </p:sp>
      <p:sp>
        <p:nvSpPr>
          <p:cNvPr id="146435" name="Rectangle 2"/>
          <p:cNvSpPr>
            <a:spLocks noGrp="1" noRot="1" noChangeAspect="1" noChangeArrowheads="1" noTextEdit="1"/>
          </p:cNvSpPr>
          <p:nvPr>
            <p:ph type="sldImg"/>
          </p:nvPr>
        </p:nvSpPr>
        <p:spPr bwMode="auto">
          <a:xfrm>
            <a:off x="919163" y="746125"/>
            <a:ext cx="4962525"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a:xfrm>
            <a:off x="906785" y="4716552"/>
            <a:ext cx="4984107" cy="44673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48" tIns="48023" rIns="96048" bIns="48023"/>
          <a:lstStyle/>
          <a:p>
            <a:pPr eaLnBrk="1" hangingPunct="1"/>
            <a:endParaRPr lang="en-AU" altLang="en-US" dirty="0" smtClean="0"/>
          </a:p>
        </p:txBody>
      </p:sp>
    </p:spTree>
    <p:extLst>
      <p:ext uri="{BB962C8B-B14F-4D97-AF65-F5344CB8AC3E}">
        <p14:creationId xmlns:p14="http://schemas.microsoft.com/office/powerpoint/2010/main" val="1481112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3</a:t>
            </a:fld>
            <a:endParaRPr lang="en-AU" altLang="en-US">
              <a:latin typeface="Calibri" pitchFamily="34" charset="0"/>
            </a:endParaRPr>
          </a:p>
        </p:txBody>
      </p:sp>
    </p:spTree>
    <p:extLst>
      <p:ext uri="{BB962C8B-B14F-4D97-AF65-F5344CB8AC3E}">
        <p14:creationId xmlns:p14="http://schemas.microsoft.com/office/powerpoint/2010/main" val="3645390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4</a:t>
            </a:fld>
            <a:endParaRPr lang="en-AU" altLang="en-US">
              <a:latin typeface="Calibri" pitchFamily="34" charset="0"/>
            </a:endParaRPr>
          </a:p>
        </p:txBody>
      </p:sp>
    </p:spTree>
    <p:extLst>
      <p:ext uri="{BB962C8B-B14F-4D97-AF65-F5344CB8AC3E}">
        <p14:creationId xmlns:p14="http://schemas.microsoft.com/office/powerpoint/2010/main" val="80820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5</a:t>
            </a:fld>
            <a:endParaRPr lang="en-AU" altLang="en-US">
              <a:latin typeface="Calibri" pitchFamily="34" charset="0"/>
            </a:endParaRPr>
          </a:p>
        </p:txBody>
      </p:sp>
    </p:spTree>
    <p:extLst>
      <p:ext uri="{BB962C8B-B14F-4D97-AF65-F5344CB8AC3E}">
        <p14:creationId xmlns:p14="http://schemas.microsoft.com/office/powerpoint/2010/main" val="111393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6</a:t>
            </a:fld>
            <a:endParaRPr lang="en-AU" altLang="en-US">
              <a:latin typeface="Calibri" pitchFamily="34" charset="0"/>
            </a:endParaRPr>
          </a:p>
        </p:txBody>
      </p:sp>
    </p:spTree>
    <p:extLst>
      <p:ext uri="{BB962C8B-B14F-4D97-AF65-F5344CB8AC3E}">
        <p14:creationId xmlns:p14="http://schemas.microsoft.com/office/powerpoint/2010/main" val="136515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7</a:t>
            </a:fld>
            <a:endParaRPr lang="en-AU" altLang="en-US">
              <a:latin typeface="Calibri" pitchFamily="34" charset="0"/>
            </a:endParaRPr>
          </a:p>
        </p:txBody>
      </p:sp>
    </p:spTree>
    <p:extLst>
      <p:ext uri="{BB962C8B-B14F-4D97-AF65-F5344CB8AC3E}">
        <p14:creationId xmlns:p14="http://schemas.microsoft.com/office/powerpoint/2010/main" val="258819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8</a:t>
            </a:fld>
            <a:endParaRPr lang="en-AU" altLang="en-US">
              <a:latin typeface="Calibri" pitchFamily="34" charset="0"/>
            </a:endParaRPr>
          </a:p>
        </p:txBody>
      </p:sp>
    </p:spTree>
    <p:extLst>
      <p:ext uri="{BB962C8B-B14F-4D97-AF65-F5344CB8AC3E}">
        <p14:creationId xmlns:p14="http://schemas.microsoft.com/office/powerpoint/2010/main" val="236509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9C5C13E0-65B5-483A-89AA-A6747922650A}" type="slidenum">
              <a:rPr lang="en-AU" altLang="en-US">
                <a:latin typeface="Calibri" pitchFamily="34" charset="0"/>
              </a:rPr>
              <a:pPr/>
              <a:t>9</a:t>
            </a:fld>
            <a:endParaRPr lang="en-AU" altLang="en-US">
              <a:latin typeface="Calibri" pitchFamily="34" charset="0"/>
            </a:endParaRPr>
          </a:p>
        </p:txBody>
      </p:sp>
    </p:spTree>
    <p:extLst>
      <p:ext uri="{BB962C8B-B14F-4D97-AF65-F5344CB8AC3E}">
        <p14:creationId xmlns:p14="http://schemas.microsoft.com/office/powerpoint/2010/main" val="178135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6" name="TextBox 5"/>
          <p:cNvSpPr txBox="1"/>
          <p:nvPr userDrawn="1"/>
        </p:nvSpPr>
        <p:spPr>
          <a:xfrm>
            <a:off x="-1198563" y="2143125"/>
            <a:ext cx="914400" cy="914400"/>
          </a:xfrm>
          <a:prstGeom prst="rect">
            <a:avLst/>
          </a:prstGeom>
          <a:ln>
            <a:noFill/>
          </a:ln>
        </p:spPr>
        <p:txBody>
          <a:bodyPr vert="horz" wrap="none" lIns="0" tIns="0" rIns="0" bIns="0" rtlCol="0" anchor="t" anchorCtr="0">
            <a:noAutofit/>
          </a:bodyPr>
          <a:lstStyle/>
          <a:p>
            <a:endParaRPr lang="en-US" sz="4000" b="0" dirty="0" smtClean="0">
              <a:latin typeface="Arial Rounded MT Bold"/>
              <a:cs typeface="Arial Rounded MT Bold"/>
            </a:endParaRPr>
          </a:p>
        </p:txBody>
      </p:sp>
      <p:sp>
        <p:nvSpPr>
          <p:cNvPr id="9" name="Content Placeholder 2"/>
          <p:cNvSpPr>
            <a:spLocks noGrp="1"/>
          </p:cNvSpPr>
          <p:nvPr>
            <p:ph sz="half" idx="1"/>
          </p:nvPr>
        </p:nvSpPr>
        <p:spPr>
          <a:xfrm>
            <a:off x="539551" y="3006726"/>
            <a:ext cx="8200687" cy="2133650"/>
          </a:xfrm>
          <a:prstGeom prst="rect">
            <a:avLst/>
          </a:prstGeom>
        </p:spPr>
        <p:txBody>
          <a:bodyPr/>
          <a:lstStyle>
            <a:lvl1pPr marL="0" indent="0">
              <a:buClrTx/>
              <a:defRPr sz="2000" b="1">
                <a:solidFill>
                  <a:schemeClr val="bg1">
                    <a:lumMod val="50000"/>
                  </a:schemeClr>
                </a:solidFill>
              </a:defRPr>
            </a:lvl1pPr>
            <a:lvl2pPr marL="0" indent="-211138">
              <a:buClrTx/>
              <a:buFont typeface="Arial"/>
              <a:buChar char="•"/>
              <a:defRPr sz="2000">
                <a:solidFill>
                  <a:srgbClr val="000000"/>
                </a:solidFill>
              </a:defRPr>
            </a:lvl2pPr>
            <a:lvl3pPr marL="720000" indent="-219075">
              <a:buClrTx/>
              <a:buFont typeface="Arial"/>
              <a:buChar char="•"/>
              <a:defRPr sz="2000">
                <a:solidFill>
                  <a:srgbClr val="000000"/>
                </a:solidFill>
              </a:defRPr>
            </a:lvl3pPr>
            <a:lvl4pPr marL="1440000" indent="-192088">
              <a:buClrTx/>
              <a:buFont typeface="Arial"/>
              <a:buChar char="•"/>
              <a:defRPr sz="2000">
                <a:solidFill>
                  <a:srgbClr val="000000"/>
                </a:solidFill>
              </a:defRPr>
            </a:lvl4pPr>
            <a:lvl5pPr marL="2160000" indent="-219075">
              <a:buClrTx/>
              <a:buFont typeface="Arial"/>
              <a:buChar char="•"/>
              <a:defRPr sz="2000">
                <a:solidFill>
                  <a:srgbClr val="000000"/>
                </a:solidFill>
              </a:defRPr>
            </a:lvl5pPr>
            <a:lvl6pPr>
              <a:defRPr sz="1800"/>
            </a:lvl6pPr>
            <a:lvl7pPr>
              <a:defRPr sz="1800"/>
            </a:lvl7pPr>
            <a:lvl8pPr>
              <a:defRPr sz="1800"/>
            </a:lvl8pPr>
            <a:lvl9pPr>
              <a:defRPr sz="1800"/>
            </a:lvl9pPr>
          </a:lstStyle>
          <a:p>
            <a:pPr lvl="0"/>
            <a:r>
              <a:rPr lang="en-AU" dirty="0" smtClean="0"/>
              <a:t>Click to edit Master text styles</a:t>
            </a:r>
          </a:p>
        </p:txBody>
      </p:sp>
      <p:sp>
        <p:nvSpPr>
          <p:cNvPr id="10" name="Title 1"/>
          <p:cNvSpPr>
            <a:spLocks noGrp="1"/>
          </p:cNvSpPr>
          <p:nvPr>
            <p:ph type="title"/>
          </p:nvPr>
        </p:nvSpPr>
        <p:spPr>
          <a:xfrm>
            <a:off x="539552" y="2492841"/>
            <a:ext cx="8200686" cy="360040"/>
          </a:xfrm>
          <a:prstGeom prst="rect">
            <a:avLst/>
          </a:prstGeom>
        </p:spPr>
        <p:txBody>
          <a:bodyPr>
            <a:noAutofit/>
          </a:bodyPr>
          <a:lstStyle>
            <a:lvl1pPr>
              <a:defRPr sz="4200" b="0">
                <a:solidFill>
                  <a:srgbClr val="05D1FC"/>
                </a:solidFill>
              </a:defRPr>
            </a:lvl1pPr>
          </a:lstStyle>
          <a:p>
            <a:r>
              <a:rPr lang="en-AU" dirty="0" smtClean="0"/>
              <a:t>Click to edit Master title style</a:t>
            </a:r>
            <a:endParaRPr lang="en-AU" dirty="0"/>
          </a:p>
        </p:txBody>
      </p:sp>
      <p:sp>
        <p:nvSpPr>
          <p:cNvPr id="12" name="Content Placeholder 2"/>
          <p:cNvSpPr>
            <a:spLocks noGrp="1"/>
          </p:cNvSpPr>
          <p:nvPr>
            <p:ph sz="half" idx="11"/>
          </p:nvPr>
        </p:nvSpPr>
        <p:spPr>
          <a:xfrm>
            <a:off x="539552" y="6058478"/>
            <a:ext cx="8200687" cy="444047"/>
          </a:xfrm>
          <a:prstGeom prst="rect">
            <a:avLst/>
          </a:prstGeom>
        </p:spPr>
        <p:txBody>
          <a:bodyPr/>
          <a:lstStyle>
            <a:lvl1pPr marL="0" indent="0">
              <a:buClrTx/>
              <a:defRPr sz="2000" b="0">
                <a:solidFill>
                  <a:srgbClr val="FFFFFF"/>
                </a:solidFill>
              </a:defRPr>
            </a:lvl1pPr>
            <a:lvl2pPr marL="0" indent="-211138">
              <a:buClrTx/>
              <a:buFont typeface="Arial"/>
              <a:buChar char="•"/>
              <a:defRPr sz="2000">
                <a:solidFill>
                  <a:srgbClr val="000000"/>
                </a:solidFill>
              </a:defRPr>
            </a:lvl2pPr>
            <a:lvl3pPr marL="720000" indent="-219075">
              <a:buClrTx/>
              <a:buFont typeface="Arial"/>
              <a:buChar char="•"/>
              <a:defRPr sz="2000">
                <a:solidFill>
                  <a:srgbClr val="000000"/>
                </a:solidFill>
              </a:defRPr>
            </a:lvl3pPr>
            <a:lvl4pPr marL="1440000" indent="-192088">
              <a:buClrTx/>
              <a:buFont typeface="Arial"/>
              <a:buChar char="•"/>
              <a:defRPr sz="2000">
                <a:solidFill>
                  <a:srgbClr val="000000"/>
                </a:solidFill>
              </a:defRPr>
            </a:lvl4pPr>
            <a:lvl5pPr marL="2160000" indent="-219075">
              <a:buClrTx/>
              <a:buFont typeface="Arial"/>
              <a:buChar char="•"/>
              <a:defRPr sz="2000">
                <a:solidFill>
                  <a:srgbClr val="000000"/>
                </a:solidFill>
              </a:defRPr>
            </a:lvl5pPr>
            <a:lvl6pPr>
              <a:defRPr sz="1800"/>
            </a:lvl6pPr>
            <a:lvl7pPr>
              <a:defRPr sz="1800"/>
            </a:lvl7pPr>
            <a:lvl8pPr>
              <a:defRPr sz="1800"/>
            </a:lvl8pPr>
            <a:lvl9pPr>
              <a:defRPr sz="1800"/>
            </a:lvl9pPr>
          </a:lstStyle>
          <a:p>
            <a:pPr lvl="0"/>
            <a:r>
              <a:rPr lang="en-AU" dirty="0"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28"/>
            <a:ext cx="6400800" cy="494694"/>
          </a:xfrm>
          <a:prstGeom prst="rect">
            <a:avLst/>
          </a:prstGeom>
        </p:spPr>
        <p:txBody>
          <a:bodyPr/>
          <a:lstStyle/>
          <a:p>
            <a:r>
              <a:rPr lang="en-AU"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TextBox 5"/>
          <p:cNvSpPr txBox="1"/>
          <p:nvPr userDrawn="1"/>
        </p:nvSpPr>
        <p:spPr>
          <a:xfrm>
            <a:off x="8212347" y="6547449"/>
            <a:ext cx="776378" cy="200055"/>
          </a:xfrm>
          <a:prstGeom prst="rect">
            <a:avLst/>
          </a:prstGeom>
          <a:noFill/>
        </p:spPr>
        <p:txBody>
          <a:bodyPr wrap="square" rtlCol="0">
            <a:spAutoFit/>
          </a:bodyPr>
          <a:lstStyle/>
          <a:p>
            <a:fld id="{1E5D8605-9FB8-4B88-9AF7-10F751495952}" type="slidenum">
              <a:rPr lang="en-AU" sz="700" smtClean="0">
                <a:solidFill>
                  <a:schemeClr val="bg1"/>
                </a:solidFill>
              </a:rPr>
              <a:t>‹#›</a:t>
            </a:fld>
            <a:endParaRPr lang="en-AU" sz="700" dirty="0">
              <a:solidFill>
                <a:schemeClr val="bg1"/>
              </a:solidFill>
            </a:endParaRPr>
          </a:p>
        </p:txBody>
      </p:sp>
      <p:sp>
        <p:nvSpPr>
          <p:cNvPr id="4" name="Rectangle 3"/>
          <p:cNvSpPr/>
          <p:nvPr userDrawn="1"/>
        </p:nvSpPr>
        <p:spPr>
          <a:xfrm>
            <a:off x="6483927" y="152400"/>
            <a:ext cx="2504798" cy="720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45594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0" y="2400164"/>
            <a:ext cx="9144000" cy="4457836"/>
          </a:xfrm>
          <a:prstGeom prst="rect">
            <a:avLst/>
          </a:prstGeom>
        </p:spPr>
      </p:pic>
      <p:pic>
        <p:nvPicPr>
          <p:cNvPr id="16" name="Picture 15"/>
          <p:cNvPicPr>
            <a:picLocks noChangeAspect="1"/>
          </p:cNvPicPr>
          <p:nvPr userDrawn="1"/>
        </p:nvPicPr>
        <p:blipFill>
          <a:blip r:embed="rId4"/>
          <a:stretch>
            <a:fillRect/>
          </a:stretch>
        </p:blipFill>
        <p:spPr>
          <a:xfrm>
            <a:off x="429897" y="543622"/>
            <a:ext cx="2940866" cy="846786"/>
          </a:xfrm>
          <a:prstGeom prst="rect">
            <a:avLst/>
          </a:prstGeom>
        </p:spPr>
      </p:pic>
      <p:pic>
        <p:nvPicPr>
          <p:cNvPr id="17" name="Picture 16"/>
          <p:cNvPicPr>
            <a:picLocks noChangeAspect="1"/>
          </p:cNvPicPr>
          <p:nvPr userDrawn="1"/>
        </p:nvPicPr>
        <p:blipFill>
          <a:blip r:embed="rId5"/>
          <a:stretch>
            <a:fillRect/>
          </a:stretch>
        </p:blipFill>
        <p:spPr>
          <a:xfrm>
            <a:off x="6939629" y="1073485"/>
            <a:ext cx="1788782" cy="13364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ts val="3000"/>
        </a:lnSpc>
        <a:spcBef>
          <a:spcPct val="0"/>
        </a:spcBef>
        <a:buNone/>
        <a:defRPr sz="2400" b="1" kern="1200">
          <a:solidFill>
            <a:schemeClr val="tx1"/>
          </a:solidFill>
          <a:latin typeface="Calibri" pitchFamily="34" charset="0"/>
          <a:ea typeface="+mj-ea"/>
          <a:cs typeface="+mj-cs"/>
        </a:defRPr>
      </a:lvl1pPr>
    </p:titleStyle>
    <p:bodyStyle>
      <a:lvl1pPr marL="342900" indent="-342900" algn="l" defTabSz="914400" rtl="0" eaLnBrk="1" latinLnBrk="0" hangingPunct="1">
        <a:spcBef>
          <a:spcPct val="20000"/>
        </a:spcBef>
        <a:buClr>
          <a:schemeClr val="accent2"/>
        </a:buClr>
        <a:buFont typeface="Calibri" pitchFamily="34" charset="0"/>
        <a:buNone/>
        <a:defRPr sz="2000" u="none" kern="1200" baseline="0">
          <a:solidFill>
            <a:schemeClr val="tx1"/>
          </a:solidFill>
          <a:uFillTx/>
          <a:latin typeface="Calibri" pitchFamily="34" charset="0"/>
          <a:ea typeface="+mn-ea"/>
          <a:cs typeface="+mn-cs"/>
        </a:defRPr>
      </a:lvl1pPr>
      <a:lvl2pPr marL="0" indent="-211138" algn="l" defTabSz="914400" rtl="0" eaLnBrk="1" latinLnBrk="0" hangingPunct="1">
        <a:spcBef>
          <a:spcPts val="600"/>
        </a:spcBef>
        <a:buClr>
          <a:schemeClr val="bg1"/>
        </a:buClr>
        <a:buFont typeface="Arial"/>
        <a:buChar char="•"/>
        <a:defRPr sz="2000" u="none" kern="1200" baseline="0">
          <a:solidFill>
            <a:schemeClr val="tx1"/>
          </a:solidFill>
          <a:uFillTx/>
          <a:latin typeface="Calibri" pitchFamily="34" charset="0"/>
          <a:ea typeface="+mn-ea"/>
          <a:cs typeface="+mn-cs"/>
        </a:defRPr>
      </a:lvl2pPr>
      <a:lvl3pPr marL="720000" indent="-219075" algn="l" defTabSz="914400" rtl="0" eaLnBrk="1" latinLnBrk="0" hangingPunct="1">
        <a:spcBef>
          <a:spcPts val="600"/>
        </a:spcBef>
        <a:buClr>
          <a:schemeClr val="bg1"/>
        </a:buClr>
        <a:buFont typeface="Arial"/>
        <a:buChar char="•"/>
        <a:defRPr sz="2000" u="none" kern="1200" baseline="0">
          <a:solidFill>
            <a:schemeClr val="tx1"/>
          </a:solidFill>
          <a:uFillTx/>
          <a:latin typeface="Calibri" pitchFamily="34" charset="0"/>
          <a:ea typeface="+mn-ea"/>
          <a:cs typeface="+mn-cs"/>
        </a:defRPr>
      </a:lvl3pPr>
      <a:lvl4pPr marL="1440000" indent="-192088" algn="l" defTabSz="914400" rtl="0" eaLnBrk="1" latinLnBrk="0" hangingPunct="1">
        <a:spcBef>
          <a:spcPts val="600"/>
        </a:spcBef>
        <a:buClr>
          <a:schemeClr val="bg1"/>
        </a:buClr>
        <a:buFont typeface="Arial"/>
        <a:buChar char="•"/>
        <a:defRPr sz="2000" u="none" kern="1200" baseline="0">
          <a:solidFill>
            <a:schemeClr val="tx1"/>
          </a:solidFill>
          <a:uFillTx/>
          <a:latin typeface="Calibri" pitchFamily="34" charset="0"/>
          <a:ea typeface="+mn-ea"/>
          <a:cs typeface="+mn-cs"/>
        </a:defRPr>
      </a:lvl4pPr>
      <a:lvl5pPr marL="2160000" indent="-219075" algn="l" defTabSz="914400" rtl="0" eaLnBrk="1" latinLnBrk="0" hangingPunct="1">
        <a:spcBef>
          <a:spcPts val="600"/>
        </a:spcBef>
        <a:buClr>
          <a:schemeClr val="bg1"/>
        </a:buClr>
        <a:buFont typeface="Arial"/>
        <a:buChar char="•"/>
        <a:defRPr sz="2000" u="none" kern="1200" baseline="0">
          <a:solidFill>
            <a:schemeClr val="tx1"/>
          </a:solidFill>
          <a:uFillTx/>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0" y="5397938"/>
            <a:ext cx="9144000" cy="1466081"/>
          </a:xfrm>
          <a:prstGeom prst="rect">
            <a:avLst/>
          </a:prstGeom>
        </p:spPr>
      </p:pic>
      <p:grpSp>
        <p:nvGrpSpPr>
          <p:cNvPr id="2" name="Group 1"/>
          <p:cNvGrpSpPr/>
          <p:nvPr userDrawn="1"/>
        </p:nvGrpSpPr>
        <p:grpSpPr>
          <a:xfrm>
            <a:off x="0" y="209539"/>
            <a:ext cx="9144000" cy="704248"/>
            <a:chOff x="0" y="209539"/>
            <a:chExt cx="9144000" cy="704248"/>
          </a:xfrm>
        </p:grpSpPr>
        <p:pic>
          <p:nvPicPr>
            <p:cNvPr id="7" name="Picture 6"/>
            <p:cNvPicPr>
              <a:picLocks noChangeAspect="1"/>
            </p:cNvPicPr>
            <p:nvPr userDrawn="1"/>
          </p:nvPicPr>
          <p:blipFill rotWithShape="1">
            <a:blip r:embed="rId4"/>
            <a:srcRect r="25131"/>
            <a:stretch/>
          </p:blipFill>
          <p:spPr>
            <a:xfrm>
              <a:off x="0" y="269843"/>
              <a:ext cx="9144000" cy="643944"/>
            </a:xfrm>
            <a:prstGeom prst="rect">
              <a:avLst/>
            </a:prstGeom>
          </p:spPr>
        </p:pic>
        <p:pic>
          <p:nvPicPr>
            <p:cNvPr id="1026" name="Picture 2" descr="C:\USERS\ROBERT~1.MOR\APPDATA\LOCAL\TEMP\wzc821\SMI Logos JPGs\Smarter Money Active Cash.jp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l="2887" t="14732" r="3208" b="17586"/>
            <a:stretch/>
          </p:blipFill>
          <p:spPr bwMode="auto">
            <a:xfrm>
              <a:off x="6631381" y="209539"/>
              <a:ext cx="2186597" cy="6705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3998052"/>
      </p:ext>
    </p:extLst>
  </p:cSld>
  <p:clrMap bg1="lt1" tx1="dk1" bg2="lt2" tx2="dk2" accent1="accent1" accent2="accent2" accent3="accent3" accent4="accent4" accent5="accent5" accent6="accent6" hlink="hlink" folHlink="folHlink"/>
  <p:sldLayoutIdLst>
    <p:sldLayoutId id="2147483657" r:id="rId1"/>
  </p:sldLayoutIdLst>
  <p:hf hdr="0" ftr="0" dt="0"/>
  <p:txStyles>
    <p:titleStyle>
      <a:lvl1pPr algn="l" defTabSz="457200" rtl="0" eaLnBrk="1" latinLnBrk="0" hangingPunct="1">
        <a:spcBef>
          <a:spcPct val="0"/>
        </a:spcBef>
        <a:buNone/>
        <a:defRPr sz="2600" kern="1200">
          <a:solidFill>
            <a:srgbClr val="05D1FC"/>
          </a:solidFill>
          <a:latin typeface="+mj-lt"/>
          <a:ea typeface="+mj-ea"/>
          <a:cs typeface="+mj-cs"/>
        </a:defRPr>
      </a:lvl1pPr>
    </p:titleStyle>
    <p:bodyStyle>
      <a:lvl1pPr marL="0" indent="0" algn="l" defTabSz="457200" rtl="0" eaLnBrk="1" latinLnBrk="0" hangingPunct="1">
        <a:spcBef>
          <a:spcPct val="20000"/>
        </a:spcBef>
        <a:buFont typeface="Arial"/>
        <a:buNone/>
        <a:defRPr sz="1600" b="1" kern="1200">
          <a:solidFill>
            <a:srgbClr val="05D1FC"/>
          </a:solidFill>
          <a:latin typeface="+mn-lt"/>
          <a:ea typeface="+mn-ea"/>
          <a:cs typeface="+mn-cs"/>
        </a:defRPr>
      </a:lvl1pPr>
      <a:lvl2pPr marL="457200" indent="0" algn="l" defTabSz="457200" rtl="0" eaLnBrk="1" latinLnBrk="0" hangingPunct="1">
        <a:spcBef>
          <a:spcPct val="20000"/>
        </a:spcBef>
        <a:buFont typeface="Arial"/>
        <a:buNone/>
        <a:defRPr sz="1600" kern="1200">
          <a:solidFill>
            <a:schemeClr val="bg1">
              <a:lumMod val="50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bg1">
              <a:lumMod val="50000"/>
            </a:schemeClr>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bg1">
              <a:lumMod val="50000"/>
            </a:schemeClr>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bg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1"/>
          </p:nvPr>
        </p:nvSpPr>
        <p:spPr>
          <a:xfrm>
            <a:off x="539551" y="2919533"/>
            <a:ext cx="8200687" cy="650874"/>
          </a:xfrm>
        </p:spPr>
        <p:txBody>
          <a:bodyPr/>
          <a:lstStyle/>
          <a:p>
            <a:r>
              <a:rPr lang="en-US" dirty="0" smtClean="0"/>
              <a:t>Christopher Joye, Portfolio Manager</a:t>
            </a:r>
            <a:endParaRPr lang="en-US" b="0" dirty="0"/>
          </a:p>
        </p:txBody>
      </p:sp>
      <p:sp>
        <p:nvSpPr>
          <p:cNvPr id="12" name="Title 11"/>
          <p:cNvSpPr>
            <a:spLocks noGrp="1"/>
          </p:cNvSpPr>
          <p:nvPr>
            <p:ph type="title"/>
          </p:nvPr>
        </p:nvSpPr>
        <p:spPr>
          <a:xfrm>
            <a:off x="539552" y="2490318"/>
            <a:ext cx="8200686" cy="360040"/>
          </a:xfrm>
        </p:spPr>
        <p:txBody>
          <a:bodyPr/>
          <a:lstStyle/>
          <a:p>
            <a:r>
              <a:rPr lang="en-US" dirty="0" smtClean="0"/>
              <a:t>Bubbles, Bank Defaults, Bail-In</a:t>
            </a:r>
            <a:endParaRPr lang="en-US" dirty="0"/>
          </a:p>
        </p:txBody>
      </p:sp>
      <p:sp>
        <p:nvSpPr>
          <p:cNvPr id="14" name="Content Placeholder 13"/>
          <p:cNvSpPr>
            <a:spLocks noGrp="1"/>
          </p:cNvSpPr>
          <p:nvPr>
            <p:ph sz="half" idx="11"/>
          </p:nvPr>
        </p:nvSpPr>
        <p:spPr/>
        <p:txBody>
          <a:bodyPr/>
          <a:lstStyle/>
          <a:p>
            <a:r>
              <a:rPr lang="en-US" dirty="0" smtClean="0"/>
              <a:t>March 2016</a:t>
            </a:r>
            <a:endParaRPr lang="en-US" dirty="0"/>
          </a:p>
        </p:txBody>
      </p:sp>
      <p:sp>
        <p:nvSpPr>
          <p:cNvPr id="5" name="Title 11"/>
          <p:cNvSpPr txBox="1">
            <a:spLocks/>
          </p:cNvSpPr>
          <p:nvPr/>
        </p:nvSpPr>
        <p:spPr>
          <a:xfrm>
            <a:off x="543362" y="3374238"/>
            <a:ext cx="8200686" cy="360040"/>
          </a:xfrm>
          <a:prstGeom prst="rect">
            <a:avLst/>
          </a:prstGeom>
        </p:spPr>
        <p:txBody>
          <a:bodyPr>
            <a:noAutofit/>
          </a:bodyPr>
          <a:lstStyle>
            <a:lvl1pPr algn="l" defTabSz="914400" rtl="0" eaLnBrk="1" latinLnBrk="0" hangingPunct="1">
              <a:lnSpc>
                <a:spcPts val="3000"/>
              </a:lnSpc>
              <a:spcBef>
                <a:spcPct val="0"/>
              </a:spcBef>
              <a:buNone/>
              <a:defRPr sz="4200" b="0" kern="1200">
                <a:solidFill>
                  <a:srgbClr val="05D1FC"/>
                </a:solidFill>
                <a:latin typeface="Calibri" pitchFamily="34" charset="0"/>
                <a:ea typeface="+mj-ea"/>
                <a:cs typeface="+mj-cs"/>
              </a:defRPr>
            </a:lvl1pPr>
          </a:lstStyle>
          <a:p>
            <a:r>
              <a:rPr lang="en-US" sz="2400" dirty="0" smtClean="0"/>
              <a:t>Smarter Money Investments</a:t>
            </a:r>
            <a:endParaRPr lang="en-US" sz="2400" dirty="0"/>
          </a:p>
        </p:txBody>
      </p:sp>
    </p:spTree>
    <p:extLst>
      <p:ext uri="{BB962C8B-B14F-4D97-AF65-F5344CB8AC3E}">
        <p14:creationId xmlns:p14="http://schemas.microsoft.com/office/powerpoint/2010/main" val="2265390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244610" y="1256088"/>
            <a:ext cx="4857143" cy="4994762"/>
          </a:xfrm>
          <a:prstGeom prst="rect">
            <a:avLst/>
          </a:prstGeom>
        </p:spPr>
      </p:pic>
      <p:sp>
        <p:nvSpPr>
          <p:cNvPr id="5" name="Title 1"/>
          <p:cNvSpPr>
            <a:spLocks noGrp="1"/>
          </p:cNvSpPr>
          <p:nvPr>
            <p:ph type="title"/>
          </p:nvPr>
        </p:nvSpPr>
        <p:spPr>
          <a:xfrm>
            <a:off x="360363" y="410210"/>
            <a:ext cx="8459787" cy="496888"/>
          </a:xfrm>
        </p:spPr>
        <p:txBody>
          <a:bodyPr/>
          <a:lstStyle/>
          <a:p>
            <a:r>
              <a:rPr lang="en-AU" altLang="en-US" sz="2800" dirty="0" smtClean="0"/>
              <a:t>Aussie NPLs Remain Low by Global Standards</a:t>
            </a:r>
          </a:p>
        </p:txBody>
      </p:sp>
    </p:spTree>
    <p:extLst>
      <p:ext uri="{BB962C8B-B14F-4D97-AF65-F5344CB8AC3E}">
        <p14:creationId xmlns:p14="http://schemas.microsoft.com/office/powerpoint/2010/main" val="2899370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3"/>
          <a:srcRect l="7312" t="25331" r="57290" b="8263"/>
          <a:stretch/>
        </p:blipFill>
        <p:spPr bwMode="auto">
          <a:xfrm>
            <a:off x="824345" y="1191491"/>
            <a:ext cx="7495309" cy="5029200"/>
          </a:xfrm>
          <a:prstGeom prst="rect">
            <a:avLst/>
          </a:prstGeom>
          <a:ln>
            <a:noFill/>
          </a:ln>
          <a:extLst>
            <a:ext uri="{53640926-AAD7-44D8-BBD7-CCE9431645EC}">
              <a14:shadowObscured xmlns:a14="http://schemas.microsoft.com/office/drawing/2010/main"/>
            </a:ext>
          </a:extLst>
        </p:spPr>
      </p:pic>
      <p:sp>
        <p:nvSpPr>
          <p:cNvPr id="4" name="Title 1"/>
          <p:cNvSpPr>
            <a:spLocks noGrp="1"/>
          </p:cNvSpPr>
          <p:nvPr>
            <p:ph type="title"/>
          </p:nvPr>
        </p:nvSpPr>
        <p:spPr>
          <a:xfrm>
            <a:off x="360363" y="410210"/>
            <a:ext cx="8459787" cy="496888"/>
          </a:xfrm>
        </p:spPr>
        <p:txBody>
          <a:bodyPr/>
          <a:lstStyle/>
          <a:p>
            <a:r>
              <a:rPr lang="en-AU" altLang="en-US" sz="2800" dirty="0" smtClean="0"/>
              <a:t>CBA Reports Better Consumer Arrears in 2H CY15</a:t>
            </a:r>
          </a:p>
        </p:txBody>
      </p:sp>
    </p:spTree>
    <p:extLst>
      <p:ext uri="{BB962C8B-B14F-4D97-AF65-F5344CB8AC3E}">
        <p14:creationId xmlns:p14="http://schemas.microsoft.com/office/powerpoint/2010/main" val="3457249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880619" cy="496888"/>
          </a:xfrm>
        </p:spPr>
        <p:txBody>
          <a:bodyPr/>
          <a:lstStyle/>
          <a:p>
            <a:r>
              <a:rPr lang="en-AU" altLang="en-US" sz="2800" dirty="0" smtClean="0"/>
              <a:t>NAB Risk-Weighted Capital Ratios Soar</a:t>
            </a:r>
          </a:p>
        </p:txBody>
      </p:sp>
      <p:pic>
        <p:nvPicPr>
          <p:cNvPr id="4" name="Picture 3"/>
          <p:cNvPicPr/>
          <p:nvPr/>
        </p:nvPicPr>
        <p:blipFill rotWithShape="1">
          <a:blip r:embed="rId3"/>
          <a:srcRect l="2991" t="23928" r="52637" b="21836"/>
          <a:stretch/>
        </p:blipFill>
        <p:spPr bwMode="auto">
          <a:xfrm>
            <a:off x="360363" y="1371599"/>
            <a:ext cx="8326436" cy="42810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7894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880619" cy="496888"/>
          </a:xfrm>
        </p:spPr>
        <p:txBody>
          <a:bodyPr/>
          <a:lstStyle/>
          <a:p>
            <a:r>
              <a:rPr lang="en-AU" altLang="en-US" sz="2800" dirty="0" smtClean="0"/>
              <a:t>CBA Risk-Weighted CET1 Ratio 3</a:t>
            </a:r>
            <a:r>
              <a:rPr lang="en-AU" altLang="en-US" sz="2800" baseline="30000" dirty="0" smtClean="0"/>
              <a:t>rd</a:t>
            </a:r>
            <a:r>
              <a:rPr lang="en-AU" altLang="en-US" sz="2800" dirty="0" smtClean="0"/>
              <a:t> Best in World</a:t>
            </a:r>
          </a:p>
        </p:txBody>
      </p:sp>
      <p:pic>
        <p:nvPicPr>
          <p:cNvPr id="5" name="Picture 4"/>
          <p:cNvPicPr/>
          <p:nvPr/>
        </p:nvPicPr>
        <p:blipFill rotWithShape="1">
          <a:blip r:embed="rId3"/>
          <a:srcRect l="7146" t="15420" r="57290" b="9075"/>
          <a:stretch/>
        </p:blipFill>
        <p:spPr bwMode="auto">
          <a:xfrm>
            <a:off x="526617" y="1172902"/>
            <a:ext cx="8215601" cy="5020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545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880619" cy="496888"/>
          </a:xfrm>
        </p:spPr>
        <p:txBody>
          <a:bodyPr/>
          <a:lstStyle/>
          <a:p>
            <a:r>
              <a:rPr lang="en-AU" altLang="en-US" sz="2800" dirty="0" smtClean="0"/>
              <a:t>But CBA ~100bps Below 75</a:t>
            </a:r>
            <a:r>
              <a:rPr lang="en-AU" altLang="en-US" sz="2800" baseline="30000" dirty="0" smtClean="0"/>
              <a:t>th</a:t>
            </a:r>
            <a:r>
              <a:rPr lang="en-AU" altLang="en-US" sz="2800" dirty="0" smtClean="0"/>
              <a:t> Percentile Leverage Ratio</a:t>
            </a:r>
          </a:p>
        </p:txBody>
      </p:sp>
      <p:pic>
        <p:nvPicPr>
          <p:cNvPr id="3" name="Picture 2"/>
          <p:cNvPicPr>
            <a:picLocks noChangeAspect="1"/>
          </p:cNvPicPr>
          <p:nvPr/>
        </p:nvPicPr>
        <p:blipFill>
          <a:blip r:embed="rId3"/>
          <a:stretch>
            <a:fillRect/>
          </a:stretch>
        </p:blipFill>
        <p:spPr>
          <a:xfrm>
            <a:off x="360363" y="1588693"/>
            <a:ext cx="8035863" cy="3953126"/>
          </a:xfrm>
          <a:prstGeom prst="rect">
            <a:avLst/>
          </a:prstGeom>
        </p:spPr>
      </p:pic>
    </p:spTree>
    <p:extLst>
      <p:ext uri="{BB962C8B-B14F-4D97-AF65-F5344CB8AC3E}">
        <p14:creationId xmlns:p14="http://schemas.microsoft.com/office/powerpoint/2010/main" val="2128485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Modelling Risk of Bank Failure</a:t>
            </a:r>
          </a:p>
        </p:txBody>
      </p:sp>
      <p:sp>
        <p:nvSpPr>
          <p:cNvPr id="2" name="TextBox 1"/>
          <p:cNvSpPr txBox="1"/>
          <p:nvPr/>
        </p:nvSpPr>
        <p:spPr>
          <a:xfrm>
            <a:off x="152399" y="1083697"/>
            <a:ext cx="8520545" cy="9233297"/>
          </a:xfrm>
          <a:prstGeom prst="rect">
            <a:avLst/>
          </a:prstGeom>
          <a:noFill/>
        </p:spPr>
        <p:txBody>
          <a:bodyPr wrap="square" rtlCol="0">
            <a:spAutoFit/>
          </a:bodyPr>
          <a:lstStyle/>
          <a:p>
            <a:pPr marL="285750" indent="-285750">
              <a:spcBef>
                <a:spcPts val="200"/>
              </a:spcBef>
              <a:spcAft>
                <a:spcPts val="400"/>
              </a:spcAft>
              <a:buFont typeface="Arial" panose="020B0604020202020204" pitchFamily="34" charset="0"/>
              <a:buChar char="•"/>
            </a:pPr>
            <a:r>
              <a:rPr lang="en-AU" sz="2400" dirty="0" smtClean="0"/>
              <a:t>We use suite of Merton models to estimate</a:t>
            </a:r>
          </a:p>
          <a:p>
            <a:pPr marL="800100" lvl="1" indent="-342900">
              <a:spcBef>
                <a:spcPts val="200"/>
              </a:spcBef>
              <a:spcAft>
                <a:spcPts val="400"/>
              </a:spcAft>
              <a:buFont typeface="Courier New" panose="02070309020205020404" pitchFamily="49" charset="0"/>
              <a:buChar char="o"/>
            </a:pPr>
            <a:r>
              <a:rPr lang="en-AU" sz="2400" dirty="0" smtClean="0"/>
              <a:t>Real-time probability of major banks’ defaulting</a:t>
            </a:r>
          </a:p>
          <a:p>
            <a:pPr marL="800100" lvl="1" indent="-342900">
              <a:spcBef>
                <a:spcPts val="200"/>
              </a:spcBef>
              <a:spcAft>
                <a:spcPts val="400"/>
              </a:spcAft>
              <a:buFont typeface="Courier New" panose="02070309020205020404" pitchFamily="49" charset="0"/>
              <a:buChar char="o"/>
            </a:pPr>
            <a:r>
              <a:rPr lang="en-AU" sz="2400" dirty="0" smtClean="0"/>
              <a:t>Defined as assets falling below liabilities</a:t>
            </a:r>
          </a:p>
          <a:p>
            <a:pPr marL="285750" indent="-285750">
              <a:spcBef>
                <a:spcPts val="200"/>
              </a:spcBef>
              <a:spcAft>
                <a:spcPts val="400"/>
              </a:spcAft>
              <a:buFont typeface="Arial" panose="020B0604020202020204" pitchFamily="34" charset="0"/>
              <a:buChar char="•"/>
            </a:pPr>
            <a:r>
              <a:rPr lang="en-AU" sz="2400" dirty="0" smtClean="0"/>
              <a:t>Several modelling approaches</a:t>
            </a:r>
          </a:p>
          <a:p>
            <a:pPr marL="800100" lvl="1" indent="-342900">
              <a:spcBef>
                <a:spcPts val="200"/>
              </a:spcBef>
              <a:spcAft>
                <a:spcPts val="400"/>
              </a:spcAft>
              <a:buFont typeface="Courier New" panose="02070309020205020404" pitchFamily="49" charset="0"/>
              <a:buChar char="o"/>
            </a:pPr>
            <a:r>
              <a:rPr lang="en-AU" sz="2400" b="1" dirty="0" smtClean="0"/>
              <a:t>Classic Merton</a:t>
            </a:r>
            <a:r>
              <a:rPr lang="en-AU" sz="2400" dirty="0" smtClean="0"/>
              <a:t> where default occurs at maturity</a:t>
            </a:r>
          </a:p>
          <a:p>
            <a:pPr marL="800100" lvl="1" indent="-342900">
              <a:spcBef>
                <a:spcPts val="200"/>
              </a:spcBef>
              <a:spcAft>
                <a:spcPts val="400"/>
              </a:spcAft>
              <a:buFont typeface="Courier New" panose="02070309020205020404" pitchFamily="49" charset="0"/>
              <a:buChar char="o"/>
            </a:pPr>
            <a:r>
              <a:rPr lang="en-AU" sz="2400" b="1" dirty="0" smtClean="0"/>
              <a:t>First Passage Merton </a:t>
            </a:r>
            <a:r>
              <a:rPr lang="en-AU" sz="2400" dirty="0" smtClean="0"/>
              <a:t>allows default to occur any time</a:t>
            </a:r>
          </a:p>
          <a:p>
            <a:pPr marL="800100" lvl="1" indent="-342900">
              <a:spcBef>
                <a:spcPts val="200"/>
              </a:spcBef>
              <a:spcAft>
                <a:spcPts val="400"/>
              </a:spcAft>
              <a:buFont typeface="Courier New" panose="02070309020205020404" pitchFamily="49" charset="0"/>
              <a:buChar char="o"/>
            </a:pPr>
            <a:r>
              <a:rPr lang="en-AU" sz="2400" b="1" dirty="0" smtClean="0"/>
              <a:t>Jump Diffusion Merton </a:t>
            </a:r>
            <a:r>
              <a:rPr lang="en-AU" sz="2400" dirty="0" smtClean="0"/>
              <a:t>with higher probabilities of negative jumps in asset values</a:t>
            </a:r>
          </a:p>
          <a:p>
            <a:pPr marL="342900" indent="-342900">
              <a:spcBef>
                <a:spcPts val="200"/>
              </a:spcBef>
              <a:spcAft>
                <a:spcPts val="400"/>
              </a:spcAft>
              <a:buFont typeface="Arial" panose="020B0604020202020204" pitchFamily="34" charset="0"/>
              <a:buChar char="•"/>
            </a:pPr>
            <a:r>
              <a:rPr lang="en-AU" sz="2400" dirty="0" smtClean="0"/>
              <a:t>Inputs: equity volatility; debt levels; market capitalisation; term of debt</a:t>
            </a:r>
          </a:p>
          <a:p>
            <a:pPr marL="342900" indent="-342900">
              <a:spcBef>
                <a:spcPts val="200"/>
              </a:spcBef>
              <a:spcAft>
                <a:spcPts val="400"/>
              </a:spcAft>
              <a:buFont typeface="Arial" panose="020B0604020202020204" pitchFamily="34" charset="0"/>
              <a:buChar char="•"/>
            </a:pPr>
            <a:r>
              <a:rPr lang="en-AU" sz="2400" dirty="0" smtClean="0"/>
              <a:t>Allows us to estimate real-time credit rating changes</a:t>
            </a:r>
          </a:p>
          <a:p>
            <a:pPr marL="800100" lvl="1" indent="-342900">
              <a:spcBef>
                <a:spcPts val="200"/>
              </a:spcBef>
              <a:spcAft>
                <a:spcPts val="400"/>
              </a:spcAft>
              <a:buFont typeface="Courier New" panose="02070309020205020404" pitchFamily="49" charset="0"/>
              <a:buChar char="o"/>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285750" indent="-285750">
              <a:spcBef>
                <a:spcPts val="200"/>
              </a:spcBef>
              <a:spcAft>
                <a:spcPts val="400"/>
              </a:spcAft>
              <a:buFont typeface="Arial" panose="020B0604020202020204" pitchFamily="34" charset="0"/>
              <a:buChar char="•"/>
            </a:pPr>
            <a:endParaRPr lang="en-AU" sz="2400" dirty="0"/>
          </a:p>
          <a:p>
            <a:pPr marL="285750" indent="-285750">
              <a:spcBef>
                <a:spcPts val="200"/>
              </a:spcBef>
              <a:spcAft>
                <a:spcPts val="4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3480616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Default Probabilities During GFC and Since…</a:t>
            </a:r>
          </a:p>
        </p:txBody>
      </p:sp>
      <p:pic>
        <p:nvPicPr>
          <p:cNvPr id="3" name="Picture 2"/>
          <p:cNvPicPr>
            <a:picLocks noChangeAspect="1"/>
          </p:cNvPicPr>
          <p:nvPr/>
        </p:nvPicPr>
        <p:blipFill>
          <a:blip r:embed="rId3"/>
          <a:stretch>
            <a:fillRect/>
          </a:stretch>
        </p:blipFill>
        <p:spPr>
          <a:xfrm>
            <a:off x="360363" y="1139050"/>
            <a:ext cx="7900952" cy="5164762"/>
          </a:xfrm>
          <a:prstGeom prst="rect">
            <a:avLst/>
          </a:prstGeom>
        </p:spPr>
      </p:pic>
    </p:spTree>
    <p:extLst>
      <p:ext uri="{BB962C8B-B14F-4D97-AF65-F5344CB8AC3E}">
        <p14:creationId xmlns:p14="http://schemas.microsoft.com/office/powerpoint/2010/main" val="2991971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Default Probability Spikes More Contained</a:t>
            </a:r>
          </a:p>
        </p:txBody>
      </p:sp>
      <p:pic>
        <p:nvPicPr>
          <p:cNvPr id="2" name="Picture 1"/>
          <p:cNvPicPr>
            <a:picLocks noChangeAspect="1"/>
          </p:cNvPicPr>
          <p:nvPr/>
        </p:nvPicPr>
        <p:blipFill>
          <a:blip r:embed="rId3"/>
          <a:stretch>
            <a:fillRect/>
          </a:stretch>
        </p:blipFill>
        <p:spPr>
          <a:xfrm>
            <a:off x="639780" y="1125195"/>
            <a:ext cx="7900952" cy="5164762"/>
          </a:xfrm>
          <a:prstGeom prst="rect">
            <a:avLst/>
          </a:prstGeom>
        </p:spPr>
      </p:pic>
    </p:spTree>
    <p:extLst>
      <p:ext uri="{BB962C8B-B14F-4D97-AF65-F5344CB8AC3E}">
        <p14:creationId xmlns:p14="http://schemas.microsoft.com/office/powerpoint/2010/main" val="1258261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Implied Volatility in Response to Shocks</a:t>
            </a:r>
          </a:p>
        </p:txBody>
      </p:sp>
      <p:pic>
        <p:nvPicPr>
          <p:cNvPr id="4" name="Picture 3"/>
          <p:cNvPicPr>
            <a:picLocks noChangeAspect="1"/>
          </p:cNvPicPr>
          <p:nvPr/>
        </p:nvPicPr>
        <p:blipFill>
          <a:blip r:embed="rId3"/>
          <a:stretch>
            <a:fillRect/>
          </a:stretch>
        </p:blipFill>
        <p:spPr>
          <a:xfrm>
            <a:off x="639780" y="1125196"/>
            <a:ext cx="7900952" cy="5164762"/>
          </a:xfrm>
          <a:prstGeom prst="rect">
            <a:avLst/>
          </a:prstGeom>
        </p:spPr>
      </p:pic>
    </p:spTree>
    <p:extLst>
      <p:ext uri="{BB962C8B-B14F-4D97-AF65-F5344CB8AC3E}">
        <p14:creationId xmlns:p14="http://schemas.microsoft.com/office/powerpoint/2010/main" val="1112188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Debt/Assets Ratios Improve Via Deleveraging</a:t>
            </a:r>
          </a:p>
        </p:txBody>
      </p:sp>
      <p:pic>
        <p:nvPicPr>
          <p:cNvPr id="2" name="Picture 1"/>
          <p:cNvPicPr>
            <a:picLocks noChangeAspect="1"/>
          </p:cNvPicPr>
          <p:nvPr/>
        </p:nvPicPr>
        <p:blipFill>
          <a:blip r:embed="rId3"/>
          <a:stretch>
            <a:fillRect/>
          </a:stretch>
        </p:blipFill>
        <p:spPr>
          <a:xfrm>
            <a:off x="533981" y="1111341"/>
            <a:ext cx="7900952" cy="5164762"/>
          </a:xfrm>
          <a:prstGeom prst="rect">
            <a:avLst/>
          </a:prstGeom>
        </p:spPr>
      </p:pic>
    </p:spTree>
    <p:extLst>
      <p:ext uri="{BB962C8B-B14F-4D97-AF65-F5344CB8AC3E}">
        <p14:creationId xmlns:p14="http://schemas.microsoft.com/office/powerpoint/2010/main" val="3425471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Bubbles</a:t>
            </a:r>
          </a:p>
        </p:txBody>
      </p:sp>
      <p:sp>
        <p:nvSpPr>
          <p:cNvPr id="2" name="TextBox 1"/>
          <p:cNvSpPr txBox="1"/>
          <p:nvPr/>
        </p:nvSpPr>
        <p:spPr>
          <a:xfrm>
            <a:off x="152399" y="1083697"/>
            <a:ext cx="8520545" cy="8417689"/>
          </a:xfrm>
          <a:prstGeom prst="rect">
            <a:avLst/>
          </a:prstGeom>
          <a:noFill/>
        </p:spPr>
        <p:txBody>
          <a:bodyPr wrap="square" rtlCol="0">
            <a:spAutoFit/>
          </a:bodyPr>
          <a:lstStyle/>
          <a:p>
            <a:pPr marL="285750" indent="-285750">
              <a:spcBef>
                <a:spcPts val="200"/>
              </a:spcBef>
              <a:spcAft>
                <a:spcPts val="400"/>
              </a:spcAft>
              <a:buFont typeface="Arial" panose="020B0604020202020204" pitchFamily="34" charset="0"/>
              <a:buChar char="•"/>
            </a:pPr>
            <a:r>
              <a:rPr lang="en-AU" sz="2400" b="1" dirty="0" smtClean="0"/>
              <a:t>Defining bubble:</a:t>
            </a:r>
          </a:p>
          <a:p>
            <a:pPr marL="800100" lvl="1" indent="-342900">
              <a:spcBef>
                <a:spcPts val="200"/>
              </a:spcBef>
              <a:spcAft>
                <a:spcPts val="400"/>
              </a:spcAft>
              <a:buFont typeface="Courier New" panose="02070309020205020404" pitchFamily="49" charset="0"/>
              <a:buChar char="o"/>
            </a:pPr>
            <a:r>
              <a:rPr lang="en-AU" sz="2400" dirty="0" smtClean="0"/>
              <a:t>Asset values need to fall ~15%-25% to reach fair value</a:t>
            </a:r>
          </a:p>
          <a:p>
            <a:pPr marL="800100" lvl="1" indent="-342900">
              <a:spcBef>
                <a:spcPts val="200"/>
              </a:spcBef>
              <a:spcAft>
                <a:spcPts val="400"/>
              </a:spcAft>
              <a:buFont typeface="Courier New" panose="02070309020205020404" pitchFamily="49" charset="0"/>
              <a:buChar char="o"/>
            </a:pPr>
            <a:r>
              <a:rPr lang="en-AU" sz="2400" dirty="0" smtClean="0"/>
              <a:t>Largest Australian price fall on record since 1980 = -6.5%</a:t>
            </a:r>
          </a:p>
          <a:p>
            <a:pPr marL="800100" lvl="1" indent="-342900">
              <a:spcBef>
                <a:spcPts val="200"/>
              </a:spcBef>
              <a:spcAft>
                <a:spcPts val="400"/>
              </a:spcAft>
              <a:buFont typeface="Courier New" panose="02070309020205020404" pitchFamily="49" charset="0"/>
              <a:buChar char="o"/>
            </a:pPr>
            <a:r>
              <a:rPr lang="en-AU" sz="2400" dirty="0" smtClean="0"/>
              <a:t>Does </a:t>
            </a:r>
            <a:r>
              <a:rPr lang="en-AU" sz="2400" b="1" dirty="0" smtClean="0"/>
              <a:t>not </a:t>
            </a:r>
            <a:r>
              <a:rPr lang="en-AU" sz="2400" dirty="0" smtClean="0"/>
              <a:t>require high credit growth</a:t>
            </a:r>
          </a:p>
          <a:p>
            <a:pPr marL="285750" indent="-285750">
              <a:spcBef>
                <a:spcPts val="200"/>
              </a:spcBef>
              <a:spcAft>
                <a:spcPts val="400"/>
              </a:spcAft>
              <a:buFont typeface="Arial" panose="020B0604020202020204" pitchFamily="34" charset="0"/>
              <a:buChar char="•"/>
            </a:pPr>
            <a:r>
              <a:rPr lang="en-AU" sz="2400" b="1" dirty="0" smtClean="0"/>
              <a:t>Defining dangerous bubble:</a:t>
            </a:r>
          </a:p>
          <a:p>
            <a:pPr marL="800100" lvl="1" indent="-342900">
              <a:spcBef>
                <a:spcPts val="200"/>
              </a:spcBef>
              <a:spcAft>
                <a:spcPts val="400"/>
              </a:spcAft>
              <a:buFont typeface="Courier New" panose="02070309020205020404" pitchFamily="49" charset="0"/>
              <a:buChar char="o"/>
            </a:pPr>
            <a:r>
              <a:rPr lang="en-AU" sz="2400" dirty="0" smtClean="0"/>
              <a:t>Overlay high levels of leverage</a:t>
            </a:r>
          </a:p>
          <a:p>
            <a:pPr marL="800100" lvl="1" indent="-342900">
              <a:spcBef>
                <a:spcPts val="200"/>
              </a:spcBef>
              <a:spcAft>
                <a:spcPts val="400"/>
              </a:spcAft>
              <a:buFont typeface="Courier New" panose="02070309020205020404" pitchFamily="49" charset="0"/>
              <a:buChar char="o"/>
            </a:pPr>
            <a:r>
              <a:rPr lang="en-AU" sz="2400" dirty="0" smtClean="0"/>
              <a:t>Leverage that is difficult to service at higher interest rates</a:t>
            </a:r>
          </a:p>
          <a:p>
            <a:pPr marL="285750" indent="-285750">
              <a:spcBef>
                <a:spcPts val="200"/>
              </a:spcBef>
              <a:spcAft>
                <a:spcPts val="400"/>
              </a:spcAft>
              <a:buFont typeface="Arial" panose="020B0604020202020204" pitchFamily="34" charset="0"/>
              <a:buChar char="•"/>
            </a:pPr>
            <a:r>
              <a:rPr lang="en-AU" sz="2400" b="1" dirty="0" smtClean="0"/>
              <a:t>Australian housing is:</a:t>
            </a:r>
          </a:p>
          <a:p>
            <a:pPr marL="800100" lvl="1" indent="-342900">
              <a:spcBef>
                <a:spcPts val="200"/>
              </a:spcBef>
              <a:spcAft>
                <a:spcPts val="400"/>
              </a:spcAft>
              <a:buFont typeface="Courier New" panose="02070309020205020404" pitchFamily="49" charset="0"/>
              <a:buChar char="o"/>
            </a:pPr>
            <a:r>
              <a:rPr lang="en-AU" sz="2400" b="1" dirty="0" smtClean="0"/>
              <a:t>Fairly valued </a:t>
            </a:r>
            <a:r>
              <a:rPr lang="en-AU" sz="2400" dirty="0" smtClean="0"/>
              <a:t>if you think rates will never increase</a:t>
            </a:r>
          </a:p>
          <a:p>
            <a:pPr marL="800100" lvl="1" indent="-342900">
              <a:spcBef>
                <a:spcPts val="200"/>
              </a:spcBef>
              <a:spcAft>
                <a:spcPts val="400"/>
              </a:spcAft>
              <a:buFont typeface="Courier New" panose="02070309020205020404" pitchFamily="49" charset="0"/>
              <a:buChar char="o"/>
            </a:pPr>
            <a:r>
              <a:rPr lang="en-AU" sz="2400" b="1" dirty="0" smtClean="0"/>
              <a:t>In a bubble i</a:t>
            </a:r>
            <a:r>
              <a:rPr lang="en-AU" sz="2400" dirty="0" smtClean="0"/>
              <a:t>f you think rates normalise to post-1993 averages</a:t>
            </a:r>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285750" indent="-285750">
              <a:spcBef>
                <a:spcPts val="200"/>
              </a:spcBef>
              <a:spcAft>
                <a:spcPts val="400"/>
              </a:spcAft>
              <a:buFont typeface="Arial" panose="020B0604020202020204" pitchFamily="34" charset="0"/>
              <a:buChar char="•"/>
            </a:pPr>
            <a:endParaRPr lang="en-AU" sz="2400" dirty="0"/>
          </a:p>
          <a:p>
            <a:pPr marL="285750" indent="-285750">
              <a:spcBef>
                <a:spcPts val="200"/>
              </a:spcBef>
              <a:spcAft>
                <a:spcPts val="4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3570208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Credit Rating Shocks Improve: Normally ~AAA Credits</a:t>
            </a:r>
          </a:p>
        </p:txBody>
      </p:sp>
      <p:pic>
        <p:nvPicPr>
          <p:cNvPr id="3" name="Picture 2"/>
          <p:cNvPicPr>
            <a:picLocks noChangeAspect="1"/>
          </p:cNvPicPr>
          <p:nvPr/>
        </p:nvPicPr>
        <p:blipFill>
          <a:blip r:embed="rId3"/>
          <a:stretch>
            <a:fillRect/>
          </a:stretch>
        </p:blipFill>
        <p:spPr>
          <a:xfrm>
            <a:off x="360363" y="1097487"/>
            <a:ext cx="7900952" cy="5164762"/>
          </a:xfrm>
          <a:prstGeom prst="rect">
            <a:avLst/>
          </a:prstGeom>
        </p:spPr>
      </p:pic>
    </p:spTree>
    <p:extLst>
      <p:ext uri="{BB962C8B-B14F-4D97-AF65-F5344CB8AC3E}">
        <p14:creationId xmlns:p14="http://schemas.microsoft.com/office/powerpoint/2010/main" val="16057565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But Major Bank Debt Still Attracts Excess Risk </a:t>
            </a:r>
            <a:r>
              <a:rPr lang="en-AU" altLang="en-US" sz="2800" dirty="0" err="1" smtClean="0"/>
              <a:t>Premia</a:t>
            </a:r>
            <a:endParaRPr lang="en-AU" altLang="en-US" sz="2800" dirty="0" smtClean="0"/>
          </a:p>
        </p:txBody>
      </p:sp>
      <p:pic>
        <p:nvPicPr>
          <p:cNvPr id="4" name="Picture 3"/>
          <p:cNvPicPr/>
          <p:nvPr/>
        </p:nvPicPr>
        <p:blipFill>
          <a:blip r:embed="rId3"/>
          <a:stretch>
            <a:fillRect/>
          </a:stretch>
        </p:blipFill>
        <p:spPr>
          <a:xfrm>
            <a:off x="471200" y="1302328"/>
            <a:ext cx="7980072" cy="4946072"/>
          </a:xfrm>
          <a:prstGeom prst="rect">
            <a:avLst/>
          </a:prstGeom>
        </p:spPr>
      </p:pic>
    </p:spTree>
    <p:extLst>
      <p:ext uri="{BB962C8B-B14F-4D97-AF65-F5344CB8AC3E}">
        <p14:creationId xmlns:p14="http://schemas.microsoft.com/office/powerpoint/2010/main" val="2367160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Bail-In</a:t>
            </a:r>
          </a:p>
        </p:txBody>
      </p:sp>
      <p:sp>
        <p:nvSpPr>
          <p:cNvPr id="2" name="TextBox 1"/>
          <p:cNvSpPr txBox="1"/>
          <p:nvPr/>
        </p:nvSpPr>
        <p:spPr>
          <a:xfrm>
            <a:off x="152399" y="1083697"/>
            <a:ext cx="8520545" cy="8279190"/>
          </a:xfrm>
          <a:prstGeom prst="rect">
            <a:avLst/>
          </a:prstGeom>
          <a:noFill/>
        </p:spPr>
        <p:txBody>
          <a:bodyPr wrap="square" rtlCol="0">
            <a:spAutoFit/>
          </a:bodyPr>
          <a:lstStyle/>
          <a:p>
            <a:pPr marL="285750" indent="-285750">
              <a:spcBef>
                <a:spcPts val="400"/>
              </a:spcBef>
              <a:spcAft>
                <a:spcPts val="400"/>
              </a:spcAft>
              <a:buFont typeface="Arial" panose="020B0604020202020204" pitchFamily="34" charset="0"/>
              <a:buChar char="•"/>
            </a:pPr>
            <a:r>
              <a:rPr lang="en-AU" sz="2400" b="1" dirty="0" smtClean="0"/>
              <a:t>Bail-in</a:t>
            </a:r>
            <a:r>
              <a:rPr lang="en-AU" sz="2400" dirty="0" smtClean="0"/>
              <a:t> just regulatory euphemism for “</a:t>
            </a:r>
            <a:r>
              <a:rPr lang="en-AU" sz="2400" b="1" dirty="0" smtClean="0"/>
              <a:t>exposure to risk of loss</a:t>
            </a:r>
            <a:r>
              <a:rPr lang="en-AU" sz="2400" dirty="0" smtClean="0"/>
              <a:t>”</a:t>
            </a:r>
          </a:p>
          <a:p>
            <a:pPr marL="800100" lvl="1" indent="-342900">
              <a:spcBef>
                <a:spcPts val="400"/>
              </a:spcBef>
              <a:spcAft>
                <a:spcPts val="400"/>
              </a:spcAft>
              <a:buFont typeface="Courier New" panose="02070309020205020404" pitchFamily="49" charset="0"/>
              <a:buChar char="o"/>
            </a:pPr>
            <a:r>
              <a:rPr lang="en-AU" sz="2400" dirty="0" smtClean="0"/>
              <a:t>GFC problem was debt pretended it was risk-free</a:t>
            </a:r>
          </a:p>
          <a:p>
            <a:pPr marL="285750" indent="-285750">
              <a:spcBef>
                <a:spcPts val="400"/>
              </a:spcBef>
              <a:spcAft>
                <a:spcPts val="400"/>
              </a:spcAft>
              <a:buFont typeface="Arial" panose="020B0604020202020204" pitchFamily="34" charset="0"/>
              <a:buChar char="•"/>
            </a:pPr>
            <a:r>
              <a:rPr lang="en-AU" sz="2400" dirty="0" smtClean="0"/>
              <a:t>All bank bonds should be “loss-absorbing”</a:t>
            </a:r>
          </a:p>
          <a:p>
            <a:pPr marL="800100" lvl="1" indent="-342900">
              <a:spcBef>
                <a:spcPts val="400"/>
              </a:spcBef>
              <a:spcAft>
                <a:spcPts val="400"/>
              </a:spcAft>
              <a:buFont typeface="Courier New" panose="02070309020205020404" pitchFamily="49" charset="0"/>
              <a:buChar char="o"/>
            </a:pPr>
            <a:r>
              <a:rPr lang="en-AU" sz="2400" dirty="0" smtClean="0"/>
              <a:t>Exposed to loss in event of default/non-repayment</a:t>
            </a:r>
          </a:p>
          <a:p>
            <a:pPr marL="800100" lvl="1" indent="-342900">
              <a:spcBef>
                <a:spcPts val="400"/>
              </a:spcBef>
              <a:spcAft>
                <a:spcPts val="400"/>
              </a:spcAft>
              <a:buFont typeface="Courier New" panose="02070309020205020404" pitchFamily="49" charset="0"/>
              <a:buChar char="o"/>
            </a:pPr>
            <a:r>
              <a:rPr lang="en-AU" sz="2400" dirty="0" smtClean="0"/>
              <a:t>Same as all corporate creditors</a:t>
            </a:r>
          </a:p>
          <a:p>
            <a:pPr marL="285750" indent="-285750">
              <a:spcBef>
                <a:spcPts val="400"/>
              </a:spcBef>
              <a:spcAft>
                <a:spcPts val="400"/>
              </a:spcAft>
              <a:buFont typeface="Arial" panose="020B0604020202020204" pitchFamily="34" charset="0"/>
              <a:buChar char="•"/>
            </a:pPr>
            <a:r>
              <a:rPr lang="en-AU" sz="2400" dirty="0" smtClean="0"/>
              <a:t>Major banks accept senior bonds </a:t>
            </a:r>
            <a:r>
              <a:rPr lang="en-AU" sz="2400" b="1" dirty="0" smtClean="0"/>
              <a:t>already loss-absorbing</a:t>
            </a:r>
            <a:r>
              <a:rPr lang="en-AU" sz="2400" dirty="0" smtClean="0"/>
              <a:t> under Banking Act</a:t>
            </a:r>
          </a:p>
          <a:p>
            <a:pPr marL="800100" lvl="1" indent="-342900">
              <a:spcBef>
                <a:spcPts val="400"/>
              </a:spcBef>
              <a:spcAft>
                <a:spcPts val="400"/>
              </a:spcAft>
              <a:buFont typeface="Courier New" panose="02070309020205020404" pitchFamily="49" charset="0"/>
              <a:buChar char="o"/>
            </a:pPr>
            <a:r>
              <a:rPr lang="en-AU" sz="2400" dirty="0" smtClean="0"/>
              <a:t>APRA has extremely strong asset-transfer powers</a:t>
            </a:r>
          </a:p>
          <a:p>
            <a:pPr marL="800100" lvl="1" indent="-342900">
              <a:spcBef>
                <a:spcPts val="400"/>
              </a:spcBef>
              <a:spcAft>
                <a:spcPts val="400"/>
              </a:spcAft>
              <a:buFont typeface="Courier New" panose="02070309020205020404" pitchFamily="49" charset="0"/>
              <a:buChar char="o"/>
            </a:pPr>
            <a:r>
              <a:rPr lang="en-AU" sz="2400" dirty="0" smtClean="0"/>
              <a:t>Asset transfers must be on “just terms”; similar to Dodd Frank’s “creditor no worse off” protections</a:t>
            </a:r>
          </a:p>
          <a:p>
            <a:pPr marL="285750" indent="-285750">
              <a:spcBef>
                <a:spcPts val="400"/>
              </a:spcBef>
              <a:spcAft>
                <a:spcPts val="400"/>
              </a:spcAft>
              <a:buFont typeface="Arial" panose="020B0604020202020204" pitchFamily="34" charset="0"/>
              <a:buChar char="•"/>
            </a:pPr>
            <a:endParaRPr lang="en-AU" sz="2400" dirty="0" smtClean="0"/>
          </a:p>
          <a:p>
            <a:pPr marL="285750" indent="-285750">
              <a:spcBef>
                <a:spcPts val="400"/>
              </a:spcBef>
              <a:spcAft>
                <a:spcPts val="400"/>
              </a:spcAft>
              <a:buFont typeface="Arial" panose="020B0604020202020204" pitchFamily="34" charset="0"/>
              <a:buChar char="•"/>
            </a:pPr>
            <a:endParaRPr lang="en-AU" sz="2400" dirty="0" smtClean="0"/>
          </a:p>
          <a:p>
            <a:pPr marL="285750" indent="-285750">
              <a:spcBef>
                <a:spcPts val="400"/>
              </a:spcBef>
              <a:spcAft>
                <a:spcPts val="400"/>
              </a:spcAft>
              <a:buFont typeface="Courier New" panose="02070309020205020404" pitchFamily="49" charset="0"/>
              <a:buChar char="o"/>
            </a:pPr>
            <a:endParaRPr lang="en-AU" sz="2400" dirty="0" smtClean="0"/>
          </a:p>
          <a:p>
            <a:pPr marL="742950" lvl="1" indent="-285750">
              <a:spcBef>
                <a:spcPts val="400"/>
              </a:spcBef>
              <a:spcAft>
                <a:spcPts val="400"/>
              </a:spcAft>
              <a:buFont typeface="Courier New" panose="02070309020205020404" pitchFamily="49" charset="0"/>
              <a:buChar char="o"/>
            </a:pPr>
            <a:endParaRPr lang="en-AU" sz="2400" dirty="0" smtClean="0"/>
          </a:p>
          <a:p>
            <a:pPr marL="742950" lvl="1" indent="-285750">
              <a:spcBef>
                <a:spcPts val="400"/>
              </a:spcBef>
              <a:spcAft>
                <a:spcPts val="400"/>
              </a:spcAft>
              <a:buFont typeface="Arial" panose="020B0604020202020204" pitchFamily="34" charset="0"/>
              <a:buChar char="•"/>
            </a:pPr>
            <a:endParaRPr lang="en-AU" sz="2400" dirty="0" smtClean="0"/>
          </a:p>
          <a:p>
            <a:pPr marL="285750" indent="-285750">
              <a:spcBef>
                <a:spcPts val="400"/>
              </a:spcBef>
              <a:spcAft>
                <a:spcPts val="400"/>
              </a:spcAft>
              <a:buFont typeface="Courier New" panose="02070309020205020404" pitchFamily="49" charset="0"/>
              <a:buChar char="o"/>
            </a:pPr>
            <a:endParaRPr lang="en-AU" sz="2400" dirty="0" smtClean="0"/>
          </a:p>
          <a:p>
            <a:pPr marL="285750" indent="-285750">
              <a:spcBef>
                <a:spcPts val="400"/>
              </a:spcBef>
              <a:spcAft>
                <a:spcPts val="400"/>
              </a:spcAft>
              <a:buFont typeface="Arial" panose="020B0604020202020204" pitchFamily="34" charset="0"/>
              <a:buChar char="•"/>
            </a:pPr>
            <a:endParaRPr lang="en-AU" sz="2400" dirty="0"/>
          </a:p>
          <a:p>
            <a:pPr marL="285750" indent="-285750">
              <a:spcBef>
                <a:spcPts val="400"/>
              </a:spcBef>
              <a:spcAft>
                <a:spcPts val="4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2189713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Bail-In Problems</a:t>
            </a:r>
          </a:p>
        </p:txBody>
      </p:sp>
      <p:sp>
        <p:nvSpPr>
          <p:cNvPr id="2" name="TextBox 1"/>
          <p:cNvSpPr txBox="1"/>
          <p:nvPr/>
        </p:nvSpPr>
        <p:spPr>
          <a:xfrm>
            <a:off x="152399" y="1083697"/>
            <a:ext cx="8520545" cy="7776488"/>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AU" sz="2400" dirty="0" smtClean="0"/>
              <a:t>Where regulators have right to unilaterally bail-in securities on “non-standard” terms, </a:t>
            </a:r>
            <a:r>
              <a:rPr lang="en-AU" sz="2400" b="1" dirty="0" smtClean="0"/>
              <a:t>investors will price catastrophe risk</a:t>
            </a:r>
          </a:p>
          <a:p>
            <a:pPr marL="285750" indent="-285750">
              <a:spcBef>
                <a:spcPts val="200"/>
              </a:spcBef>
              <a:spcAft>
                <a:spcPts val="200"/>
              </a:spcAft>
              <a:buFont typeface="Arial" panose="020B0604020202020204" pitchFamily="34" charset="0"/>
              <a:buChar char="•"/>
            </a:pPr>
            <a:r>
              <a:rPr lang="en-AU" sz="2400" dirty="0" smtClean="0"/>
              <a:t>Specifically, when regulators bail-in and:</a:t>
            </a:r>
          </a:p>
          <a:p>
            <a:pPr marL="800100" lvl="1" indent="-342900">
              <a:spcBef>
                <a:spcPts val="200"/>
              </a:spcBef>
              <a:spcAft>
                <a:spcPts val="200"/>
              </a:spcAft>
              <a:buFont typeface="Courier New" panose="02070309020205020404" pitchFamily="49" charset="0"/>
              <a:buChar char="o"/>
            </a:pPr>
            <a:r>
              <a:rPr lang="en-AU" sz="2400" dirty="0" smtClean="0"/>
              <a:t>Give creditors recovery proceeds less than bankruptcy process expectations (</a:t>
            </a:r>
            <a:r>
              <a:rPr lang="en-AU" sz="2400" dirty="0" err="1" smtClean="0"/>
              <a:t>eg</a:t>
            </a:r>
            <a:r>
              <a:rPr lang="en-AU" sz="2400" dirty="0" smtClean="0"/>
              <a:t>, write down to zero)</a:t>
            </a:r>
          </a:p>
          <a:p>
            <a:pPr marL="800100" lvl="1" indent="-342900">
              <a:spcBef>
                <a:spcPts val="200"/>
              </a:spcBef>
              <a:spcAft>
                <a:spcPts val="200"/>
              </a:spcAft>
              <a:buFont typeface="Courier New" panose="02070309020205020404" pitchFamily="49" charset="0"/>
              <a:buChar char="o"/>
            </a:pPr>
            <a:r>
              <a:rPr lang="en-AU" sz="2400" dirty="0" smtClean="0"/>
              <a:t>Violate creditor hierarchy (</a:t>
            </a:r>
            <a:r>
              <a:rPr lang="en-AU" sz="2400" dirty="0" err="1" smtClean="0"/>
              <a:t>eg</a:t>
            </a:r>
            <a:r>
              <a:rPr lang="en-AU" sz="2400" dirty="0" smtClean="0"/>
              <a:t>, write-off bonds before equity)</a:t>
            </a:r>
          </a:p>
          <a:p>
            <a:pPr marL="800100" lvl="1" indent="-342900">
              <a:spcBef>
                <a:spcPts val="200"/>
              </a:spcBef>
              <a:spcAft>
                <a:spcPts val="200"/>
              </a:spcAft>
              <a:buFont typeface="Courier New" panose="02070309020205020404" pitchFamily="49" charset="0"/>
              <a:buChar char="o"/>
            </a:pPr>
            <a:r>
              <a:rPr lang="en-AU" sz="2400" dirty="0" smtClean="0"/>
              <a:t>Discriminate between identical creditors (</a:t>
            </a:r>
            <a:r>
              <a:rPr lang="en-AU" sz="2400" dirty="0" err="1" smtClean="0"/>
              <a:t>eg</a:t>
            </a:r>
            <a:r>
              <a:rPr lang="en-AU" sz="2400" dirty="0" smtClean="0"/>
              <a:t>, only bail-in some senior bonds)</a:t>
            </a:r>
          </a:p>
          <a:p>
            <a:pPr marL="800100" lvl="1" indent="-342900">
              <a:spcBef>
                <a:spcPts val="200"/>
              </a:spcBef>
              <a:spcAft>
                <a:spcPts val="200"/>
              </a:spcAft>
              <a:buFont typeface="Courier New" panose="02070309020205020404" pitchFamily="49" charset="0"/>
              <a:buChar char="o"/>
            </a:pPr>
            <a:r>
              <a:rPr lang="en-AU" sz="2400" dirty="0" smtClean="0"/>
              <a:t>Provide creditors with no legal protections from rogue behaviour/regulatory mistakes</a:t>
            </a:r>
          </a:p>
          <a:p>
            <a:pPr marL="342900" indent="-342900">
              <a:spcBef>
                <a:spcPts val="200"/>
              </a:spcBef>
              <a:spcAft>
                <a:spcPts val="200"/>
              </a:spcAft>
              <a:buFont typeface="Arial" panose="020B0604020202020204" pitchFamily="34" charset="0"/>
              <a:buChar char="•"/>
            </a:pPr>
            <a:r>
              <a:rPr lang="en-AU" sz="2400" dirty="0" smtClean="0"/>
              <a:t>Markets will also have conniptions if regulators bail-in bonds prior to insolvency events (non-viability = insolvency)</a:t>
            </a:r>
          </a:p>
          <a:p>
            <a:pPr marL="285750" indent="-285750">
              <a:spcBef>
                <a:spcPts val="200"/>
              </a:spcBef>
              <a:spcAft>
                <a:spcPts val="200"/>
              </a:spcAft>
              <a:buFont typeface="Arial" panose="020B0604020202020204" pitchFamily="34" charset="0"/>
              <a:buChar char="•"/>
            </a:pPr>
            <a:endParaRPr lang="en-AU" sz="2400" dirty="0" smtClean="0"/>
          </a:p>
          <a:p>
            <a:pPr marL="285750" indent="-285750">
              <a:spcBef>
                <a:spcPts val="200"/>
              </a:spcBef>
              <a:spcAft>
                <a:spcPts val="200"/>
              </a:spcAft>
              <a:buFont typeface="Courier New" panose="02070309020205020404" pitchFamily="49" charset="0"/>
              <a:buChar char="o"/>
            </a:pPr>
            <a:endParaRPr lang="en-AU" sz="2400" dirty="0" smtClean="0"/>
          </a:p>
          <a:p>
            <a:pPr marL="742950" lvl="1" indent="-285750">
              <a:spcBef>
                <a:spcPts val="200"/>
              </a:spcBef>
              <a:spcAft>
                <a:spcPts val="200"/>
              </a:spcAft>
              <a:buFont typeface="Courier New" panose="02070309020205020404" pitchFamily="49" charset="0"/>
              <a:buChar char="o"/>
            </a:pPr>
            <a:endParaRPr lang="en-AU" sz="2400" dirty="0" smtClean="0"/>
          </a:p>
          <a:p>
            <a:pPr marL="742950" lvl="1" indent="-285750">
              <a:spcBef>
                <a:spcPts val="200"/>
              </a:spcBef>
              <a:spcAft>
                <a:spcPts val="200"/>
              </a:spcAft>
              <a:buFont typeface="Arial" panose="020B0604020202020204" pitchFamily="34" charset="0"/>
              <a:buChar char="•"/>
            </a:pPr>
            <a:endParaRPr lang="en-AU" sz="2400" dirty="0" smtClean="0"/>
          </a:p>
          <a:p>
            <a:pPr marL="285750" indent="-285750">
              <a:spcBef>
                <a:spcPts val="200"/>
              </a:spcBef>
              <a:spcAft>
                <a:spcPts val="200"/>
              </a:spcAft>
              <a:buFont typeface="Courier New" panose="02070309020205020404" pitchFamily="49" charset="0"/>
              <a:buChar char="o"/>
            </a:pPr>
            <a:endParaRPr lang="en-AU" sz="2400" dirty="0" smtClean="0"/>
          </a:p>
          <a:p>
            <a:pPr marL="285750" indent="-285750">
              <a:spcBef>
                <a:spcPts val="200"/>
              </a:spcBef>
              <a:spcAft>
                <a:spcPts val="200"/>
              </a:spcAft>
              <a:buFont typeface="Arial" panose="020B0604020202020204" pitchFamily="34" charset="0"/>
              <a:buChar char="•"/>
            </a:pPr>
            <a:endParaRPr lang="en-AU" sz="2400" dirty="0"/>
          </a:p>
          <a:p>
            <a:pPr marL="285750" indent="-285750">
              <a:spcBef>
                <a:spcPts val="200"/>
              </a:spcBef>
              <a:spcAft>
                <a:spcPts val="2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2294795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Focus on Capital Build; Hasten Slowly on Bail-In</a:t>
            </a:r>
          </a:p>
        </p:txBody>
      </p:sp>
      <p:sp>
        <p:nvSpPr>
          <p:cNvPr id="2" name="TextBox 1"/>
          <p:cNvSpPr txBox="1"/>
          <p:nvPr/>
        </p:nvSpPr>
        <p:spPr>
          <a:xfrm>
            <a:off x="152399" y="1083697"/>
            <a:ext cx="8991601" cy="8669040"/>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AU" sz="2400" dirty="0" smtClean="0"/>
              <a:t>Already precedents: Bank of Portugal senior bail-in; Genworth T2 in Australia; unilateral write-off clauses</a:t>
            </a:r>
          </a:p>
          <a:p>
            <a:pPr marL="285750" indent="-285750">
              <a:spcBef>
                <a:spcPts val="200"/>
              </a:spcBef>
              <a:spcAft>
                <a:spcPts val="200"/>
              </a:spcAft>
              <a:buFont typeface="Arial" panose="020B0604020202020204" pitchFamily="34" charset="0"/>
              <a:buChar char="•"/>
            </a:pPr>
            <a:r>
              <a:rPr lang="en-AU" sz="2400" dirty="0" smtClean="0"/>
              <a:t>Best bail-in models:</a:t>
            </a:r>
          </a:p>
          <a:p>
            <a:pPr marL="800100" lvl="1" indent="-342900">
              <a:spcBef>
                <a:spcPts val="200"/>
              </a:spcBef>
              <a:spcAft>
                <a:spcPts val="200"/>
              </a:spcAft>
              <a:buFont typeface="Courier New" panose="02070309020205020404" pitchFamily="49" charset="0"/>
              <a:buChar char="o"/>
            </a:pPr>
            <a:r>
              <a:rPr lang="en-AU" sz="2400" dirty="0" smtClean="0"/>
              <a:t>Statutory powers confirmed in contract (Dodd Frank)</a:t>
            </a:r>
          </a:p>
          <a:p>
            <a:pPr marL="800100" lvl="1" indent="-342900">
              <a:spcBef>
                <a:spcPts val="200"/>
              </a:spcBef>
              <a:spcAft>
                <a:spcPts val="200"/>
              </a:spcAft>
              <a:buFont typeface="Courier New" panose="02070309020205020404" pitchFamily="49" charset="0"/>
              <a:buChar char="o"/>
            </a:pPr>
            <a:r>
              <a:rPr lang="en-AU" sz="2400" dirty="0" smtClean="0"/>
              <a:t>Losses imposed through asset transfers at fair market value (Dodd Frank/Australian Banking Act)</a:t>
            </a:r>
          </a:p>
          <a:p>
            <a:pPr marL="800100" lvl="1" indent="-342900">
              <a:spcBef>
                <a:spcPts val="200"/>
              </a:spcBef>
              <a:spcAft>
                <a:spcPts val="200"/>
              </a:spcAft>
              <a:buFont typeface="Courier New" panose="02070309020205020404" pitchFamily="49" charset="0"/>
              <a:buChar char="o"/>
            </a:pPr>
            <a:r>
              <a:rPr lang="en-AU" sz="2400" dirty="0" smtClean="0"/>
              <a:t>Creditor no worse </a:t>
            </a:r>
            <a:r>
              <a:rPr lang="en-AU" sz="2400" dirty="0"/>
              <a:t>off protections </a:t>
            </a:r>
            <a:r>
              <a:rPr lang="en-AU" sz="2400" dirty="0" smtClean="0"/>
              <a:t>(Dodd Frank/Banking </a:t>
            </a:r>
            <a:r>
              <a:rPr lang="en-AU" sz="2400" dirty="0"/>
              <a:t>Act</a:t>
            </a:r>
            <a:r>
              <a:rPr lang="en-AU" sz="2400" dirty="0" smtClean="0"/>
              <a:t>)</a:t>
            </a:r>
          </a:p>
          <a:p>
            <a:pPr marL="800100" lvl="1" indent="-342900">
              <a:spcBef>
                <a:spcPts val="200"/>
              </a:spcBef>
              <a:spcAft>
                <a:spcPts val="200"/>
              </a:spcAft>
              <a:buFont typeface="Courier New" panose="02070309020205020404" pitchFamily="49" charset="0"/>
              <a:buChar char="o"/>
            </a:pPr>
            <a:r>
              <a:rPr lang="en-AU" sz="2400" dirty="0" smtClean="0"/>
              <a:t>No forced contractual write-off or forced equity conversion</a:t>
            </a:r>
          </a:p>
          <a:p>
            <a:pPr marL="342900" indent="-342900">
              <a:spcBef>
                <a:spcPts val="200"/>
              </a:spcBef>
              <a:spcAft>
                <a:spcPts val="200"/>
              </a:spcAft>
              <a:buFont typeface="Arial" panose="020B0604020202020204" pitchFamily="34" charset="0"/>
              <a:buChar char="•"/>
            </a:pPr>
            <a:r>
              <a:rPr lang="en-AU" sz="2400" dirty="0" smtClean="0"/>
              <a:t>As predicted, Basel 3 bail-in becoming accelerant of financial contagion because of fears around regulatory decision-making</a:t>
            </a:r>
          </a:p>
          <a:p>
            <a:pPr marL="800100" lvl="1" indent="-342900">
              <a:spcBef>
                <a:spcPts val="200"/>
              </a:spcBef>
              <a:spcAft>
                <a:spcPts val="200"/>
              </a:spcAft>
              <a:buFont typeface="Courier New" panose="02070309020205020404" pitchFamily="49" charset="0"/>
              <a:buChar char="o"/>
            </a:pPr>
            <a:r>
              <a:rPr lang="en-AU" sz="2400" dirty="0" smtClean="0"/>
              <a:t>EU’s BRRD allows regulators to do anything if in taxpayer interest: creditor no worse off; hierarchy; market value tests</a:t>
            </a:r>
          </a:p>
          <a:p>
            <a:pPr marL="800100" lvl="1" indent="-342900">
              <a:spcBef>
                <a:spcPts val="200"/>
              </a:spcBef>
              <a:spcAft>
                <a:spcPts val="200"/>
              </a:spcAft>
              <a:buFont typeface="Courier New" panose="02070309020205020404" pitchFamily="49" charset="0"/>
              <a:buChar char="o"/>
            </a:pPr>
            <a:r>
              <a:rPr lang="en-AU" sz="2400" dirty="0" smtClean="0"/>
              <a:t>Deutsche Bank’s AT1 capital securities</a:t>
            </a:r>
          </a:p>
          <a:p>
            <a:pPr marL="742950" lvl="1" indent="-285750">
              <a:spcBef>
                <a:spcPts val="200"/>
              </a:spcBef>
              <a:spcAft>
                <a:spcPts val="200"/>
              </a:spcAft>
              <a:buFont typeface="Arial" panose="020B0604020202020204" pitchFamily="34" charset="0"/>
              <a:buChar char="•"/>
            </a:pPr>
            <a:endParaRPr lang="en-AU" sz="2400" dirty="0" smtClean="0"/>
          </a:p>
          <a:p>
            <a:pPr marL="285750" indent="-285750">
              <a:spcBef>
                <a:spcPts val="200"/>
              </a:spcBef>
              <a:spcAft>
                <a:spcPts val="200"/>
              </a:spcAft>
              <a:buFont typeface="Arial" panose="020B0604020202020204" pitchFamily="34" charset="0"/>
              <a:buChar char="•"/>
            </a:pPr>
            <a:endParaRPr lang="en-AU" sz="2400" dirty="0" smtClean="0"/>
          </a:p>
          <a:p>
            <a:pPr marL="285750" indent="-285750">
              <a:spcBef>
                <a:spcPts val="200"/>
              </a:spcBef>
              <a:spcAft>
                <a:spcPts val="200"/>
              </a:spcAft>
              <a:buFont typeface="Courier New" panose="02070309020205020404" pitchFamily="49" charset="0"/>
              <a:buChar char="o"/>
            </a:pPr>
            <a:endParaRPr lang="en-AU" sz="2400" dirty="0" smtClean="0"/>
          </a:p>
          <a:p>
            <a:pPr marL="742950" lvl="1" indent="-285750">
              <a:spcBef>
                <a:spcPts val="200"/>
              </a:spcBef>
              <a:spcAft>
                <a:spcPts val="200"/>
              </a:spcAft>
              <a:buFont typeface="Courier New" panose="02070309020205020404" pitchFamily="49" charset="0"/>
              <a:buChar char="o"/>
            </a:pPr>
            <a:endParaRPr lang="en-AU" sz="2400" dirty="0" smtClean="0"/>
          </a:p>
          <a:p>
            <a:pPr marL="742950" lvl="1" indent="-285750">
              <a:spcBef>
                <a:spcPts val="200"/>
              </a:spcBef>
              <a:spcAft>
                <a:spcPts val="200"/>
              </a:spcAft>
              <a:buFont typeface="Arial" panose="020B0604020202020204" pitchFamily="34" charset="0"/>
              <a:buChar char="•"/>
            </a:pPr>
            <a:endParaRPr lang="en-AU" sz="2400" dirty="0" smtClean="0"/>
          </a:p>
          <a:p>
            <a:pPr marL="285750" indent="-285750">
              <a:spcBef>
                <a:spcPts val="200"/>
              </a:spcBef>
              <a:spcAft>
                <a:spcPts val="200"/>
              </a:spcAft>
              <a:buFont typeface="Courier New" panose="02070309020205020404" pitchFamily="49" charset="0"/>
              <a:buChar char="o"/>
            </a:pPr>
            <a:endParaRPr lang="en-AU" sz="2400" dirty="0" smtClean="0"/>
          </a:p>
          <a:p>
            <a:pPr marL="285750" indent="-285750">
              <a:spcBef>
                <a:spcPts val="200"/>
              </a:spcBef>
              <a:spcAft>
                <a:spcPts val="200"/>
              </a:spcAft>
              <a:buFont typeface="Arial" panose="020B0604020202020204" pitchFamily="34" charset="0"/>
              <a:buChar char="•"/>
            </a:pPr>
            <a:endParaRPr lang="en-AU" sz="2400" dirty="0"/>
          </a:p>
          <a:p>
            <a:pPr marL="285750" indent="-285750">
              <a:spcBef>
                <a:spcPts val="200"/>
              </a:spcBef>
              <a:spcAft>
                <a:spcPts val="2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3692970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ChangeArrowheads="1"/>
          </p:cNvSpPr>
          <p:nvPr/>
        </p:nvSpPr>
        <p:spPr bwMode="auto">
          <a:xfrm>
            <a:off x="468313" y="1412875"/>
            <a:ext cx="83534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thaiDist">
              <a:spcBef>
                <a:spcPct val="40000"/>
              </a:spcBef>
              <a:spcAft>
                <a:spcPct val="40000"/>
              </a:spcAft>
              <a:buClr>
                <a:srgbClr val="CC6600"/>
              </a:buClr>
            </a:pPr>
            <a:r>
              <a:rPr lang="en-AU" altLang="en-US" sz="1400" dirty="0">
                <a:solidFill>
                  <a:schemeClr val="bg1">
                    <a:lumMod val="50000"/>
                  </a:schemeClr>
                </a:solidFill>
                <a:latin typeface="Calibri" pitchFamily="34" charset="0"/>
                <a:cs typeface="Arial" charset="0"/>
              </a:rPr>
              <a:t>The information in this presentation has been prepared by Smarter Money Investments Pty Ltd. It is general information only and is not intended to provide you with financial advice. You should not rely on any information herein in making any investment decisions. To the extent permitted by law, no liability is accepted for any loss or damage as a result of any reliance on this information. The Product Disclosure Statement (PDS) for the Smarter </a:t>
            </a:r>
            <a:r>
              <a:rPr lang="en-AU" altLang="en-US" sz="1400" dirty="0" smtClean="0">
                <a:solidFill>
                  <a:schemeClr val="bg1">
                    <a:lumMod val="50000"/>
                  </a:schemeClr>
                </a:solidFill>
                <a:latin typeface="Calibri" pitchFamily="34" charset="0"/>
                <a:cs typeface="Arial" charset="0"/>
              </a:rPr>
              <a:t>Money </a:t>
            </a:r>
            <a:r>
              <a:rPr lang="en-AU" altLang="en-US" sz="1400" dirty="0">
                <a:solidFill>
                  <a:schemeClr val="bg1">
                    <a:lumMod val="50000"/>
                  </a:schemeClr>
                </a:solidFill>
                <a:latin typeface="Calibri" pitchFamily="34" charset="0"/>
                <a:cs typeface="Arial" charset="0"/>
              </a:rPr>
              <a:t>Fund should be considered before deciding whether to acquire or hold units in it. The PDS can be obtained by visiting www.smitrust.com.au. None of Select Asset Management Limited, SMI, Yellow Brick Road Holdings Limited, Coolabah Capital Pty Ltd, BBB Capital Pty Ltd or Winston Capital Pty Ltd (the Promoters) nor any of their respective shareholders, directors and associated businesses assume any liability to investors in connection with any investment in the fund, or guarantees the performance of any obligations to investors, the performance of the Smarter </a:t>
            </a:r>
            <a:r>
              <a:rPr lang="en-AU" altLang="en-US" sz="1400" dirty="0" smtClean="0">
                <a:solidFill>
                  <a:schemeClr val="bg1">
                    <a:lumMod val="50000"/>
                  </a:schemeClr>
                </a:solidFill>
                <a:latin typeface="Calibri" pitchFamily="34" charset="0"/>
                <a:cs typeface="Arial" charset="0"/>
              </a:rPr>
              <a:t>Money </a:t>
            </a:r>
            <a:r>
              <a:rPr lang="en-AU" altLang="en-US" sz="1400" dirty="0">
                <a:solidFill>
                  <a:schemeClr val="bg1">
                    <a:lumMod val="50000"/>
                  </a:schemeClr>
                </a:solidFill>
                <a:latin typeface="Calibri" pitchFamily="34" charset="0"/>
                <a:cs typeface="Arial" charset="0"/>
              </a:rPr>
              <a:t>Fund or any particular rate of return. The repayment of capital is not guaranteed. Investments in the fund are not deposits or liabilities of any of the abovementioned parties, nor of any Authorised Deposit-taking Institution. The fund is subject to investment risks, which could include delays in repayment and/or loss of income and capital invested. Past performance is not an indicator of nor assures any future returns or risks.</a:t>
            </a:r>
            <a:endParaRPr lang="en-US" altLang="en-US" sz="1400" dirty="0">
              <a:solidFill>
                <a:schemeClr val="bg1">
                  <a:lumMod val="50000"/>
                </a:schemeClr>
              </a:solidFill>
              <a:latin typeface="Calibri" pitchFamily="34" charset="0"/>
              <a:cs typeface="Arial" charset="0"/>
            </a:endParaRPr>
          </a:p>
        </p:txBody>
      </p:sp>
      <p:sp>
        <p:nvSpPr>
          <p:cNvPr id="74755" name="Rectangle 9"/>
          <p:cNvSpPr>
            <a:spLocks noChangeArrowheads="1"/>
          </p:cNvSpPr>
          <p:nvPr/>
        </p:nvSpPr>
        <p:spPr bwMode="auto">
          <a:xfrm>
            <a:off x="482600" y="512763"/>
            <a:ext cx="85534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800" b="1" dirty="0">
              <a:latin typeface="Calibri" pitchFamily="34" charset="0"/>
              <a:cs typeface="Arial" charset="0"/>
            </a:endParaRPr>
          </a:p>
        </p:txBody>
      </p:sp>
      <p:sp>
        <p:nvSpPr>
          <p:cNvPr id="2" name="Title 1"/>
          <p:cNvSpPr>
            <a:spLocks noGrp="1"/>
          </p:cNvSpPr>
          <p:nvPr>
            <p:ph type="title"/>
          </p:nvPr>
        </p:nvSpPr>
        <p:spPr/>
        <p:txBody>
          <a:bodyPr/>
          <a:lstStyle/>
          <a:p>
            <a:r>
              <a:rPr lang="en-US" altLang="en-US" dirty="0">
                <a:cs typeface="Arial" charset="0"/>
              </a:rPr>
              <a:t>Important Information</a:t>
            </a:r>
            <a:r>
              <a:rPr lang="en-US" altLang="en-US" sz="2400" b="1" dirty="0">
                <a:latin typeface="Calibri" pitchFamily="34" charset="0"/>
                <a:cs typeface="Arial" charset="0"/>
              </a:rPr>
              <a:t/>
            </a:r>
            <a:br>
              <a:rPr lang="en-US" altLang="en-US" sz="2400" b="1" dirty="0">
                <a:latin typeface="Calibri" pitchFamily="34" charset="0"/>
                <a:cs typeface="Arial" charset="0"/>
              </a:rPr>
            </a:br>
            <a:endParaRPr lang="en-AU" dirty="0"/>
          </a:p>
        </p:txBody>
      </p:sp>
    </p:spTree>
    <p:extLst>
      <p:ext uri="{BB962C8B-B14F-4D97-AF65-F5344CB8AC3E}">
        <p14:creationId xmlns:p14="http://schemas.microsoft.com/office/powerpoint/2010/main" val="24272373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Worst Price Falls Since ‘95 = -6.5% (Hedonic Index)</a:t>
            </a:r>
          </a:p>
        </p:txBody>
      </p:sp>
      <p:pic>
        <p:nvPicPr>
          <p:cNvPr id="3" name="Picture 2"/>
          <p:cNvPicPr>
            <a:picLocks noChangeAspect="1"/>
          </p:cNvPicPr>
          <p:nvPr/>
        </p:nvPicPr>
        <p:blipFill>
          <a:blip r:embed="rId3"/>
          <a:stretch>
            <a:fillRect/>
          </a:stretch>
        </p:blipFill>
        <p:spPr>
          <a:xfrm>
            <a:off x="360363" y="1166760"/>
            <a:ext cx="7900952" cy="5164762"/>
          </a:xfrm>
          <a:prstGeom prst="rect">
            <a:avLst/>
          </a:prstGeom>
        </p:spPr>
      </p:pic>
    </p:spTree>
    <p:extLst>
      <p:ext uri="{BB962C8B-B14F-4D97-AF65-F5344CB8AC3E}">
        <p14:creationId xmlns:p14="http://schemas.microsoft.com/office/powerpoint/2010/main" val="2501071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Worst Rolling 12mth Return Since 1980 = ~-5% (Median)</a:t>
            </a:r>
          </a:p>
        </p:txBody>
      </p:sp>
      <p:pic>
        <p:nvPicPr>
          <p:cNvPr id="2" name="Picture 1"/>
          <p:cNvPicPr>
            <a:picLocks noChangeAspect="1"/>
          </p:cNvPicPr>
          <p:nvPr/>
        </p:nvPicPr>
        <p:blipFill>
          <a:blip r:embed="rId3"/>
          <a:stretch>
            <a:fillRect/>
          </a:stretch>
        </p:blipFill>
        <p:spPr>
          <a:xfrm>
            <a:off x="478563" y="1125196"/>
            <a:ext cx="7900952" cy="5164762"/>
          </a:xfrm>
          <a:prstGeom prst="rect">
            <a:avLst/>
          </a:prstGeom>
        </p:spPr>
      </p:pic>
    </p:spTree>
    <p:extLst>
      <p:ext uri="{BB962C8B-B14F-4D97-AF65-F5344CB8AC3E}">
        <p14:creationId xmlns:p14="http://schemas.microsoft.com/office/powerpoint/2010/main" val="1940912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783637" cy="496888"/>
          </a:xfrm>
        </p:spPr>
        <p:txBody>
          <a:bodyPr/>
          <a:lstStyle/>
          <a:p>
            <a:r>
              <a:rPr lang="en-AU" altLang="en-US" sz="2800" dirty="0" smtClean="0"/>
              <a:t>As Predicted: Record Leverage/Record Price-Income Ratio</a:t>
            </a:r>
          </a:p>
        </p:txBody>
      </p:sp>
      <p:pic>
        <p:nvPicPr>
          <p:cNvPr id="4" name="Picture 3"/>
          <p:cNvPicPr>
            <a:picLocks noChangeAspect="1"/>
          </p:cNvPicPr>
          <p:nvPr/>
        </p:nvPicPr>
        <p:blipFill>
          <a:blip r:embed="rId3"/>
          <a:stretch>
            <a:fillRect/>
          </a:stretch>
        </p:blipFill>
        <p:spPr>
          <a:xfrm>
            <a:off x="1646812" y="1216095"/>
            <a:ext cx="5886887" cy="4895927"/>
          </a:xfrm>
          <a:prstGeom prst="rect">
            <a:avLst/>
          </a:prstGeom>
        </p:spPr>
      </p:pic>
      <p:sp>
        <p:nvSpPr>
          <p:cNvPr id="2" name="Oval 1"/>
          <p:cNvSpPr/>
          <p:nvPr/>
        </p:nvSpPr>
        <p:spPr>
          <a:xfrm>
            <a:off x="6276109" y="1620982"/>
            <a:ext cx="1052946" cy="955963"/>
          </a:xfrm>
          <a:prstGeom prst="ellipse">
            <a:avLst/>
          </a:prstGeom>
          <a:solidFill>
            <a:schemeClr val="bg1">
              <a:lumMod val="75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33386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1980 Prices Indexed to Incomes &amp; Rates → Fairly Valued</a:t>
            </a:r>
          </a:p>
        </p:txBody>
      </p:sp>
      <p:pic>
        <p:nvPicPr>
          <p:cNvPr id="3" name="Picture 2"/>
          <p:cNvPicPr>
            <a:picLocks noChangeAspect="1"/>
          </p:cNvPicPr>
          <p:nvPr/>
        </p:nvPicPr>
        <p:blipFill>
          <a:blip r:embed="rId3"/>
          <a:stretch>
            <a:fillRect/>
          </a:stretch>
        </p:blipFill>
        <p:spPr>
          <a:xfrm>
            <a:off x="478563" y="1208323"/>
            <a:ext cx="7900952" cy="5164762"/>
          </a:xfrm>
          <a:prstGeom prst="rect">
            <a:avLst/>
          </a:prstGeom>
        </p:spPr>
      </p:pic>
    </p:spTree>
    <p:extLst>
      <p:ext uri="{BB962C8B-B14F-4D97-AF65-F5344CB8AC3E}">
        <p14:creationId xmlns:p14="http://schemas.microsoft.com/office/powerpoint/2010/main" val="2893574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Normal Aust. Mortgage Rates Likely ~200bps Higher</a:t>
            </a:r>
          </a:p>
        </p:txBody>
      </p:sp>
      <p:pic>
        <p:nvPicPr>
          <p:cNvPr id="2" name="Picture 1"/>
          <p:cNvPicPr>
            <a:picLocks noChangeAspect="1"/>
          </p:cNvPicPr>
          <p:nvPr/>
        </p:nvPicPr>
        <p:blipFill>
          <a:blip r:embed="rId3"/>
          <a:stretch>
            <a:fillRect/>
          </a:stretch>
        </p:blipFill>
        <p:spPr>
          <a:xfrm>
            <a:off x="506272" y="1097487"/>
            <a:ext cx="7900952" cy="5164762"/>
          </a:xfrm>
          <a:prstGeom prst="rect">
            <a:avLst/>
          </a:prstGeom>
        </p:spPr>
      </p:pic>
    </p:spTree>
    <p:extLst>
      <p:ext uri="{BB962C8B-B14F-4D97-AF65-F5344CB8AC3E}">
        <p14:creationId xmlns:p14="http://schemas.microsoft.com/office/powerpoint/2010/main" val="204806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783637" cy="496888"/>
          </a:xfrm>
        </p:spPr>
        <p:txBody>
          <a:bodyPr/>
          <a:lstStyle/>
          <a:p>
            <a:r>
              <a:rPr lang="en-AU" altLang="en-US" sz="2800" dirty="0" smtClean="0"/>
              <a:t>Equilibrium Long-Term Rates ~200-250bps &gt; Current Rates </a:t>
            </a:r>
          </a:p>
        </p:txBody>
      </p:sp>
      <p:sp>
        <p:nvSpPr>
          <p:cNvPr id="4" name="TextBox 3"/>
          <p:cNvSpPr txBox="1"/>
          <p:nvPr/>
        </p:nvSpPr>
        <p:spPr>
          <a:xfrm>
            <a:off x="152400" y="1083697"/>
            <a:ext cx="3408218" cy="6832640"/>
          </a:xfrm>
          <a:prstGeom prst="rect">
            <a:avLst/>
          </a:prstGeom>
          <a:noFill/>
        </p:spPr>
        <p:txBody>
          <a:bodyPr wrap="square" rtlCol="0">
            <a:spAutoFit/>
          </a:bodyPr>
          <a:lstStyle/>
          <a:p>
            <a:pPr marL="285750" indent="-285750">
              <a:spcBef>
                <a:spcPts val="200"/>
              </a:spcBef>
              <a:spcAft>
                <a:spcPts val="200"/>
              </a:spcAft>
              <a:buFont typeface="Arial" panose="020B0604020202020204" pitchFamily="34" charset="0"/>
              <a:buChar char="•"/>
            </a:pPr>
            <a:r>
              <a:rPr lang="en-AU" b="1" dirty="0" smtClean="0"/>
              <a:t>Markets/economists generally agree</a:t>
            </a:r>
          </a:p>
          <a:p>
            <a:pPr marL="742950" lvl="1" indent="-285750">
              <a:spcBef>
                <a:spcPts val="200"/>
              </a:spcBef>
              <a:spcAft>
                <a:spcPts val="200"/>
              </a:spcAft>
              <a:buFont typeface="Courier New" panose="02070309020205020404" pitchFamily="49" charset="0"/>
              <a:buChar char="o"/>
            </a:pPr>
            <a:r>
              <a:rPr lang="en-AU" dirty="0" smtClean="0"/>
              <a:t>Nominal 10yr Yield = Nominal GDP</a:t>
            </a:r>
          </a:p>
          <a:p>
            <a:pPr marL="742950" lvl="1" indent="-285750">
              <a:spcBef>
                <a:spcPts val="200"/>
              </a:spcBef>
              <a:spcAft>
                <a:spcPts val="200"/>
              </a:spcAft>
              <a:buFont typeface="Courier New" panose="02070309020205020404" pitchFamily="49" charset="0"/>
              <a:buChar char="o"/>
            </a:pPr>
            <a:r>
              <a:rPr lang="en-AU" dirty="0" smtClean="0"/>
              <a:t>True since 1993</a:t>
            </a:r>
          </a:p>
          <a:p>
            <a:pPr marL="285750" indent="-285750">
              <a:spcBef>
                <a:spcPts val="200"/>
              </a:spcBef>
              <a:spcAft>
                <a:spcPts val="200"/>
              </a:spcAft>
              <a:buFont typeface="Arial" panose="020B0604020202020204" pitchFamily="34" charset="0"/>
              <a:buChar char="•"/>
            </a:pPr>
            <a:r>
              <a:rPr lang="en-AU" b="1" dirty="0" smtClean="0"/>
              <a:t>Currently</a:t>
            </a:r>
          </a:p>
          <a:p>
            <a:pPr marL="742950" lvl="1" indent="-285750">
              <a:spcBef>
                <a:spcPts val="200"/>
              </a:spcBef>
              <a:spcAft>
                <a:spcPts val="200"/>
              </a:spcAft>
              <a:buFont typeface="Courier New" panose="02070309020205020404" pitchFamily="49" charset="0"/>
              <a:buChar char="o"/>
            </a:pPr>
            <a:r>
              <a:rPr lang="en-AU" dirty="0" smtClean="0"/>
              <a:t>Real GDP = 3%</a:t>
            </a:r>
          </a:p>
          <a:p>
            <a:pPr marL="742950" lvl="1" indent="-285750">
              <a:spcBef>
                <a:spcPts val="200"/>
              </a:spcBef>
              <a:spcAft>
                <a:spcPts val="200"/>
              </a:spcAft>
              <a:buFont typeface="Courier New" panose="02070309020205020404" pitchFamily="49" charset="0"/>
              <a:buChar char="o"/>
            </a:pPr>
            <a:r>
              <a:rPr lang="en-AU" dirty="0" smtClean="0"/>
              <a:t>Core inflation = 2%</a:t>
            </a:r>
          </a:p>
          <a:p>
            <a:pPr marL="742950" lvl="1" indent="-285750">
              <a:spcBef>
                <a:spcPts val="200"/>
              </a:spcBef>
              <a:spcAft>
                <a:spcPts val="200"/>
              </a:spcAft>
              <a:buFont typeface="Courier New" panose="02070309020205020404" pitchFamily="49" charset="0"/>
              <a:buChar char="o"/>
            </a:pPr>
            <a:r>
              <a:rPr lang="en-AU" dirty="0" smtClean="0"/>
              <a:t>Nominal GDP = 5%</a:t>
            </a:r>
          </a:p>
          <a:p>
            <a:pPr marL="742950" lvl="1" indent="-285750">
              <a:spcBef>
                <a:spcPts val="200"/>
              </a:spcBef>
              <a:spcAft>
                <a:spcPts val="200"/>
              </a:spcAft>
              <a:buFont typeface="Courier New" panose="02070309020205020404" pitchFamily="49" charset="0"/>
              <a:buChar char="o"/>
            </a:pPr>
            <a:r>
              <a:rPr lang="en-AU" dirty="0" smtClean="0"/>
              <a:t>BUT 10yr Yield = ~2.6%</a:t>
            </a:r>
          </a:p>
          <a:p>
            <a:pPr marL="285750" indent="-285750">
              <a:spcBef>
                <a:spcPts val="200"/>
              </a:spcBef>
              <a:spcAft>
                <a:spcPts val="200"/>
              </a:spcAft>
              <a:buFont typeface="Arial" panose="020B0604020202020204" pitchFamily="34" charset="0"/>
              <a:buChar char="•"/>
            </a:pPr>
            <a:r>
              <a:rPr lang="en-AU" b="1" dirty="0" smtClean="0"/>
              <a:t>Long-Term Equilibrium</a:t>
            </a:r>
          </a:p>
          <a:p>
            <a:pPr marL="742950" lvl="1" indent="-285750">
              <a:spcBef>
                <a:spcPts val="200"/>
              </a:spcBef>
              <a:spcAft>
                <a:spcPts val="200"/>
              </a:spcAft>
              <a:buFont typeface="Courier New" panose="02070309020205020404" pitchFamily="49" charset="0"/>
              <a:buChar char="o"/>
            </a:pPr>
            <a:r>
              <a:rPr lang="en-AU" dirty="0" smtClean="0"/>
              <a:t>Real GDP 2.5%</a:t>
            </a:r>
          </a:p>
          <a:p>
            <a:pPr marL="742950" lvl="1" indent="-285750">
              <a:spcBef>
                <a:spcPts val="200"/>
              </a:spcBef>
              <a:spcAft>
                <a:spcPts val="200"/>
              </a:spcAft>
              <a:buFont typeface="Courier New" panose="02070309020205020404" pitchFamily="49" charset="0"/>
              <a:buChar char="o"/>
            </a:pPr>
            <a:r>
              <a:rPr lang="en-AU" dirty="0" smtClean="0"/>
              <a:t>Core CPI = 2.5%</a:t>
            </a:r>
          </a:p>
          <a:p>
            <a:pPr marL="742950" lvl="1" indent="-285750">
              <a:spcBef>
                <a:spcPts val="200"/>
              </a:spcBef>
              <a:spcAft>
                <a:spcPts val="200"/>
              </a:spcAft>
              <a:buFont typeface="Courier New" panose="02070309020205020404" pitchFamily="49" charset="0"/>
              <a:buChar char="o"/>
            </a:pPr>
            <a:r>
              <a:rPr lang="en-AU" dirty="0" smtClean="0"/>
              <a:t>Nominal GDP = 5%</a:t>
            </a:r>
          </a:p>
          <a:p>
            <a:pPr marL="742950" lvl="1" indent="-285750">
              <a:spcBef>
                <a:spcPts val="200"/>
              </a:spcBef>
              <a:spcAft>
                <a:spcPts val="200"/>
              </a:spcAft>
              <a:buFont typeface="Courier New" panose="02070309020205020404" pitchFamily="49" charset="0"/>
              <a:buChar char="o"/>
            </a:pPr>
            <a:r>
              <a:rPr lang="en-AU" b="1" dirty="0" smtClean="0"/>
              <a:t>10yr Yield = 5%</a:t>
            </a:r>
          </a:p>
          <a:p>
            <a:pPr marL="285750" indent="-285750">
              <a:spcBef>
                <a:spcPts val="200"/>
              </a:spcBef>
              <a:spcAft>
                <a:spcPts val="200"/>
              </a:spcAft>
              <a:buFont typeface="Courier New" panose="02070309020205020404" pitchFamily="49" charset="0"/>
              <a:buChar char="o"/>
            </a:pPr>
            <a:endParaRPr lang="en-AU" dirty="0" smtClean="0"/>
          </a:p>
          <a:p>
            <a:pPr marL="742950" lvl="1" indent="-285750">
              <a:spcBef>
                <a:spcPts val="200"/>
              </a:spcBef>
              <a:spcAft>
                <a:spcPts val="200"/>
              </a:spcAft>
              <a:buFont typeface="Courier New" panose="02070309020205020404" pitchFamily="49" charset="0"/>
              <a:buChar char="o"/>
            </a:pPr>
            <a:endParaRPr lang="en-AU" dirty="0" smtClean="0"/>
          </a:p>
          <a:p>
            <a:pPr marL="742950" lvl="1" indent="-285750">
              <a:spcBef>
                <a:spcPts val="200"/>
              </a:spcBef>
              <a:spcAft>
                <a:spcPts val="200"/>
              </a:spcAft>
              <a:buFont typeface="Arial" panose="020B0604020202020204" pitchFamily="34" charset="0"/>
              <a:buChar char="•"/>
            </a:pPr>
            <a:endParaRPr lang="en-AU" b="1" dirty="0" smtClean="0"/>
          </a:p>
          <a:p>
            <a:pPr marL="285750" indent="-285750">
              <a:spcBef>
                <a:spcPts val="200"/>
              </a:spcBef>
              <a:spcAft>
                <a:spcPts val="200"/>
              </a:spcAft>
              <a:buFont typeface="Courier New" panose="02070309020205020404" pitchFamily="49" charset="0"/>
              <a:buChar char="o"/>
            </a:pPr>
            <a:endParaRPr lang="en-AU" b="1" dirty="0" smtClean="0"/>
          </a:p>
          <a:p>
            <a:pPr marL="285750" indent="-285750">
              <a:spcBef>
                <a:spcPts val="200"/>
              </a:spcBef>
              <a:spcAft>
                <a:spcPts val="200"/>
              </a:spcAft>
              <a:buFont typeface="Arial" panose="020B0604020202020204" pitchFamily="34" charset="0"/>
              <a:buChar char="•"/>
            </a:pPr>
            <a:endParaRPr lang="en-AU" dirty="0"/>
          </a:p>
          <a:p>
            <a:pPr marL="285750" indent="-285750">
              <a:spcBef>
                <a:spcPts val="200"/>
              </a:spcBef>
              <a:spcAft>
                <a:spcPts val="200"/>
              </a:spcAft>
              <a:buFont typeface="Arial" panose="020B0604020202020204" pitchFamily="34" charset="0"/>
              <a:buChar char="•"/>
            </a:pPr>
            <a:endParaRPr lang="en-AU" dirty="0"/>
          </a:p>
        </p:txBody>
      </p:sp>
      <p:pic>
        <p:nvPicPr>
          <p:cNvPr id="5" name="Picture 4"/>
          <p:cNvPicPr>
            <a:picLocks noChangeAspect="1"/>
          </p:cNvPicPr>
          <p:nvPr/>
        </p:nvPicPr>
        <p:blipFill>
          <a:blip r:embed="rId3"/>
          <a:stretch>
            <a:fillRect/>
          </a:stretch>
        </p:blipFill>
        <p:spPr>
          <a:xfrm>
            <a:off x="3219885" y="1760046"/>
            <a:ext cx="5791209" cy="3781772"/>
          </a:xfrm>
          <a:prstGeom prst="rect">
            <a:avLst/>
          </a:prstGeom>
        </p:spPr>
      </p:pic>
    </p:spTree>
    <p:extLst>
      <p:ext uri="{BB962C8B-B14F-4D97-AF65-F5344CB8AC3E}">
        <p14:creationId xmlns:p14="http://schemas.microsoft.com/office/powerpoint/2010/main" val="468044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60363" y="410210"/>
            <a:ext cx="8459787" cy="496888"/>
          </a:xfrm>
        </p:spPr>
        <p:txBody>
          <a:bodyPr/>
          <a:lstStyle/>
          <a:p>
            <a:r>
              <a:rPr lang="en-AU" altLang="en-US" sz="2800" dirty="0" smtClean="0"/>
              <a:t>Banks</a:t>
            </a:r>
          </a:p>
        </p:txBody>
      </p:sp>
      <p:sp>
        <p:nvSpPr>
          <p:cNvPr id="2" name="TextBox 1"/>
          <p:cNvSpPr txBox="1"/>
          <p:nvPr/>
        </p:nvSpPr>
        <p:spPr>
          <a:xfrm>
            <a:off x="152399" y="1083697"/>
            <a:ext cx="8520545" cy="9525685"/>
          </a:xfrm>
          <a:prstGeom prst="rect">
            <a:avLst/>
          </a:prstGeom>
          <a:noFill/>
        </p:spPr>
        <p:txBody>
          <a:bodyPr wrap="square" rtlCol="0">
            <a:spAutoFit/>
          </a:bodyPr>
          <a:lstStyle/>
          <a:p>
            <a:pPr marL="285750" indent="-285750">
              <a:spcBef>
                <a:spcPts val="200"/>
              </a:spcBef>
              <a:spcAft>
                <a:spcPts val="400"/>
              </a:spcAft>
              <a:buFont typeface="Arial" panose="020B0604020202020204" pitchFamily="34" charset="0"/>
              <a:buChar char="•"/>
            </a:pPr>
            <a:r>
              <a:rPr lang="en-AU" sz="2400" dirty="0" smtClean="0"/>
              <a:t>&gt; $40bn of Tier 1 capital raised since Jun ‘14 generated biggest deleveraging in modern banking history</a:t>
            </a:r>
          </a:p>
          <a:p>
            <a:pPr marL="285750" indent="-285750">
              <a:spcBef>
                <a:spcPts val="200"/>
              </a:spcBef>
              <a:spcAft>
                <a:spcPts val="400"/>
              </a:spcAft>
              <a:buFont typeface="Arial" panose="020B0604020202020204" pitchFamily="34" charset="0"/>
              <a:buChar char="•"/>
            </a:pPr>
            <a:r>
              <a:rPr lang="en-AU" sz="2400" dirty="0" smtClean="0"/>
              <a:t>4 majors now rank &gt;75th percentile global peers on basis of </a:t>
            </a:r>
            <a:r>
              <a:rPr lang="en-AU" sz="2400" b="1" dirty="0" smtClean="0"/>
              <a:t>risk-weighted CET1 ratios</a:t>
            </a:r>
          </a:p>
          <a:p>
            <a:pPr marL="285750" indent="-285750">
              <a:spcBef>
                <a:spcPts val="200"/>
              </a:spcBef>
              <a:spcAft>
                <a:spcPts val="400"/>
              </a:spcAft>
              <a:buFont typeface="Arial" panose="020B0604020202020204" pitchFamily="34" charset="0"/>
              <a:buChar char="•"/>
            </a:pPr>
            <a:r>
              <a:rPr lang="en-AU" sz="2400" dirty="0" smtClean="0"/>
              <a:t>But more work to do</a:t>
            </a:r>
          </a:p>
          <a:p>
            <a:pPr marL="800100" lvl="1" indent="-342900">
              <a:spcBef>
                <a:spcPts val="200"/>
              </a:spcBef>
              <a:spcAft>
                <a:spcPts val="400"/>
              </a:spcAft>
              <a:buFont typeface="Courier New" panose="02070309020205020404" pitchFamily="49" charset="0"/>
              <a:buChar char="o"/>
            </a:pPr>
            <a:r>
              <a:rPr lang="en-AU" sz="2400" dirty="0" smtClean="0"/>
              <a:t>Investors very sceptical of risk-weighted assets</a:t>
            </a:r>
          </a:p>
          <a:p>
            <a:pPr marL="1257300" lvl="2" indent="-342900">
              <a:spcBef>
                <a:spcPts val="200"/>
              </a:spcBef>
              <a:spcAft>
                <a:spcPts val="400"/>
              </a:spcAft>
              <a:buFont typeface="Courier New" panose="02070309020205020404" pitchFamily="49" charset="0"/>
              <a:buChar char="o"/>
            </a:pPr>
            <a:r>
              <a:rPr lang="en-AU" sz="2400" dirty="0" smtClean="0"/>
              <a:t>Westpac’s risk-weightings generated 1.3% CET1 against $468bn home loan book—77 times leverage!</a:t>
            </a:r>
          </a:p>
          <a:p>
            <a:pPr marL="800100" lvl="1" indent="-342900">
              <a:spcBef>
                <a:spcPts val="200"/>
              </a:spcBef>
              <a:spcAft>
                <a:spcPts val="400"/>
              </a:spcAft>
              <a:buFont typeface="Courier New" panose="02070309020205020404" pitchFamily="49" charset="0"/>
              <a:buChar char="o"/>
            </a:pPr>
            <a:r>
              <a:rPr lang="en-AU" sz="2400" dirty="0" smtClean="0"/>
              <a:t>Most robust back-stop is </a:t>
            </a:r>
            <a:r>
              <a:rPr lang="en-AU" sz="2400" b="1" dirty="0" smtClean="0"/>
              <a:t>non-risk-weighted “leverage ratio”</a:t>
            </a:r>
          </a:p>
          <a:p>
            <a:pPr marL="1257300" lvl="2" indent="-342900">
              <a:spcBef>
                <a:spcPts val="200"/>
              </a:spcBef>
              <a:spcAft>
                <a:spcPts val="400"/>
              </a:spcAft>
              <a:buFont typeface="Courier New" panose="02070309020205020404" pitchFamily="49" charset="0"/>
              <a:buChar char="o"/>
            </a:pPr>
            <a:r>
              <a:rPr lang="en-AU" sz="2400" dirty="0" smtClean="0"/>
              <a:t>Can’t fudge Equity/Assets</a:t>
            </a:r>
          </a:p>
          <a:p>
            <a:pPr marL="800100" lvl="1" indent="-342900">
              <a:spcBef>
                <a:spcPts val="200"/>
              </a:spcBef>
              <a:spcAft>
                <a:spcPts val="400"/>
              </a:spcAft>
              <a:buFont typeface="Courier New" panose="02070309020205020404" pitchFamily="49" charset="0"/>
              <a:buChar char="o"/>
            </a:pPr>
            <a:r>
              <a:rPr lang="en-AU" sz="2400" dirty="0" smtClean="0"/>
              <a:t>Problem: 4 majors all below 75</a:t>
            </a:r>
            <a:r>
              <a:rPr lang="en-AU" sz="2400" baseline="30000" dirty="0" smtClean="0"/>
              <a:t>th</a:t>
            </a:r>
            <a:r>
              <a:rPr lang="en-AU" sz="2400" dirty="0" smtClean="0"/>
              <a:t> percentile on leverage ratio basis and not therefore “unquestionably strong”</a:t>
            </a:r>
          </a:p>
          <a:p>
            <a:pPr marL="800100" lvl="1" indent="-342900">
              <a:spcBef>
                <a:spcPts val="200"/>
              </a:spcBef>
              <a:spcAft>
                <a:spcPts val="400"/>
              </a:spcAft>
              <a:buFont typeface="Courier New" panose="02070309020205020404" pitchFamily="49" charset="0"/>
              <a:buChar char="o"/>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Courier New" panose="02070309020205020404" pitchFamily="49" charset="0"/>
              <a:buChar char="o"/>
            </a:pPr>
            <a:endParaRPr lang="en-AU" sz="2400" dirty="0" smtClean="0"/>
          </a:p>
          <a:p>
            <a:pPr marL="742950" lvl="1" indent="-285750">
              <a:spcBef>
                <a:spcPts val="200"/>
              </a:spcBef>
              <a:spcAft>
                <a:spcPts val="400"/>
              </a:spcAft>
              <a:buFont typeface="Arial" panose="020B0604020202020204" pitchFamily="34" charset="0"/>
              <a:buChar char="•"/>
            </a:pPr>
            <a:endParaRPr lang="en-AU" sz="2400" dirty="0" smtClean="0"/>
          </a:p>
          <a:p>
            <a:pPr marL="285750" indent="-285750">
              <a:spcBef>
                <a:spcPts val="200"/>
              </a:spcBef>
              <a:spcAft>
                <a:spcPts val="400"/>
              </a:spcAft>
              <a:buFont typeface="Courier New" panose="02070309020205020404" pitchFamily="49" charset="0"/>
              <a:buChar char="o"/>
            </a:pPr>
            <a:endParaRPr lang="en-AU" sz="2400" dirty="0" smtClean="0"/>
          </a:p>
          <a:p>
            <a:pPr marL="285750" indent="-285750">
              <a:spcBef>
                <a:spcPts val="200"/>
              </a:spcBef>
              <a:spcAft>
                <a:spcPts val="400"/>
              </a:spcAft>
              <a:buFont typeface="Arial" panose="020B0604020202020204" pitchFamily="34" charset="0"/>
              <a:buChar char="•"/>
            </a:pPr>
            <a:endParaRPr lang="en-AU" sz="2400" dirty="0"/>
          </a:p>
          <a:p>
            <a:pPr marL="285750" indent="-285750">
              <a:spcBef>
                <a:spcPts val="200"/>
              </a:spcBef>
              <a:spcAft>
                <a:spcPts val="400"/>
              </a:spcAft>
              <a:buFont typeface="Arial" panose="020B0604020202020204" pitchFamily="34" charset="0"/>
              <a:buChar char="•"/>
            </a:pPr>
            <a:endParaRPr lang="en-AU" sz="2400" dirty="0"/>
          </a:p>
        </p:txBody>
      </p:sp>
    </p:spTree>
    <p:extLst>
      <p:ext uri="{BB962C8B-B14F-4D97-AF65-F5344CB8AC3E}">
        <p14:creationId xmlns:p14="http://schemas.microsoft.com/office/powerpoint/2010/main" val="1368606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Internal Comms">
      <a:dk1>
        <a:srgbClr val="FFFFFF"/>
      </a:dk1>
      <a:lt1>
        <a:srgbClr val="000000"/>
      </a:lt1>
      <a:dk2>
        <a:srgbClr val="FFFFFF"/>
      </a:dk2>
      <a:lt2>
        <a:srgbClr val="091759"/>
      </a:lt2>
      <a:accent1>
        <a:srgbClr val="050E39"/>
      </a:accent1>
      <a:accent2>
        <a:srgbClr val="091B6E"/>
      </a:accent2>
      <a:accent3>
        <a:srgbClr val="102EBB"/>
      </a:accent3>
      <a:accent4>
        <a:srgbClr val="4C4C4C"/>
      </a:accent4>
      <a:accent5>
        <a:srgbClr val="999999"/>
      </a:accent5>
      <a:accent6>
        <a:srgbClr val="FFE04F"/>
      </a:accent6>
      <a:hlink>
        <a:srgbClr val="191919"/>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noFill/>
        </a:ln>
      </a:spPr>
      <a:bodyPr vert="horz" lIns="0" tIns="0" rIns="0" bIns="0" rtlCol="0" anchor="t" anchorCtr="0">
        <a:noAutofit/>
      </a:bodyPr>
      <a:lstStyle>
        <a:defPPr>
          <a:defRPr sz="4000" b="0" dirty="0" smtClean="0">
            <a:latin typeface="Arial Rounded MT Bold"/>
            <a:cs typeface="Arial Rounded MT Bold"/>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5173</TotalTime>
  <Words>1034</Words>
  <Application>Microsoft Office PowerPoint</Application>
  <PresentationFormat>On-screen Show (4:3)</PresentationFormat>
  <Paragraphs>161</Paragraphs>
  <Slides>25</Slides>
  <Notes>25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25</vt:i4>
      </vt:variant>
    </vt:vector>
  </HeadingPairs>
  <TitlesOfParts>
    <vt:vector size="31" baseType="lpstr">
      <vt:lpstr>Arial</vt:lpstr>
      <vt:lpstr>Arial Rounded MT Bold</vt:lpstr>
      <vt:lpstr>Calibri</vt:lpstr>
      <vt:lpstr>Courier New</vt:lpstr>
      <vt:lpstr>Default Theme</vt:lpstr>
      <vt:lpstr>Custom Design</vt:lpstr>
      <vt:lpstr>Bubbles, Bank Defaults, Bail-In</vt:lpstr>
      <vt:lpstr>Bubbles</vt:lpstr>
      <vt:lpstr>Worst Price Falls Since ‘95 = -6.5% (Hedonic Index)</vt:lpstr>
      <vt:lpstr>Worst Rolling 12mth Return Since 1980 = ~-5% (Median)</vt:lpstr>
      <vt:lpstr>As Predicted: Record Leverage/Record Price-Income Ratio</vt:lpstr>
      <vt:lpstr>1980 Prices Indexed to Incomes &amp; Rates → Fairly Valued</vt:lpstr>
      <vt:lpstr>Normal Aust. Mortgage Rates Likely ~200bps Higher</vt:lpstr>
      <vt:lpstr>Equilibrium Long-Term Rates ~200-250bps &gt; Current Rates </vt:lpstr>
      <vt:lpstr>Banks</vt:lpstr>
      <vt:lpstr>Aussie NPLs Remain Low by Global Standards</vt:lpstr>
      <vt:lpstr>CBA Reports Better Consumer Arrears in 2H CY15</vt:lpstr>
      <vt:lpstr>NAB Risk-Weighted Capital Ratios Soar</vt:lpstr>
      <vt:lpstr>CBA Risk-Weighted CET1 Ratio 3rd Best in World</vt:lpstr>
      <vt:lpstr>But CBA ~100bps Below 75th Percentile Leverage Ratio</vt:lpstr>
      <vt:lpstr>Modelling Risk of Bank Failure</vt:lpstr>
      <vt:lpstr>Default Probabilities During GFC and Since…</vt:lpstr>
      <vt:lpstr>Default Probability Spikes More Contained</vt:lpstr>
      <vt:lpstr>Implied Volatility in Response to Shocks</vt:lpstr>
      <vt:lpstr>Debt/Assets Ratios Improve Via Deleveraging</vt:lpstr>
      <vt:lpstr>Credit Rating Shocks Improve: Normally ~AAA Credits</vt:lpstr>
      <vt:lpstr>But Major Bank Debt Still Attracts Excess Risk Premia</vt:lpstr>
      <vt:lpstr>Bail-In</vt:lpstr>
      <vt:lpstr>Bail-In Problems</vt:lpstr>
      <vt:lpstr>Focus on Capital Build; Hasten Slowly on Bail-In</vt:lpstr>
      <vt:lpstr>Important Information </vt:lpstr>
    </vt:vector>
  </TitlesOfParts>
  <Company>Yellow Brick Road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Iolanda Giunta</dc:creator>
  <cp:lastModifiedBy>Mrs Linda Drake</cp:lastModifiedBy>
  <cp:revision>494</cp:revision>
  <cp:lastPrinted>2014-11-17T21:58:22Z</cp:lastPrinted>
  <dcterms:created xsi:type="dcterms:W3CDTF">2014-09-15T03:22:51Z</dcterms:created>
  <dcterms:modified xsi:type="dcterms:W3CDTF">2016-03-15T22:35:18Z</dcterms:modified>
</cp:coreProperties>
</file>